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5"/>
  </p:notesMasterIdLst>
  <p:sldIdLst>
    <p:sldId id="262" r:id="rId2"/>
    <p:sldId id="263" r:id="rId3"/>
    <p:sldId id="264" r:id="rId4"/>
    <p:sldId id="265" r:id="rId5"/>
    <p:sldId id="256" r:id="rId6"/>
    <p:sldId id="287" r:id="rId7"/>
    <p:sldId id="257" r:id="rId8"/>
    <p:sldId id="260" r:id="rId9"/>
    <p:sldId id="266" r:id="rId10"/>
    <p:sldId id="267" r:id="rId11"/>
    <p:sldId id="271" r:id="rId12"/>
    <p:sldId id="268" r:id="rId13"/>
    <p:sldId id="269" r:id="rId14"/>
    <p:sldId id="270" r:id="rId15"/>
    <p:sldId id="272" r:id="rId16"/>
    <p:sldId id="273" r:id="rId17"/>
    <p:sldId id="275" r:id="rId18"/>
    <p:sldId id="279" r:id="rId19"/>
    <p:sldId id="276" r:id="rId20"/>
    <p:sldId id="277" r:id="rId21"/>
    <p:sldId id="274" r:id="rId22"/>
    <p:sldId id="280" r:id="rId23"/>
    <p:sldId id="283" r:id="rId24"/>
    <p:sldId id="284" r:id="rId25"/>
    <p:sldId id="285" r:id="rId26"/>
    <p:sldId id="282" r:id="rId27"/>
    <p:sldId id="286" r:id="rId28"/>
    <p:sldId id="306" r:id="rId29"/>
    <p:sldId id="289" r:id="rId30"/>
    <p:sldId id="307" r:id="rId31"/>
    <p:sldId id="290" r:id="rId32"/>
    <p:sldId id="328" r:id="rId33"/>
    <p:sldId id="278" r:id="rId34"/>
    <p:sldId id="317" r:id="rId35"/>
    <p:sldId id="288" r:id="rId36"/>
    <p:sldId id="308" r:id="rId37"/>
    <p:sldId id="291" r:id="rId38"/>
    <p:sldId id="309" r:id="rId39"/>
    <p:sldId id="310" r:id="rId40"/>
    <p:sldId id="311" r:id="rId41"/>
    <p:sldId id="314" r:id="rId42"/>
    <p:sldId id="312" r:id="rId43"/>
    <p:sldId id="315" r:id="rId44"/>
    <p:sldId id="292" r:id="rId45"/>
    <p:sldId id="293" r:id="rId46"/>
    <p:sldId id="313" r:id="rId47"/>
    <p:sldId id="318" r:id="rId48"/>
    <p:sldId id="316" r:id="rId49"/>
    <p:sldId id="294" r:id="rId50"/>
    <p:sldId id="295" r:id="rId51"/>
    <p:sldId id="296" r:id="rId52"/>
    <p:sldId id="319" r:id="rId53"/>
    <p:sldId id="298" r:id="rId54"/>
    <p:sldId id="299" r:id="rId55"/>
    <p:sldId id="300" r:id="rId56"/>
    <p:sldId id="297" r:id="rId57"/>
    <p:sldId id="320" r:id="rId58"/>
    <p:sldId id="321" r:id="rId59"/>
    <p:sldId id="301" r:id="rId60"/>
    <p:sldId id="324" r:id="rId61"/>
    <p:sldId id="302" r:id="rId62"/>
    <p:sldId id="325" r:id="rId63"/>
    <p:sldId id="304" r:id="rId64"/>
    <p:sldId id="303" r:id="rId65"/>
    <p:sldId id="327" r:id="rId66"/>
    <p:sldId id="326" r:id="rId67"/>
    <p:sldId id="305" r:id="rId68"/>
    <p:sldId id="322" r:id="rId69"/>
    <p:sldId id="329" r:id="rId70"/>
    <p:sldId id="330" r:id="rId71"/>
    <p:sldId id="332" r:id="rId72"/>
    <p:sldId id="331" r:id="rId73"/>
    <p:sldId id="333" r:id="rId74"/>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6"/>
    <p:restoredTop sz="70192"/>
  </p:normalViewPr>
  <p:slideViewPr>
    <p:cSldViewPr snapToGrid="0" snapToObjects="1">
      <p:cViewPr varScale="1">
        <p:scale>
          <a:sx n="87" d="100"/>
          <a:sy n="87" d="100"/>
        </p:scale>
        <p:origin x="2096"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9.emf"/><Relationship Id="rId2" Type="http://schemas.openxmlformats.org/officeDocument/2006/relationships/image" Target="../media/image60.emf"/><Relationship Id="rId3" Type="http://schemas.openxmlformats.org/officeDocument/2006/relationships/image" Target="../media/image6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1" Type="http://schemas.openxmlformats.org/officeDocument/2006/relationships/image" Target="../media/image33.emf"/><Relationship Id="rId2"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emf"/><Relationship Id="rId2" Type="http://schemas.openxmlformats.org/officeDocument/2006/relationships/image" Target="../media/image43.emf"/><Relationship Id="rId3" Type="http://schemas.openxmlformats.org/officeDocument/2006/relationships/image" Target="../media/image4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A0D45112-504E-BD43-9339-D7FDF31C5E8E}" type="datetimeFigureOut">
              <a:rPr lang="en-US" smtClean="0"/>
              <a:t>11/16/17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7C2FCE-31C2-DF49-83AC-6F8DADE5FB62}" type="slidenum">
              <a:rPr lang="en-US" smtClean="0"/>
              <a:t>‹#›</a:t>
            </a:fld>
            <a:endParaRPr lang="en-US"/>
          </a:p>
        </p:txBody>
      </p:sp>
    </p:spTree>
    <p:extLst>
      <p:ext uri="{BB962C8B-B14F-4D97-AF65-F5344CB8AC3E}">
        <p14:creationId xmlns:p14="http://schemas.microsoft.com/office/powerpoint/2010/main" val="141368292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1</a:t>
            </a:fld>
            <a:endParaRPr lang="en-US"/>
          </a:p>
        </p:txBody>
      </p:sp>
    </p:spTree>
    <p:extLst>
      <p:ext uri="{BB962C8B-B14F-4D97-AF65-F5344CB8AC3E}">
        <p14:creationId xmlns:p14="http://schemas.microsoft.com/office/powerpoint/2010/main" val="161264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Suggests that speed should be slower in a dense medium but we often observe sound travelling faster in dense tissues</a:t>
            </a:r>
          </a:p>
          <a:p>
            <a:pPr marL="171450" indent="-171450">
              <a:buFont typeface="Arial" charset="0"/>
              <a:buChar char="•"/>
            </a:pPr>
            <a:r>
              <a:rPr lang="en-US" dirty="0" smtClean="0"/>
              <a:t>This is because they also tend to be stiff</a:t>
            </a:r>
          </a:p>
        </p:txBody>
      </p:sp>
      <p:sp>
        <p:nvSpPr>
          <p:cNvPr id="4" name="Slide Number Placeholder 3"/>
          <p:cNvSpPr>
            <a:spLocks noGrp="1"/>
          </p:cNvSpPr>
          <p:nvPr>
            <p:ph type="sldNum" sz="quarter" idx="10"/>
          </p:nvPr>
        </p:nvSpPr>
        <p:spPr/>
        <p:txBody>
          <a:bodyPr/>
          <a:lstStyle/>
          <a:p>
            <a:fld id="{C27C2FCE-31C2-DF49-83AC-6F8DADE5FB62}" type="slidenum">
              <a:rPr lang="en-US" smtClean="0"/>
              <a:t>10</a:t>
            </a:fld>
            <a:endParaRPr lang="en-US"/>
          </a:p>
        </p:txBody>
      </p:sp>
    </p:spTree>
    <p:extLst>
      <p:ext uri="{BB962C8B-B14F-4D97-AF65-F5344CB8AC3E}">
        <p14:creationId xmlns:p14="http://schemas.microsoft.com/office/powerpoint/2010/main" val="1439494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11</a:t>
            </a:fld>
            <a:endParaRPr lang="en-US"/>
          </a:p>
        </p:txBody>
      </p:sp>
    </p:spTree>
    <p:extLst>
      <p:ext uri="{BB962C8B-B14F-4D97-AF65-F5344CB8AC3E}">
        <p14:creationId xmlns:p14="http://schemas.microsoft.com/office/powerpoint/2010/main" val="473477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For perfect plane wave conditions, this is equal to the characteristic acoustic impedance (inherent property) of an unperturbed medium given by the product of the speed of sound in the medium and the density. </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Note, in a viscous medium, there will be a phase difference (offset) between the compressions and </a:t>
            </a:r>
            <a:r>
              <a:rPr lang="en-US" u="none" baseline="0" dirty="0" err="1" smtClean="0"/>
              <a:t>rarerefactions</a:t>
            </a:r>
            <a:r>
              <a:rPr lang="en-US" u="none" baseline="0" dirty="0" smtClean="0"/>
              <a:t> of pressure and particle velocity so these will not be identical.</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dirty="0" smtClean="0"/>
              <a:t>Measured in a pressure per velocity</a:t>
            </a:r>
            <a:r>
              <a:rPr lang="en-US" baseline="0" dirty="0" smtClean="0"/>
              <a:t> per area, often given in “</a:t>
            </a:r>
            <a:r>
              <a:rPr lang="en-US" baseline="0" dirty="0" err="1" smtClean="0"/>
              <a:t>rayls</a:t>
            </a:r>
            <a:r>
              <a:rPr lang="en-US" baseline="0" dirty="0" smtClean="0"/>
              <a:t>” (short for Rayleigh)</a:t>
            </a:r>
            <a:endParaRPr lang="en-US" dirty="0" smtClean="0"/>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12</a:t>
            </a:fld>
            <a:endParaRPr lang="en-US"/>
          </a:p>
        </p:txBody>
      </p:sp>
    </p:spTree>
    <p:extLst>
      <p:ext uri="{BB962C8B-B14F-4D97-AF65-F5344CB8AC3E}">
        <p14:creationId xmlns:p14="http://schemas.microsoft.com/office/powerpoint/2010/main" val="596551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baseline="0" dirty="0" smtClean="0"/>
              <a:t>For medical ultrasound, typical average soft tissue speed of sound is 1540 m/s. This explains why ultrasound coupling gel is needed when performing medical imaging.</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baseline="0" dirty="0" smtClean="0"/>
              <a:t>Highest Z values: cortical bone, liver parenchyma, blood, fat</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baseline="0" dirty="0" smtClean="0"/>
              <a:t>Lowest Z value: water</a:t>
            </a:r>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13</a:t>
            </a:fld>
            <a:endParaRPr lang="en-US"/>
          </a:p>
        </p:txBody>
      </p:sp>
    </p:spTree>
    <p:extLst>
      <p:ext uri="{BB962C8B-B14F-4D97-AF65-F5344CB8AC3E}">
        <p14:creationId xmlns:p14="http://schemas.microsoft.com/office/powerpoint/2010/main" val="193623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14</a:t>
            </a:fld>
            <a:endParaRPr lang="en-US"/>
          </a:p>
        </p:txBody>
      </p:sp>
    </p:spTree>
    <p:extLst>
      <p:ext uri="{BB962C8B-B14F-4D97-AF65-F5344CB8AC3E}">
        <p14:creationId xmlns:p14="http://schemas.microsoft.com/office/powerpoint/2010/main" val="1314825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dirty="0" smtClean="0"/>
              <a:t>For imaging purposes we are most interested in reflected sound waves although other interactions</a:t>
            </a:r>
            <a:r>
              <a:rPr lang="en-US" u="none" baseline="0" dirty="0" smtClean="0"/>
              <a:t> </a:t>
            </a:r>
            <a:r>
              <a:rPr lang="en-US" u="none" dirty="0" smtClean="0"/>
              <a:t>can be used in more sophisticated imaging techniques e.g. scatter and</a:t>
            </a:r>
            <a:r>
              <a:rPr lang="en-US" u="none" baseline="0" dirty="0" smtClean="0"/>
              <a:t> </a:t>
            </a:r>
            <a:r>
              <a:rPr lang="en-US" u="none" baseline="0" dirty="0" err="1" smtClean="0"/>
              <a:t>doppler</a:t>
            </a:r>
            <a:r>
              <a:rPr lang="en-US" u="none" baseline="0" dirty="0" smtClean="0"/>
              <a:t>. </a:t>
            </a:r>
          </a:p>
          <a:p>
            <a:pPr marL="171450" indent="-171450">
              <a:buFont typeface="Arial" charset="0"/>
              <a:buChar char="•"/>
            </a:pPr>
            <a:r>
              <a:rPr lang="en-US" u="none" baseline="0" dirty="0" smtClean="0"/>
              <a:t>Specular reflectors, as shown here, are structures that are relatively large in comparison to the ultrasound wavelength. The amount of sound reflected is related to the density of the reflector and the angle of incidence. </a:t>
            </a:r>
          </a:p>
          <a:p>
            <a:pPr marL="171450" indent="-171450">
              <a:buFont typeface="Arial" charset="0"/>
              <a:buChar char="•"/>
            </a:pPr>
            <a:r>
              <a:rPr lang="en-US" u="none" baseline="0" dirty="0" smtClean="0"/>
              <a:t>In general, the greater the density of tissue and hence acoustic impedance, the higher the reflectance.</a:t>
            </a:r>
            <a:endParaRPr lang="en-US" u="none" dirty="0"/>
          </a:p>
        </p:txBody>
      </p:sp>
      <p:sp>
        <p:nvSpPr>
          <p:cNvPr id="4" name="Slide Number Placeholder 3"/>
          <p:cNvSpPr>
            <a:spLocks noGrp="1"/>
          </p:cNvSpPr>
          <p:nvPr>
            <p:ph type="sldNum" sz="quarter" idx="10"/>
          </p:nvPr>
        </p:nvSpPr>
        <p:spPr/>
        <p:txBody>
          <a:bodyPr/>
          <a:lstStyle/>
          <a:p>
            <a:fld id="{DAB40A67-C860-E942-A6FE-E54AB6AAD8E0}" type="slidenum">
              <a:rPr lang="en-US" smtClean="0"/>
              <a:t>15</a:t>
            </a:fld>
            <a:endParaRPr lang="en-US"/>
          </a:p>
        </p:txBody>
      </p:sp>
    </p:spTree>
    <p:extLst>
      <p:ext uri="{BB962C8B-B14F-4D97-AF65-F5344CB8AC3E}">
        <p14:creationId xmlns:p14="http://schemas.microsoft.com/office/powerpoint/2010/main" val="481524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dirty="0" smtClean="0"/>
              <a:t>For</a:t>
            </a:r>
            <a:r>
              <a:rPr lang="en-US" u="none" baseline="0" dirty="0" smtClean="0"/>
              <a:t> a l</a:t>
            </a:r>
            <a:r>
              <a:rPr lang="en-US" u="none" dirty="0" smtClean="0"/>
              <a:t>arge object (compared to the wavelength</a:t>
            </a:r>
            <a:r>
              <a:rPr lang="en-US" u="none" baseline="0" dirty="0" smtClean="0"/>
              <a:t> of sound)</a:t>
            </a:r>
            <a:r>
              <a:rPr lang="en-US" u="none" dirty="0" smtClean="0"/>
              <a:t>, or smooth interface of two body tissues with different acoustic impedances,</a:t>
            </a:r>
            <a:r>
              <a:rPr lang="en-US" u="none" baseline="0" dirty="0" smtClean="0"/>
              <a:t> we observe </a:t>
            </a:r>
            <a:r>
              <a:rPr lang="en-US" u="none" dirty="0" smtClean="0"/>
              <a:t>specular</a:t>
            </a:r>
            <a:r>
              <a:rPr lang="en-US" u="none" baseline="0" dirty="0" smtClean="0"/>
              <a:t> reflection.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The difference in acoustic impedance is referred to as acoustic mismatch.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If the incident angle is 90 degrees, almost all of generated echo will travel back to the transducer. If less than 90 degrees, the echo will be reflected at an angle equal to that of the incident beam and potentially not be detected.</a:t>
            </a:r>
          </a:p>
        </p:txBody>
      </p:sp>
      <p:sp>
        <p:nvSpPr>
          <p:cNvPr id="4" name="Slide Number Placeholder 3"/>
          <p:cNvSpPr>
            <a:spLocks noGrp="1"/>
          </p:cNvSpPr>
          <p:nvPr>
            <p:ph type="sldNum" sz="quarter" idx="10"/>
          </p:nvPr>
        </p:nvSpPr>
        <p:spPr/>
        <p:txBody>
          <a:bodyPr/>
          <a:lstStyle/>
          <a:p>
            <a:fld id="{DAB40A67-C860-E942-A6FE-E54AB6AAD8E0}" type="slidenum">
              <a:rPr lang="en-US" smtClean="0"/>
              <a:t>16</a:t>
            </a:fld>
            <a:endParaRPr lang="en-US"/>
          </a:p>
        </p:txBody>
      </p:sp>
    </p:spTree>
    <p:extLst>
      <p:ext uri="{BB962C8B-B14F-4D97-AF65-F5344CB8AC3E}">
        <p14:creationId xmlns:p14="http://schemas.microsoft.com/office/powerpoint/2010/main" val="1662090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baseline="0" dirty="0" smtClean="0"/>
              <a:t>The percentage of ultrasound energy reflected is proportional to the acoustic mismatch. For imaging, a large mismatch gives rise to large echo and hence high signal. If Z1=Z2 then there is no backscattered signal at all.</a:t>
            </a:r>
          </a:p>
        </p:txBody>
      </p:sp>
      <p:sp>
        <p:nvSpPr>
          <p:cNvPr id="4" name="Slide Number Placeholder 3"/>
          <p:cNvSpPr>
            <a:spLocks noGrp="1"/>
          </p:cNvSpPr>
          <p:nvPr>
            <p:ph type="sldNum" sz="quarter" idx="10"/>
          </p:nvPr>
        </p:nvSpPr>
        <p:spPr/>
        <p:txBody>
          <a:bodyPr/>
          <a:lstStyle/>
          <a:p>
            <a:fld id="{C27C2FCE-31C2-DF49-83AC-6F8DADE5FB62}" type="slidenum">
              <a:rPr lang="en-US" smtClean="0"/>
              <a:t>17</a:t>
            </a:fld>
            <a:endParaRPr lang="en-US"/>
          </a:p>
        </p:txBody>
      </p:sp>
    </p:spTree>
    <p:extLst>
      <p:ext uri="{BB962C8B-B14F-4D97-AF65-F5344CB8AC3E}">
        <p14:creationId xmlns:p14="http://schemas.microsoft.com/office/powerpoint/2010/main" val="1143683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baseline="0" dirty="0" smtClean="0"/>
              <a:t>For standard specular reflection, the size of the object s is much greater than the wavelength. However, as stated in the previous slide, there are few biological examples where this is the case.</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Scattering means that a proportion of the energy is absorbed by the tissue and re-radiated as new, spherical waves. </a:t>
            </a:r>
          </a:p>
          <a:p>
            <a:endParaRPr lang="en-US" u="none" baseline="0" dirty="0" smtClean="0"/>
          </a:p>
        </p:txBody>
      </p:sp>
      <p:sp>
        <p:nvSpPr>
          <p:cNvPr id="4" name="Slide Number Placeholder 3"/>
          <p:cNvSpPr>
            <a:spLocks noGrp="1"/>
          </p:cNvSpPr>
          <p:nvPr>
            <p:ph type="sldNum" sz="quarter" idx="10"/>
          </p:nvPr>
        </p:nvSpPr>
        <p:spPr/>
        <p:txBody>
          <a:bodyPr/>
          <a:lstStyle/>
          <a:p>
            <a:fld id="{DAB40A67-C860-E942-A6FE-E54AB6AAD8E0}" type="slidenum">
              <a:rPr lang="en-US" smtClean="0"/>
              <a:t>18</a:t>
            </a:fld>
            <a:endParaRPr lang="en-US"/>
          </a:p>
        </p:txBody>
      </p:sp>
    </p:spTree>
    <p:extLst>
      <p:ext uri="{BB962C8B-B14F-4D97-AF65-F5344CB8AC3E}">
        <p14:creationId xmlns:p14="http://schemas.microsoft.com/office/powerpoint/2010/main" val="1578897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Scattering occurs at a rough / irregular interface, where the irregularity is of a similar size order to the wavelength, or with objects that are small compared to the wavelength.</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Analogous to light scattering through a ground glass</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In the diffuse reflection case shown here, a special case of scattering, surface roughness has dimensions approximately equal to the ultrasound wavelength</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Scattering occurs through a wide range of angles and hence shows low echo intensity compared to specular reflections. At a surface, re-radiation is directional.</a:t>
            </a:r>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19</a:t>
            </a:fld>
            <a:endParaRPr lang="en-US"/>
          </a:p>
        </p:txBody>
      </p:sp>
    </p:spTree>
    <p:extLst>
      <p:ext uri="{BB962C8B-B14F-4D97-AF65-F5344CB8AC3E}">
        <p14:creationId xmlns:p14="http://schemas.microsoft.com/office/powerpoint/2010/main" val="201598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2</a:t>
            </a:fld>
            <a:endParaRPr lang="en-US"/>
          </a:p>
        </p:txBody>
      </p:sp>
    </p:spTree>
    <p:extLst>
      <p:ext uri="{BB962C8B-B14F-4D97-AF65-F5344CB8AC3E}">
        <p14:creationId xmlns:p14="http://schemas.microsoft.com/office/powerpoint/2010/main" val="260346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baseline="0" dirty="0" smtClean="0"/>
              <a:t>In addition to interfaces, diffuse reflection can also occur at interfaces with individual objects that have different acoustic impedance. </a:t>
            </a:r>
          </a:p>
          <a:p>
            <a:pPr marL="171450" indent="-171450">
              <a:buFont typeface="Arial" charset="0"/>
              <a:buChar char="•"/>
            </a:pPr>
            <a:r>
              <a:rPr lang="en-US" u="none" baseline="0" dirty="0" smtClean="0"/>
              <a:t>Within most biological tissues there are structures &lt; 1mm in diameter e.g. red blood cells</a:t>
            </a:r>
          </a:p>
          <a:p>
            <a:pPr marL="171450" indent="-171450">
              <a:buFont typeface="Arial" charset="0"/>
              <a:buChar char="•"/>
            </a:pPr>
            <a:r>
              <a:rPr lang="en-US" u="none" baseline="0" dirty="0" smtClean="0"/>
              <a:t>The scattering power of these small objects is re-radiated as spherical waves so very little reaches transducer. </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The result is that ultrasound images appear as though they are filled with tiny scattering structures.</a:t>
            </a:r>
          </a:p>
          <a:p>
            <a:pPr marL="171450" indent="-171450">
              <a:buFont typeface="Arial" charset="0"/>
              <a:buChar char="•"/>
            </a:pPr>
            <a:r>
              <a:rPr lang="en-US" u="none" baseline="0" dirty="0" smtClean="0"/>
              <a:t>The appearance is referred to as ultrasound speckle, a coherent noise phenomenon that yields image mottle:</a:t>
            </a:r>
          </a:p>
          <a:p>
            <a:pPr marL="514350" lvl="1" indent="-171450">
              <a:buFont typeface="Arial" charset="0"/>
              <a:buChar char="•"/>
            </a:pPr>
            <a:r>
              <a:rPr lang="en-US" u="none" baseline="0" dirty="0" smtClean="0"/>
              <a:t>If there are a few small </a:t>
            </a:r>
            <a:r>
              <a:rPr lang="en-US" u="none" baseline="0" dirty="0" err="1" smtClean="0"/>
              <a:t>scatterers</a:t>
            </a:r>
            <a:r>
              <a:rPr lang="en-US" u="none" baseline="0" dirty="0" smtClean="0"/>
              <a:t> within a resolution cell, they can produce an interference pattern depending on the relative phase of the waves</a:t>
            </a:r>
          </a:p>
          <a:p>
            <a:pPr marL="514350" lvl="1" indent="-171450">
              <a:buFont typeface="Arial" charset="0"/>
              <a:buChar char="•"/>
            </a:pPr>
            <a:r>
              <a:rPr lang="en-US" u="none" baseline="0" dirty="0" smtClean="0"/>
              <a:t>the interference pattern from adjacent cells with similar </a:t>
            </a:r>
            <a:r>
              <a:rPr lang="en-US" u="none" baseline="0" dirty="0" err="1" smtClean="0"/>
              <a:t>scatterers</a:t>
            </a:r>
            <a:r>
              <a:rPr lang="en-US" u="none" baseline="0" dirty="0" smtClean="0"/>
              <a:t> may be different and hence give a different intensity on the image</a:t>
            </a:r>
          </a:p>
          <a:p>
            <a:pPr marL="171450" lvl="0" indent="-171450">
              <a:buFont typeface="Arial" charset="0"/>
              <a:buChar char="•"/>
            </a:pPr>
            <a:r>
              <a:rPr lang="en-US" u="none" baseline="0" dirty="0" smtClean="0"/>
              <a:t>The speckle pattern depends on the resolution of the ultrasound system</a:t>
            </a:r>
            <a:endParaRPr lang="en-US" u="none" dirty="0" smtClean="0"/>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20</a:t>
            </a:fld>
            <a:endParaRPr lang="en-US"/>
          </a:p>
        </p:txBody>
      </p:sp>
    </p:spTree>
    <p:extLst>
      <p:ext uri="{BB962C8B-B14F-4D97-AF65-F5344CB8AC3E}">
        <p14:creationId xmlns:p14="http://schemas.microsoft.com/office/powerpoint/2010/main" val="1178121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Ultrasound</a:t>
            </a:r>
            <a:r>
              <a:rPr lang="en-US" baseline="0" dirty="0" smtClean="0"/>
              <a:t> waves obey normal </a:t>
            </a:r>
            <a:r>
              <a:rPr lang="en-US" u="none" baseline="0" dirty="0" smtClean="0"/>
              <a:t>refraction relationship from optics, Snell’s law, </a:t>
            </a:r>
            <a:r>
              <a:rPr lang="en-US" baseline="0" dirty="0" smtClean="0"/>
              <a:t>depends on difference in speed of sound in the two media</a:t>
            </a:r>
            <a:endParaRPr lang="en-US" dirty="0" smtClean="0"/>
          </a:p>
          <a:p>
            <a:pPr marL="171450" indent="-171450">
              <a:buFont typeface="Arial" charset="0"/>
              <a:buChar char="•"/>
            </a:pPr>
            <a:r>
              <a:rPr lang="en-US" baseline="0" dirty="0" smtClean="0"/>
              <a:t>Most prominent at fat / soft tissue interfaces due to low speed of sound in fat. </a:t>
            </a:r>
          </a:p>
          <a:p>
            <a:pPr marL="171450" indent="-171450">
              <a:buFont typeface="Arial" charset="0"/>
              <a:buChar char="•"/>
            </a:pPr>
            <a:r>
              <a:rPr lang="en-US" baseline="0" dirty="0" smtClean="0"/>
              <a:t>TIR causes edge effect artefacts, shadow at the side of curved structures due to inward bending of ultrasound</a:t>
            </a:r>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21</a:t>
            </a:fld>
            <a:endParaRPr lang="en-US"/>
          </a:p>
        </p:txBody>
      </p:sp>
    </p:spTree>
    <p:extLst>
      <p:ext uri="{BB962C8B-B14F-4D97-AF65-F5344CB8AC3E}">
        <p14:creationId xmlns:p14="http://schemas.microsoft.com/office/powerpoint/2010/main" val="1025733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Friction</a:t>
            </a:r>
            <a:r>
              <a:rPr lang="en-US" baseline="0" dirty="0" smtClean="0"/>
              <a:t> like loss - viscosity</a:t>
            </a:r>
            <a:endParaRPr lang="en-US" dirty="0" smtClean="0"/>
          </a:p>
          <a:p>
            <a:pPr marL="171450" indent="-171450">
              <a:buFont typeface="Arial" charset="0"/>
              <a:buChar char="•"/>
            </a:pPr>
            <a:r>
              <a:rPr lang="en-US" dirty="0" smtClean="0"/>
              <a:t>Not clinically useful, limits the upper limit of the frequency range that is feasible for use (~20MHz) and</a:t>
            </a:r>
            <a:r>
              <a:rPr lang="en-US" baseline="0" dirty="0" smtClean="0"/>
              <a:t> leads to imaging artifacts such as poor quality in air filled spaces due to high impedance of air.</a:t>
            </a:r>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22</a:t>
            </a:fld>
            <a:endParaRPr lang="en-US"/>
          </a:p>
        </p:txBody>
      </p:sp>
    </p:spTree>
    <p:extLst>
      <p:ext uri="{BB962C8B-B14F-4D97-AF65-F5344CB8AC3E}">
        <p14:creationId xmlns:p14="http://schemas.microsoft.com/office/powerpoint/2010/main" val="771281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path length and higher frequency waves experience greater attenuation. all interaction processes described</a:t>
            </a:r>
            <a:r>
              <a:rPr lang="en-US" baseline="0" dirty="0" smtClean="0"/>
              <a:t> so far contribute in some way to attenuation.</a:t>
            </a:r>
          </a:p>
          <a:p>
            <a:r>
              <a:rPr lang="en-US" baseline="0" dirty="0" smtClean="0"/>
              <a:t>attenuation coefficient alpha is often written as dB / cm / MHz to account also for frequency dependence of attenuation</a:t>
            </a:r>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23</a:t>
            </a:fld>
            <a:endParaRPr lang="en-US"/>
          </a:p>
        </p:txBody>
      </p:sp>
    </p:spTree>
    <p:extLst>
      <p:ext uri="{BB962C8B-B14F-4D97-AF65-F5344CB8AC3E}">
        <p14:creationId xmlns:p14="http://schemas.microsoft.com/office/powerpoint/2010/main" val="212354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amount of reflected</a:t>
            </a:r>
            <a:r>
              <a:rPr lang="en-US" baseline="0" dirty="0" smtClean="0"/>
              <a:t> energy A that is sensed by the ultrasound transducer is a fraction of the initial energy A0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Absorption loss in tissue occurs at a rate of about 1 dB cm</a:t>
            </a:r>
            <a:r>
              <a:rPr lang="en-US" baseline="30000" dirty="0" smtClean="0"/>
              <a:t>-1</a:t>
            </a:r>
            <a:endParaRPr lang="en-US" dirty="0" smtClean="0"/>
          </a:p>
          <a:p>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24</a:t>
            </a:fld>
            <a:endParaRPr lang="en-US"/>
          </a:p>
        </p:txBody>
      </p:sp>
    </p:spTree>
    <p:extLst>
      <p:ext uri="{BB962C8B-B14F-4D97-AF65-F5344CB8AC3E}">
        <p14:creationId xmlns:p14="http://schemas.microsoft.com/office/powerpoint/2010/main" val="1323124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en-US" dirty="0" smtClean="0">
                <a:latin typeface="Arial" charset="0"/>
              </a:rPr>
              <a:t>Attenuation loss due to tissue 1 	= -0.5 x 5 x 6	= -15 dB</a:t>
            </a:r>
          </a:p>
          <a:p>
            <a:pPr algn="l"/>
            <a:r>
              <a:rPr lang="en-US" altLang="en-US" dirty="0" smtClean="0">
                <a:latin typeface="Arial" charset="0"/>
              </a:rPr>
              <a:t>Attenuation loss due to tissue 2	= -0.8 x 5 x 5	= -18 dB</a:t>
            </a:r>
          </a:p>
          <a:p>
            <a:pPr algn="l"/>
            <a:r>
              <a:rPr lang="en-US" altLang="en-US" dirty="0" smtClean="0">
                <a:latin typeface="Arial" charset="0"/>
              </a:rPr>
              <a:t>Total loss 			= -(15 + 18) 	= -33 dB</a:t>
            </a:r>
          </a:p>
          <a:p>
            <a:pPr algn="l"/>
            <a:endParaRPr lang="en-US" altLang="en-US" dirty="0" smtClean="0">
              <a:latin typeface="Arial" charset="0"/>
            </a:endParaRPr>
          </a:p>
          <a:p>
            <a:pPr algn="l"/>
            <a:r>
              <a:rPr lang="en-US" altLang="en-US" dirty="0" smtClean="0">
                <a:latin typeface="Arial" charset="0"/>
              </a:rPr>
              <a:t>So, -33 = 10 log</a:t>
            </a:r>
            <a:r>
              <a:rPr lang="en-US" altLang="en-US" baseline="-25000" dirty="0" smtClean="0">
                <a:latin typeface="Arial" charset="0"/>
              </a:rPr>
              <a:t>10</a:t>
            </a:r>
            <a:r>
              <a:rPr lang="en-US" altLang="en-US" dirty="0" smtClean="0">
                <a:latin typeface="Arial" charset="0"/>
              </a:rPr>
              <a:t>(I/I</a:t>
            </a:r>
            <a:r>
              <a:rPr lang="en-US" altLang="en-US" baseline="-25000" dirty="0" smtClean="0">
                <a:latin typeface="Arial" charset="0"/>
              </a:rPr>
              <a:t>0</a:t>
            </a:r>
            <a:r>
              <a:rPr lang="en-US" altLang="en-US" dirty="0" smtClean="0">
                <a:latin typeface="Arial" charset="0"/>
              </a:rPr>
              <a:t>) </a:t>
            </a:r>
            <a:r>
              <a:rPr lang="en-US" altLang="en-US" dirty="0" smtClean="0">
                <a:latin typeface="Arial" charset="0"/>
                <a:sym typeface="Symbol" charset="2"/>
              </a:rPr>
              <a:t></a:t>
            </a:r>
            <a:r>
              <a:rPr lang="en-US" altLang="en-US" dirty="0" smtClean="0">
                <a:latin typeface="Arial" charset="0"/>
              </a:rPr>
              <a:t> I = I</a:t>
            </a:r>
            <a:r>
              <a:rPr lang="en-US" altLang="en-US" baseline="-25000" dirty="0" smtClean="0">
                <a:latin typeface="Arial" charset="0"/>
              </a:rPr>
              <a:t>0</a:t>
            </a:r>
            <a:r>
              <a:rPr lang="en-US" altLang="en-US" dirty="0" smtClean="0">
                <a:latin typeface="Arial" charset="0"/>
              </a:rPr>
              <a:t> antilog(-3.3) = 10 x 5 x 10</a:t>
            </a:r>
            <a:r>
              <a:rPr lang="en-US" altLang="en-US" baseline="30000" dirty="0" smtClean="0">
                <a:latin typeface="Arial" charset="0"/>
              </a:rPr>
              <a:t>-4</a:t>
            </a:r>
            <a:r>
              <a:rPr lang="en-US" altLang="en-US" dirty="0" smtClean="0">
                <a:latin typeface="Arial" charset="0"/>
              </a:rPr>
              <a:t> W cm</a:t>
            </a:r>
            <a:r>
              <a:rPr lang="en-US" altLang="en-US" baseline="30000" dirty="0" smtClean="0">
                <a:latin typeface="Arial" charset="0"/>
              </a:rPr>
              <a:t>-2</a:t>
            </a:r>
            <a:r>
              <a:rPr lang="en-US" altLang="en-US" dirty="0" smtClean="0">
                <a:latin typeface="Arial" charset="0"/>
              </a:rPr>
              <a:t> = 5 </a:t>
            </a:r>
            <a:r>
              <a:rPr lang="en-US" altLang="en-US" dirty="0" err="1" smtClean="0">
                <a:latin typeface="Arial" charset="0"/>
              </a:rPr>
              <a:t>mW</a:t>
            </a:r>
            <a:r>
              <a:rPr lang="en-US" altLang="en-US" dirty="0" smtClean="0">
                <a:latin typeface="Arial" charset="0"/>
              </a:rPr>
              <a:t> cm</a:t>
            </a:r>
            <a:r>
              <a:rPr lang="en-US" altLang="en-US" baseline="30000" dirty="0" smtClean="0">
                <a:latin typeface="Arial" charset="0"/>
              </a:rPr>
              <a:t>-2</a:t>
            </a:r>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25</a:t>
            </a:fld>
            <a:endParaRPr lang="en-US"/>
          </a:p>
        </p:txBody>
      </p:sp>
    </p:spTree>
    <p:extLst>
      <p:ext uri="{BB962C8B-B14F-4D97-AF65-F5344CB8AC3E}">
        <p14:creationId xmlns:p14="http://schemas.microsoft.com/office/powerpoint/2010/main" val="1614993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Modern imaging systems use frequencies from 2 MHz to 20 </a:t>
            </a:r>
            <a:r>
              <a:rPr lang="en-US" baseline="0" dirty="0" err="1" smtClean="0"/>
              <a:t>MHz.</a:t>
            </a:r>
            <a:r>
              <a:rPr lang="en-US" baseline="0" dirty="0" smtClean="0"/>
              <a:t>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If the frequency is too high, we will not penetrate to the most distal structures of interest</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If the frequency is too low, the resolution will be poor</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The imaging resolution depends on the wavelength e.g. 0.8mm wavelength in tissue corresponding to around 2 MHz frequency. This resolution is relatively poor but enables maximum depth of penetration.</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Generally we try to use the highest frequency available and compromise with lower frequencies when necessary</a:t>
            </a:r>
            <a:endParaRPr lang="en-US" dirty="0" smtClean="0"/>
          </a:p>
          <a:p>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26</a:t>
            </a:fld>
            <a:endParaRPr lang="en-US"/>
          </a:p>
        </p:txBody>
      </p:sp>
    </p:spTree>
    <p:extLst>
      <p:ext uri="{BB962C8B-B14F-4D97-AF65-F5344CB8AC3E}">
        <p14:creationId xmlns:p14="http://schemas.microsoft.com/office/powerpoint/2010/main" val="263327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27</a:t>
            </a:fld>
            <a:endParaRPr lang="en-US"/>
          </a:p>
        </p:txBody>
      </p:sp>
    </p:spTree>
    <p:extLst>
      <p:ext uri="{BB962C8B-B14F-4D97-AF65-F5344CB8AC3E}">
        <p14:creationId xmlns:p14="http://schemas.microsoft.com/office/powerpoint/2010/main" val="663971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28</a:t>
            </a:fld>
            <a:endParaRPr lang="en-US"/>
          </a:p>
        </p:txBody>
      </p:sp>
    </p:spTree>
    <p:extLst>
      <p:ext uri="{BB962C8B-B14F-4D97-AF65-F5344CB8AC3E}">
        <p14:creationId xmlns:p14="http://schemas.microsoft.com/office/powerpoint/2010/main" val="1049920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baseline="0" dirty="0" smtClean="0"/>
              <a:t>Ultrasound scanners assume 1540 m/s to locate reflections.</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dirty="0" smtClean="0"/>
              <a:t>Due</a:t>
            </a:r>
            <a:r>
              <a:rPr lang="en-US" u="none" baseline="0" dirty="0" smtClean="0"/>
              <a:t> to attenuation in tissue, echoes from similar reflectors will have different amplitudes depending on their depth</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For tissue imaging, it is desirable to remove this depth dependence so that, for example, an image of the liver will appear uniform.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This is achieved using </a:t>
            </a:r>
            <a:r>
              <a:rPr lang="en-US" u="none" dirty="0" smtClean="0"/>
              <a:t>time gain compensation (TGC), which is a</a:t>
            </a:r>
            <a:r>
              <a:rPr lang="en-US" u="none" baseline="0" dirty="0" smtClean="0"/>
              <a:t> gain applied to the RF amplifier and increases with time after the pulse is transmitted. TGC is normally calibrated using slider controls on a case-by-case basis.</a:t>
            </a:r>
            <a:endParaRPr lang="en-US" u="none" dirty="0" smtClean="0"/>
          </a:p>
          <a:p>
            <a:pPr marL="171450" indent="-171450">
              <a:buFont typeface="Arial" charset="0"/>
              <a:buChar char="•"/>
            </a:pPr>
            <a:r>
              <a:rPr lang="en-US" u="none" dirty="0" smtClean="0"/>
              <a:t>A-mode</a:t>
            </a:r>
            <a:r>
              <a:rPr lang="en-US" u="none" baseline="0" dirty="0" smtClean="0"/>
              <a:t> places a </a:t>
            </a:r>
            <a:r>
              <a:rPr lang="en-US" u="none" dirty="0" smtClean="0"/>
              <a:t>restriction on pulse repetition frequency</a:t>
            </a:r>
            <a:r>
              <a:rPr lang="en-US" u="none" baseline="0" dirty="0" smtClean="0"/>
              <a:t> such that enough time can elapse before the next pulse is transmitted for the echo from the maximum imaging depth of penetration </a:t>
            </a:r>
            <a:r>
              <a:rPr lang="en-US" u="none" baseline="0" dirty="0" err="1" smtClean="0"/>
              <a:t>Lmax</a:t>
            </a:r>
            <a:r>
              <a:rPr lang="en-US" u="none" baseline="0" dirty="0" smtClean="0"/>
              <a:t> to return.</a:t>
            </a:r>
            <a:endParaRPr lang="en-US" u="none" dirty="0" smtClean="0"/>
          </a:p>
        </p:txBody>
      </p:sp>
      <p:sp>
        <p:nvSpPr>
          <p:cNvPr id="4" name="Slide Number Placeholder 3"/>
          <p:cNvSpPr>
            <a:spLocks noGrp="1"/>
          </p:cNvSpPr>
          <p:nvPr>
            <p:ph type="sldNum" sz="quarter" idx="10"/>
          </p:nvPr>
        </p:nvSpPr>
        <p:spPr/>
        <p:txBody>
          <a:bodyPr/>
          <a:lstStyle/>
          <a:p>
            <a:fld id="{DAB40A67-C860-E942-A6FE-E54AB6AAD8E0}" type="slidenum">
              <a:rPr lang="en-US" smtClean="0"/>
              <a:t>29</a:t>
            </a:fld>
            <a:endParaRPr lang="en-US"/>
          </a:p>
        </p:txBody>
      </p:sp>
    </p:spTree>
    <p:extLst>
      <p:ext uri="{BB962C8B-B14F-4D97-AF65-F5344CB8AC3E}">
        <p14:creationId xmlns:p14="http://schemas.microsoft.com/office/powerpoint/2010/main" val="139379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3</a:t>
            </a:fld>
            <a:endParaRPr lang="en-US"/>
          </a:p>
        </p:txBody>
      </p:sp>
    </p:spTree>
    <p:extLst>
      <p:ext uri="{BB962C8B-B14F-4D97-AF65-F5344CB8AC3E}">
        <p14:creationId xmlns:p14="http://schemas.microsoft.com/office/powerpoint/2010/main" val="1214125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u="none" dirty="0" smtClean="0"/>
          </a:p>
        </p:txBody>
      </p:sp>
      <p:sp>
        <p:nvSpPr>
          <p:cNvPr id="4" name="Slide Number Placeholder 3"/>
          <p:cNvSpPr>
            <a:spLocks noGrp="1"/>
          </p:cNvSpPr>
          <p:nvPr>
            <p:ph type="sldNum" sz="quarter" idx="10"/>
          </p:nvPr>
        </p:nvSpPr>
        <p:spPr/>
        <p:txBody>
          <a:bodyPr/>
          <a:lstStyle/>
          <a:p>
            <a:fld id="{DAB40A67-C860-E942-A6FE-E54AB6AAD8E0}" type="slidenum">
              <a:rPr lang="en-US" smtClean="0"/>
              <a:t>30</a:t>
            </a:fld>
            <a:endParaRPr lang="en-US"/>
          </a:p>
        </p:txBody>
      </p:sp>
    </p:spTree>
    <p:extLst>
      <p:ext uri="{BB962C8B-B14F-4D97-AF65-F5344CB8AC3E}">
        <p14:creationId xmlns:p14="http://schemas.microsoft.com/office/powerpoint/2010/main" val="503701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An image frame</a:t>
            </a:r>
            <a:r>
              <a:rPr lang="en-US" baseline="0" dirty="0" smtClean="0"/>
              <a:t> consists of many scan lines built up by sweeping the ultrasound beam through the scan plane, either mechanically or using phased arrays. </a:t>
            </a:r>
          </a:p>
          <a:p>
            <a:pPr marL="171450" indent="-171450">
              <a:buFont typeface="Arial" charset="0"/>
              <a:buChar char="•"/>
            </a:pPr>
            <a:r>
              <a:rPr lang="en-US" baseline="0" dirty="0" smtClean="0"/>
              <a:t>Frame rate limited by the how quickly can obtain ultrasound signals from multiple scan lines. frame rate * line density * FOV = constant.</a:t>
            </a:r>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31</a:t>
            </a:fld>
            <a:endParaRPr lang="en-US"/>
          </a:p>
        </p:txBody>
      </p:sp>
    </p:spTree>
    <p:extLst>
      <p:ext uri="{BB962C8B-B14F-4D97-AF65-F5344CB8AC3E}">
        <p14:creationId xmlns:p14="http://schemas.microsoft.com/office/powerpoint/2010/main" val="836177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32</a:t>
            </a:fld>
            <a:endParaRPr lang="en-US"/>
          </a:p>
        </p:txBody>
      </p:sp>
    </p:spTree>
    <p:extLst>
      <p:ext uri="{BB962C8B-B14F-4D97-AF65-F5344CB8AC3E}">
        <p14:creationId xmlns:p14="http://schemas.microsoft.com/office/powerpoint/2010/main" val="138463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b="0" kern="1200" dirty="0" smtClean="0">
                <a:solidFill>
                  <a:schemeClr val="tx1"/>
                </a:solidFill>
                <a:latin typeface="+mn-lt"/>
                <a:ea typeface="+mn-ea"/>
                <a:cs typeface="+mn-cs"/>
              </a:rPr>
              <a:t>Transducer</a:t>
            </a:r>
            <a:r>
              <a:rPr lang="en-US" sz="900" b="0" kern="1200" baseline="0" dirty="0" smtClean="0">
                <a:solidFill>
                  <a:schemeClr val="tx1"/>
                </a:solidFill>
                <a:latin typeface="+mn-lt"/>
                <a:ea typeface="+mn-ea"/>
                <a:cs typeface="+mn-cs"/>
              </a:rPr>
              <a:t> produces ultrasound pulse</a:t>
            </a:r>
          </a:p>
          <a:p>
            <a:pPr marL="0" marR="0" indent="0" algn="l" defTabSz="685800" rtl="0" eaLnBrk="1" fontAlgn="auto" latinLnBrk="0" hangingPunct="1">
              <a:lnSpc>
                <a:spcPct val="100000"/>
              </a:lnSpc>
              <a:spcBef>
                <a:spcPts val="0"/>
              </a:spcBef>
              <a:spcAft>
                <a:spcPts val="0"/>
              </a:spcAft>
              <a:buClrTx/>
              <a:buSzTx/>
              <a:buFontTx/>
              <a:buNone/>
              <a:tabLst/>
              <a:defRPr/>
            </a:pPr>
            <a:r>
              <a:rPr lang="en-US" sz="900" b="0" kern="1200" dirty="0" err="1" smtClean="0">
                <a:solidFill>
                  <a:schemeClr val="tx1"/>
                </a:solidFill>
                <a:latin typeface="+mn-lt"/>
                <a:ea typeface="+mn-ea"/>
                <a:cs typeface="+mn-cs"/>
              </a:rPr>
              <a:t>Beamformer</a:t>
            </a:r>
            <a:r>
              <a:rPr lang="en-US" sz="900" b="0" kern="1200" dirty="0" smtClean="0">
                <a:solidFill>
                  <a:schemeClr val="tx1"/>
                </a:solidFill>
                <a:latin typeface="+mn-lt"/>
                <a:ea typeface="+mn-ea"/>
                <a:cs typeface="+mn-cs"/>
              </a:rPr>
              <a:t> steers and focuses the ultrasound pulses. </a:t>
            </a:r>
          </a:p>
          <a:p>
            <a:pPr marL="0" marR="0" indent="0" algn="l" defTabSz="685800" rtl="0" eaLnBrk="1" fontAlgn="auto" latinLnBrk="0" hangingPunct="1">
              <a:lnSpc>
                <a:spcPct val="100000"/>
              </a:lnSpc>
              <a:spcBef>
                <a:spcPts val="0"/>
              </a:spcBef>
              <a:spcAft>
                <a:spcPts val="0"/>
              </a:spcAft>
              <a:buClrTx/>
              <a:buSzTx/>
              <a:buFontTx/>
              <a:buNone/>
              <a:tabLst/>
              <a:defRPr/>
            </a:pPr>
            <a:r>
              <a:rPr lang="en-US" sz="900" b="0" kern="1200" baseline="0" dirty="0" smtClean="0">
                <a:solidFill>
                  <a:schemeClr val="tx1"/>
                </a:solidFill>
                <a:latin typeface="+mn-lt"/>
                <a:ea typeface="+mn-ea"/>
                <a:cs typeface="+mn-cs"/>
              </a:rPr>
              <a:t>Signal processing </a:t>
            </a:r>
            <a:r>
              <a:rPr lang="en-US" sz="900" b="0" kern="1200" baseline="0" dirty="0" err="1" smtClean="0">
                <a:solidFill>
                  <a:schemeClr val="tx1"/>
                </a:solidFill>
                <a:latin typeface="+mn-lt"/>
                <a:ea typeface="+mn-ea"/>
                <a:cs typeface="+mn-cs"/>
              </a:rPr>
              <a:t>minimises</a:t>
            </a:r>
            <a:r>
              <a:rPr lang="en-US" sz="900" b="0" kern="1200" baseline="0" dirty="0" smtClean="0">
                <a:solidFill>
                  <a:schemeClr val="tx1"/>
                </a:solidFill>
                <a:latin typeface="+mn-lt"/>
                <a:ea typeface="+mn-ea"/>
                <a:cs typeface="+mn-cs"/>
              </a:rPr>
              <a:t> artefacts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33</a:t>
            </a:fld>
            <a:endParaRPr lang="en-US"/>
          </a:p>
        </p:txBody>
      </p:sp>
    </p:spTree>
    <p:extLst>
      <p:ext uri="{BB962C8B-B14F-4D97-AF65-F5344CB8AC3E}">
        <p14:creationId xmlns:p14="http://schemas.microsoft.com/office/powerpoint/2010/main" val="11661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34</a:t>
            </a:fld>
            <a:endParaRPr lang="en-US"/>
          </a:p>
        </p:txBody>
      </p:sp>
    </p:spTree>
    <p:extLst>
      <p:ext uri="{BB962C8B-B14F-4D97-AF65-F5344CB8AC3E}">
        <p14:creationId xmlns:p14="http://schemas.microsoft.com/office/powerpoint/2010/main" val="1439036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dirty="0" smtClean="0"/>
              <a:t>A pulse of sound waves is transmitted</a:t>
            </a:r>
            <a:r>
              <a:rPr lang="en-US" u="none" baseline="0" dirty="0" smtClean="0"/>
              <a:t> into the body, and the echo is detected with the time of flight used to determine the depth of the reflector that generated the echo. </a:t>
            </a:r>
          </a:p>
          <a:p>
            <a:pPr marL="171450" indent="-171450">
              <a:buFont typeface="Arial" charset="0"/>
              <a:buChar char="•"/>
            </a:pPr>
            <a:r>
              <a:rPr lang="en-US" u="none" baseline="0" dirty="0" smtClean="0"/>
              <a:t>Ultrasound waves are detected using a transducer made from a piezoelectric material. </a:t>
            </a:r>
          </a:p>
          <a:p>
            <a:pPr marL="171450" indent="-171450">
              <a:buFont typeface="Arial" charset="0"/>
              <a:buChar char="•"/>
            </a:pPr>
            <a:r>
              <a:rPr lang="en-US" u="none" baseline="0" dirty="0" smtClean="0"/>
              <a:t>Damping material determines bandwidth. </a:t>
            </a:r>
          </a:p>
          <a:p>
            <a:pPr marL="171450" indent="-171450">
              <a:buFont typeface="Arial" charset="0"/>
              <a:buChar char="•"/>
            </a:pPr>
            <a:r>
              <a:rPr lang="en-US" u="none" baseline="0" dirty="0" smtClean="0"/>
              <a:t>Acoustic lens focuses generated waves and matching layer </a:t>
            </a:r>
            <a:r>
              <a:rPr lang="en-US" u="none" baseline="0" dirty="0" err="1" smtClean="0"/>
              <a:t>maximises</a:t>
            </a:r>
            <a:r>
              <a:rPr lang="en-US" u="none" baseline="0" dirty="0" smtClean="0"/>
              <a:t> transmission of produced ultrasound into the tissue</a:t>
            </a:r>
          </a:p>
        </p:txBody>
      </p:sp>
      <p:sp>
        <p:nvSpPr>
          <p:cNvPr id="4" name="Slide Number Placeholder 3"/>
          <p:cNvSpPr>
            <a:spLocks noGrp="1"/>
          </p:cNvSpPr>
          <p:nvPr>
            <p:ph type="sldNum" sz="quarter" idx="10"/>
          </p:nvPr>
        </p:nvSpPr>
        <p:spPr/>
        <p:txBody>
          <a:bodyPr/>
          <a:lstStyle/>
          <a:p>
            <a:fld id="{DAB40A67-C860-E942-A6FE-E54AB6AAD8E0}" type="slidenum">
              <a:rPr lang="en-US" smtClean="0"/>
              <a:t>35</a:t>
            </a:fld>
            <a:endParaRPr lang="en-US"/>
          </a:p>
        </p:txBody>
      </p:sp>
    </p:spTree>
    <p:extLst>
      <p:ext uri="{BB962C8B-B14F-4D97-AF65-F5344CB8AC3E}">
        <p14:creationId xmlns:p14="http://schemas.microsoft.com/office/powerpoint/2010/main" val="358112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charset="0"/>
              <a:buChar char="•"/>
            </a:pPr>
            <a:r>
              <a:rPr lang="en-US" altLang="en-US" dirty="0" smtClean="0">
                <a:latin typeface="Arial" charset="0"/>
              </a:rPr>
              <a:t>Normally, the dipoles in the crystalline material are arranged randomly. </a:t>
            </a:r>
          </a:p>
          <a:p>
            <a:pPr marL="171450" indent="-171450" algn="l">
              <a:buFont typeface="Arial" charset="0"/>
              <a:buChar char="•"/>
            </a:pPr>
            <a:r>
              <a:rPr lang="en-US" altLang="en-US" dirty="0" smtClean="0">
                <a:latin typeface="Arial" charset="0"/>
              </a:rPr>
              <a:t>To align the dipoles (“polarize” the material), it</a:t>
            </a:r>
            <a:r>
              <a:rPr lang="en-US" altLang="en-US" baseline="0" dirty="0" smtClean="0">
                <a:latin typeface="Arial" charset="0"/>
              </a:rPr>
              <a:t> </a:t>
            </a:r>
            <a:r>
              <a:rPr lang="en-US" altLang="en-US" dirty="0" smtClean="0">
                <a:latin typeface="Arial" charset="0"/>
              </a:rPr>
              <a:t>is heated above the Curie temperature of the material and allowed to cool slowly in the presence of a strong electric field.</a:t>
            </a:r>
            <a:endParaRPr lang="en-US" altLang="en-US" dirty="0">
              <a:latin typeface="Arial" charset="0"/>
            </a:endParaRPr>
          </a:p>
        </p:txBody>
      </p:sp>
      <p:sp>
        <p:nvSpPr>
          <p:cNvPr id="4" name="Slide Number Placeholder 3"/>
          <p:cNvSpPr>
            <a:spLocks noGrp="1"/>
          </p:cNvSpPr>
          <p:nvPr>
            <p:ph type="sldNum" sz="quarter" idx="10"/>
          </p:nvPr>
        </p:nvSpPr>
        <p:spPr/>
        <p:txBody>
          <a:bodyPr/>
          <a:lstStyle/>
          <a:p>
            <a:fld id="{C27C2FCE-31C2-DF49-83AC-6F8DADE5FB62}" type="slidenum">
              <a:rPr lang="en-US" smtClean="0"/>
              <a:t>36</a:t>
            </a:fld>
            <a:endParaRPr lang="en-US"/>
          </a:p>
        </p:txBody>
      </p:sp>
    </p:spTree>
    <p:extLst>
      <p:ext uri="{BB962C8B-B14F-4D97-AF65-F5344CB8AC3E}">
        <p14:creationId xmlns:p14="http://schemas.microsoft.com/office/powerpoint/2010/main" val="883904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The material is polarized and electrodes attached to two opposite faces.  </a:t>
            </a:r>
          </a:p>
          <a:p>
            <a:pPr marL="171450" indent="-171450">
              <a:buFont typeface="Arial" charset="0"/>
              <a:buChar char="•"/>
            </a:pPr>
            <a:r>
              <a:rPr lang="en-US" baseline="0" dirty="0" smtClean="0"/>
              <a:t>Quartz is naturally occurring but ultrasound uses PZT – lead </a:t>
            </a:r>
            <a:r>
              <a:rPr lang="en-US" baseline="0" dirty="0" err="1" smtClean="0"/>
              <a:t>zirconate</a:t>
            </a:r>
            <a:r>
              <a:rPr lang="en-US" baseline="0" dirty="0" smtClean="0"/>
              <a:t>. </a:t>
            </a:r>
          </a:p>
        </p:txBody>
      </p:sp>
      <p:sp>
        <p:nvSpPr>
          <p:cNvPr id="4" name="Slide Number Placeholder 3"/>
          <p:cNvSpPr>
            <a:spLocks noGrp="1"/>
          </p:cNvSpPr>
          <p:nvPr>
            <p:ph type="sldNum" sz="quarter" idx="10"/>
          </p:nvPr>
        </p:nvSpPr>
        <p:spPr/>
        <p:txBody>
          <a:bodyPr/>
          <a:lstStyle/>
          <a:p>
            <a:fld id="{DAB40A67-C860-E942-A6FE-E54AB6AAD8E0}" type="slidenum">
              <a:rPr lang="en-US" smtClean="0"/>
              <a:t>37</a:t>
            </a:fld>
            <a:endParaRPr lang="en-US"/>
          </a:p>
        </p:txBody>
      </p:sp>
    </p:spTree>
    <p:extLst>
      <p:ext uri="{BB962C8B-B14F-4D97-AF65-F5344CB8AC3E}">
        <p14:creationId xmlns:p14="http://schemas.microsoft.com/office/powerpoint/2010/main" val="1917042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Each crystal has a characteristic frequency, </a:t>
            </a:r>
          </a:p>
          <a:p>
            <a:pPr marL="171450" indent="-171450">
              <a:buFont typeface="Arial" charset="0"/>
              <a:buChar char="•"/>
            </a:pPr>
            <a:r>
              <a:rPr lang="en-US" baseline="0" dirty="0" smtClean="0"/>
              <a:t>The largest resonance occurs when the wave travels from one face of the crystal, is reflected at the opposite face and returns in one period, time T </a:t>
            </a:r>
            <a:r>
              <a:rPr lang="en-US" u="none" baseline="0" dirty="0" smtClean="0"/>
              <a:t>“half wavelength resonance”. </a:t>
            </a:r>
            <a:endParaRPr lang="en-US" u="none" dirty="0"/>
          </a:p>
        </p:txBody>
      </p:sp>
      <p:sp>
        <p:nvSpPr>
          <p:cNvPr id="4" name="Slide Number Placeholder 3"/>
          <p:cNvSpPr>
            <a:spLocks noGrp="1"/>
          </p:cNvSpPr>
          <p:nvPr>
            <p:ph type="sldNum" sz="quarter" idx="10"/>
          </p:nvPr>
        </p:nvSpPr>
        <p:spPr/>
        <p:txBody>
          <a:bodyPr/>
          <a:lstStyle/>
          <a:p>
            <a:fld id="{DAB40A67-C860-E942-A6FE-E54AB6AAD8E0}" type="slidenum">
              <a:rPr lang="en-US" smtClean="0"/>
              <a:t>38</a:t>
            </a:fld>
            <a:endParaRPr lang="en-US"/>
          </a:p>
        </p:txBody>
      </p:sp>
    </p:spTree>
    <p:extLst>
      <p:ext uri="{BB962C8B-B14F-4D97-AF65-F5344CB8AC3E}">
        <p14:creationId xmlns:p14="http://schemas.microsoft.com/office/powerpoint/2010/main" val="1267422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Wavelength is 3791 / 5000000 = 0.76 mm</a:t>
            </a:r>
          </a:p>
          <a:p>
            <a:r>
              <a:rPr lang="en-US" dirty="0" smtClean="0"/>
              <a:t>Crystal</a:t>
            </a:r>
            <a:r>
              <a:rPr lang="en-US" baseline="0" dirty="0" smtClean="0"/>
              <a:t> thickness is 0.76 / 2 = 0.38 mm</a:t>
            </a:r>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39</a:t>
            </a:fld>
            <a:endParaRPr lang="en-US"/>
          </a:p>
        </p:txBody>
      </p:sp>
    </p:spTree>
    <p:extLst>
      <p:ext uri="{BB962C8B-B14F-4D97-AF65-F5344CB8AC3E}">
        <p14:creationId xmlns:p14="http://schemas.microsoft.com/office/powerpoint/2010/main" val="127337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4</a:t>
            </a:fld>
            <a:endParaRPr lang="en-US"/>
          </a:p>
        </p:txBody>
      </p:sp>
    </p:spTree>
    <p:extLst>
      <p:ext uri="{BB962C8B-B14F-4D97-AF65-F5344CB8AC3E}">
        <p14:creationId xmlns:p14="http://schemas.microsoft.com/office/powerpoint/2010/main" val="4184882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a:t>
            </a:r>
            <a:r>
              <a:rPr lang="en-US" baseline="0" dirty="0" smtClean="0"/>
              <a:t> pulse of ultrasound emitted by a transducer is typically only a microsecond or so long, which means that the axial length of the pulse is often less than a </a:t>
            </a:r>
            <a:r>
              <a:rPr lang="en-US" baseline="0" dirty="0" err="1" smtClean="0"/>
              <a:t>millimetre</a:t>
            </a:r>
            <a:r>
              <a:rPr lang="en-US" baseline="0" dirty="0" smtClean="0"/>
              <a:t> (typically two wavelengths). </a:t>
            </a:r>
          </a:p>
          <a:p>
            <a:pPr marL="171450" indent="-171450">
              <a:buFont typeface="Arial" charset="0"/>
              <a:buChar char="•"/>
            </a:pPr>
            <a:r>
              <a:rPr lang="en-US" baseline="0" dirty="0" smtClean="0"/>
              <a:t>The axial resolution is half the pulse length because if two features are separated in the axial direction by this amount, the distance travelled by the ultrasound to each of them and back in the pulse echo process are separated by tau * c, meaning that they arrive separately in time and can be resolved.</a:t>
            </a:r>
          </a:p>
        </p:txBody>
      </p:sp>
      <p:sp>
        <p:nvSpPr>
          <p:cNvPr id="4" name="Slide Number Placeholder 3"/>
          <p:cNvSpPr>
            <a:spLocks noGrp="1"/>
          </p:cNvSpPr>
          <p:nvPr>
            <p:ph type="sldNum" sz="quarter" idx="10"/>
          </p:nvPr>
        </p:nvSpPr>
        <p:spPr/>
        <p:txBody>
          <a:bodyPr/>
          <a:lstStyle/>
          <a:p>
            <a:fld id="{C27C2FCE-31C2-DF49-83AC-6F8DADE5FB62}" type="slidenum">
              <a:rPr lang="en-US" smtClean="0"/>
              <a:t>40</a:t>
            </a:fld>
            <a:endParaRPr lang="en-US"/>
          </a:p>
        </p:txBody>
      </p:sp>
    </p:spTree>
    <p:extLst>
      <p:ext uri="{BB962C8B-B14F-4D97-AF65-F5344CB8AC3E}">
        <p14:creationId xmlns:p14="http://schemas.microsoft.com/office/powerpoint/2010/main" val="2160965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Frequency = 5MHz</a:t>
            </a:r>
          </a:p>
          <a:p>
            <a:r>
              <a:rPr lang="en-US" baseline="0" dirty="0" smtClean="0"/>
              <a:t>1 cycle takes 1/5000000, 3 cycles take 3/5000000 so SPL = 1540 * 3/5000000 = 0.9 mm</a:t>
            </a:r>
          </a:p>
          <a:p>
            <a:r>
              <a:rPr lang="en-US" baseline="0" dirty="0" smtClean="0"/>
              <a:t>Best possible spatial resolution is SPL/2 = 0.45 mm</a:t>
            </a:r>
          </a:p>
          <a:p>
            <a:r>
              <a:rPr lang="en-US" baseline="0" dirty="0" smtClean="0"/>
              <a:t>At 10MHz, SPL = 0.46 mm so SPL/2 = 0.23mm (twice as good)</a:t>
            </a:r>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41</a:t>
            </a:fld>
            <a:endParaRPr lang="en-US"/>
          </a:p>
        </p:txBody>
      </p:sp>
    </p:spTree>
    <p:extLst>
      <p:ext uri="{BB962C8B-B14F-4D97-AF65-F5344CB8AC3E}">
        <p14:creationId xmlns:p14="http://schemas.microsoft.com/office/powerpoint/2010/main" val="1193904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charset="0"/>
              <a:buChar char="•"/>
            </a:pPr>
            <a:r>
              <a:rPr lang="en-US" sz="900" kern="1200" dirty="0" smtClean="0">
                <a:solidFill>
                  <a:schemeClr val="tx1"/>
                </a:solidFill>
                <a:latin typeface="+mn-lt"/>
                <a:ea typeface="+mn-ea"/>
                <a:cs typeface="+mn-cs"/>
              </a:rPr>
              <a:t>Centre frequency f0 is where the spectrum has maximal height</a:t>
            </a:r>
          </a:p>
          <a:p>
            <a:pPr marL="171450" indent="-171450" algn="l">
              <a:buFont typeface="Arial" charset="0"/>
              <a:buChar char="•"/>
            </a:pPr>
            <a:r>
              <a:rPr lang="en-US" sz="900" kern="1200" dirty="0" smtClean="0">
                <a:solidFill>
                  <a:schemeClr val="tx1"/>
                </a:solidFill>
                <a:latin typeface="+mn-lt"/>
                <a:ea typeface="+mn-ea"/>
                <a:cs typeface="+mn-cs"/>
              </a:rPr>
              <a:t>Bandwidth is the width at half maximum</a:t>
            </a:r>
          </a:p>
          <a:p>
            <a:pPr marL="171450" indent="-171450" algn="l">
              <a:buFont typeface="Arial" charset="0"/>
              <a:buChar char="•"/>
            </a:pPr>
            <a:r>
              <a:rPr lang="en-US" sz="900" kern="1200" dirty="0" smtClean="0">
                <a:solidFill>
                  <a:schemeClr val="tx1"/>
                </a:solidFill>
                <a:latin typeface="+mn-lt"/>
                <a:ea typeface="+mn-ea"/>
                <a:cs typeface="+mn-cs"/>
              </a:rPr>
              <a:t>As the pulse gets shorter in time, the bandwidth increases (consequence</a:t>
            </a:r>
            <a:r>
              <a:rPr lang="en-US" sz="900" kern="1200" baseline="0" dirty="0" smtClean="0">
                <a:solidFill>
                  <a:schemeClr val="tx1"/>
                </a:solidFill>
                <a:latin typeface="+mn-lt"/>
                <a:ea typeface="+mn-ea"/>
                <a:cs typeface="+mn-cs"/>
              </a:rPr>
              <a:t> of Fourier analysis, only a continuous wave has a unique frequency)</a:t>
            </a:r>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42</a:t>
            </a:fld>
            <a:endParaRPr lang="en-US"/>
          </a:p>
        </p:txBody>
      </p:sp>
    </p:spTree>
    <p:extLst>
      <p:ext uri="{BB962C8B-B14F-4D97-AF65-F5344CB8AC3E}">
        <p14:creationId xmlns:p14="http://schemas.microsoft.com/office/powerpoint/2010/main" val="15267771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latin typeface="+mn-lt"/>
                <a:ea typeface="+mn-ea"/>
                <a:cs typeface="+mn-cs"/>
              </a:rPr>
              <a:t>2 cycles takes 2/50000000, bandwidth is 1/ this</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900" kern="1200" baseline="0" dirty="0" smtClean="0">
              <a:solidFill>
                <a:schemeClr val="tx1"/>
              </a:solidFill>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latin typeface="+mn-lt"/>
                <a:ea typeface="+mn-ea"/>
                <a:cs typeface="+mn-cs"/>
              </a:rPr>
              <a:t>The bandwidth is 50% of f0, so a 5MHz imaging pulse is really a pulse with </a:t>
            </a:r>
            <a:r>
              <a:rPr lang="en-US" sz="900" kern="1200" baseline="0" dirty="0" err="1" smtClean="0">
                <a:solidFill>
                  <a:schemeClr val="tx1"/>
                </a:solidFill>
                <a:latin typeface="+mn-lt"/>
                <a:ea typeface="+mn-ea"/>
                <a:cs typeface="+mn-cs"/>
              </a:rPr>
              <a:t>centre</a:t>
            </a:r>
            <a:r>
              <a:rPr lang="en-US" sz="900" kern="1200" baseline="0" dirty="0" smtClean="0">
                <a:solidFill>
                  <a:schemeClr val="tx1"/>
                </a:solidFill>
                <a:latin typeface="+mn-lt"/>
                <a:ea typeface="+mn-ea"/>
                <a:cs typeface="+mn-cs"/>
              </a:rPr>
              <a:t> frequency 5MHz but with above half maximum energy between 2.5MHz and 7.5MHz</a:t>
            </a:r>
            <a:endParaRPr lang="en-US" sz="9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43</a:t>
            </a:fld>
            <a:endParaRPr lang="en-US"/>
          </a:p>
        </p:txBody>
      </p:sp>
    </p:spTree>
    <p:extLst>
      <p:ext uri="{BB962C8B-B14F-4D97-AF65-F5344CB8AC3E}">
        <p14:creationId xmlns:p14="http://schemas.microsoft.com/office/powerpoint/2010/main" val="21790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To get as much energy out of the transducer as possible, impedance matching is placed between the active element and the transducer face</a:t>
            </a:r>
            <a:r>
              <a:rPr lang="en-US" u="sng" baseline="0" dirty="0" smtClean="0"/>
              <a:t>. </a:t>
            </a:r>
          </a:p>
          <a:p>
            <a:pPr marL="171450" indent="-171450">
              <a:buFont typeface="Arial" charset="0"/>
              <a:buChar char="•"/>
            </a:pPr>
            <a:r>
              <a:rPr lang="en-US" u="none" baseline="0" dirty="0" smtClean="0"/>
              <a:t>Optimal impedance matching occurs when the thickness is one quarter of the wavelength – this keeps waves that were reflected within the matching layer in phase when they exit the layer preventing destructive interference. </a:t>
            </a:r>
          </a:p>
          <a:p>
            <a:pPr marL="171450" indent="-171450">
              <a:buFont typeface="Arial" charset="0"/>
              <a:buChar char="•"/>
            </a:pPr>
            <a:r>
              <a:rPr lang="en-US" baseline="0" dirty="0" smtClean="0"/>
              <a:t>Impedance matching is usually composed of a material with acoustic impedance between the piezo element and the transducer face, which may be </a:t>
            </a:r>
            <a:r>
              <a:rPr lang="en-US" u="none" baseline="0" dirty="0" smtClean="0"/>
              <a:t>steel</a:t>
            </a:r>
            <a:r>
              <a:rPr lang="en-US" baseline="0" dirty="0" smtClean="0"/>
              <a:t> for a contact transducer or water in an immersion one. </a:t>
            </a:r>
          </a:p>
          <a:p>
            <a:pPr marL="171450" indent="-171450">
              <a:buFont typeface="Arial" charset="0"/>
              <a:buChar char="•"/>
            </a:pPr>
            <a:r>
              <a:rPr lang="en-US" baseline="0" dirty="0" smtClean="0"/>
              <a:t>Choosing a material with acoustic impedance as the geometric mean of PZT and tissue means all energy entering the matching layer from the transducer is eventually transmitted into the tissue. However, this is only true at the designed frequency, so for short pulses with a broad frequency spectrum, multiple layers of materials with acoustic impedance values that are intermediate may be needed. </a:t>
            </a:r>
          </a:p>
          <a:p>
            <a:pPr marL="171450" indent="-171450">
              <a:buFont typeface="Arial" charset="0"/>
              <a:buChar char="•"/>
            </a:pPr>
            <a:r>
              <a:rPr lang="en-US" baseline="0" dirty="0" smtClean="0"/>
              <a:t>Note that the transducer is also part of an electrical circuit so electrical impedance matching is also required.</a:t>
            </a:r>
          </a:p>
        </p:txBody>
      </p:sp>
      <p:sp>
        <p:nvSpPr>
          <p:cNvPr id="4" name="Slide Number Placeholder 3"/>
          <p:cNvSpPr>
            <a:spLocks noGrp="1"/>
          </p:cNvSpPr>
          <p:nvPr>
            <p:ph type="sldNum" sz="quarter" idx="10"/>
          </p:nvPr>
        </p:nvSpPr>
        <p:spPr/>
        <p:txBody>
          <a:bodyPr/>
          <a:lstStyle/>
          <a:p>
            <a:fld id="{DAB40A67-C860-E942-A6FE-E54AB6AAD8E0}" type="slidenum">
              <a:rPr lang="en-US" smtClean="0"/>
              <a:t>44</a:t>
            </a:fld>
            <a:endParaRPr lang="en-US"/>
          </a:p>
        </p:txBody>
      </p:sp>
    </p:spTree>
    <p:extLst>
      <p:ext uri="{BB962C8B-B14F-4D97-AF65-F5344CB8AC3E}">
        <p14:creationId xmlns:p14="http://schemas.microsoft.com/office/powerpoint/2010/main" val="1378117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baseline="0" dirty="0" smtClean="0"/>
              <a:t>The backing material supporting the crystal has a great influence on the damping characteristics of a transducer. </a:t>
            </a:r>
          </a:p>
          <a:p>
            <a:pPr marL="171450" indent="-171450">
              <a:buFont typeface="Arial" charset="0"/>
              <a:buChar char="•"/>
            </a:pPr>
            <a:r>
              <a:rPr lang="en-US" u="none" baseline="0" dirty="0" smtClean="0"/>
              <a:t>Damping is necessary as the piezo element will “ring” at its resonant frequency for many cycles after excitation, resulting in a narrow band of frequencies around the </a:t>
            </a:r>
            <a:r>
              <a:rPr lang="en-US" u="none" baseline="0" dirty="0" err="1" smtClean="0"/>
              <a:t>centre</a:t>
            </a:r>
            <a:r>
              <a:rPr lang="en-US" u="none" baseline="0" dirty="0" smtClean="0"/>
              <a:t> frequency. </a:t>
            </a:r>
          </a:p>
          <a:p>
            <a:pPr marL="171450" indent="-171450">
              <a:buFont typeface="Arial" charset="0"/>
              <a:buChar char="•"/>
            </a:pPr>
            <a:r>
              <a:rPr lang="en-US" u="none" baseline="0" dirty="0" smtClean="0"/>
              <a:t>For imaging, short pulses are required, therefore a backing material is used to absorb (backward directed) ultrasound energy. </a:t>
            </a:r>
          </a:p>
          <a:p>
            <a:pPr marL="171450" indent="-171450">
              <a:buFont typeface="Arial" charset="0"/>
              <a:buChar char="•"/>
            </a:pPr>
            <a:r>
              <a:rPr lang="en-US" u="none" baseline="0" dirty="0" smtClean="0"/>
              <a:t>Using a backing material with impedance similar to the piezo element produces the most effective damping (short spatial pulse length) – such a transducer will have a wide bandwidth and high sensitivity. </a:t>
            </a:r>
          </a:p>
          <a:p>
            <a:pPr marL="171450" indent="-171450">
              <a:buFont typeface="Arial" charset="0"/>
              <a:buChar char="•"/>
            </a:pPr>
            <a:r>
              <a:rPr lang="en-US" u="none" baseline="0" dirty="0" smtClean="0"/>
              <a:t>As the mismatch between the piezo element and backing increases, the transducer is less damped and will exhibit a narrower frequency range. </a:t>
            </a:r>
          </a:p>
          <a:p>
            <a:endParaRPr lang="en-US" baseline="0" dirty="0" smtClean="0"/>
          </a:p>
        </p:txBody>
      </p:sp>
      <p:sp>
        <p:nvSpPr>
          <p:cNvPr id="4" name="Slide Number Placeholder 3"/>
          <p:cNvSpPr>
            <a:spLocks noGrp="1"/>
          </p:cNvSpPr>
          <p:nvPr>
            <p:ph type="sldNum" sz="quarter" idx="10"/>
          </p:nvPr>
        </p:nvSpPr>
        <p:spPr/>
        <p:txBody>
          <a:bodyPr/>
          <a:lstStyle/>
          <a:p>
            <a:fld id="{DAB40A67-C860-E942-A6FE-E54AB6AAD8E0}" type="slidenum">
              <a:rPr lang="en-US" smtClean="0"/>
              <a:t>45</a:t>
            </a:fld>
            <a:endParaRPr lang="en-US"/>
          </a:p>
        </p:txBody>
      </p:sp>
    </p:spTree>
    <p:extLst>
      <p:ext uri="{BB962C8B-B14F-4D97-AF65-F5344CB8AC3E}">
        <p14:creationId xmlns:p14="http://schemas.microsoft.com/office/powerpoint/2010/main" val="15867273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AB40A67-C860-E942-A6FE-E54AB6AAD8E0}" type="slidenum">
              <a:rPr lang="en-US" smtClean="0"/>
              <a:t>46</a:t>
            </a:fld>
            <a:endParaRPr lang="en-US"/>
          </a:p>
        </p:txBody>
      </p:sp>
    </p:spTree>
    <p:extLst>
      <p:ext uri="{BB962C8B-B14F-4D97-AF65-F5344CB8AC3E}">
        <p14:creationId xmlns:p14="http://schemas.microsoft.com/office/powerpoint/2010/main" val="8209821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47</a:t>
            </a:fld>
            <a:endParaRPr lang="en-US"/>
          </a:p>
        </p:txBody>
      </p:sp>
    </p:spTree>
    <p:extLst>
      <p:ext uri="{BB962C8B-B14F-4D97-AF65-F5344CB8AC3E}">
        <p14:creationId xmlns:p14="http://schemas.microsoft.com/office/powerpoint/2010/main" val="9246145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smtClean="0"/>
              <a:t>A PZT element is not a point source of ultrasound. The geometric</a:t>
            </a:r>
            <a:r>
              <a:rPr lang="en-US" baseline="0" dirty="0" smtClean="0"/>
              <a:t> shape is typically a disc and the </a:t>
            </a:r>
            <a:r>
              <a:rPr lang="en-US" baseline="0" dirty="0" err="1" smtClean="0"/>
              <a:t>behaviour</a:t>
            </a:r>
            <a:r>
              <a:rPr lang="en-US" baseline="0" dirty="0" smtClean="0"/>
              <a:t> of the emitted ultrasound intensity can be calculated using </a:t>
            </a:r>
            <a:r>
              <a:rPr lang="en-US" u="none" baseline="0" dirty="0" err="1" smtClean="0"/>
              <a:t>Huygen’s</a:t>
            </a:r>
            <a:r>
              <a:rPr lang="en-US" u="none" baseline="0" dirty="0" smtClean="0"/>
              <a:t> principle</a:t>
            </a:r>
            <a:r>
              <a:rPr lang="en-US" baseline="0" dirty="0" smtClean="0"/>
              <a:t>, with every point on the transducer surface considered to emit a harmonic spherical wave and summing these all together. </a:t>
            </a:r>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48</a:t>
            </a:fld>
            <a:endParaRPr lang="en-US"/>
          </a:p>
        </p:txBody>
      </p:sp>
    </p:spTree>
    <p:extLst>
      <p:ext uri="{BB962C8B-B14F-4D97-AF65-F5344CB8AC3E}">
        <p14:creationId xmlns:p14="http://schemas.microsoft.com/office/powerpoint/2010/main" val="21375723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The pattern of the ultrasound intensity obeys </a:t>
            </a:r>
            <a:r>
              <a:rPr lang="en-US" baseline="0" dirty="0" err="1" smtClean="0"/>
              <a:t>Iz</a:t>
            </a:r>
            <a:r>
              <a:rPr lang="en-US" baseline="0" dirty="0" smtClean="0"/>
              <a:t>/I0, with repeating maxima and minima until the last axial maximum occurs </a:t>
            </a:r>
            <a:r>
              <a:rPr lang="en-US" u="none" baseline="0" dirty="0" smtClean="0"/>
              <a:t>when a^2 is much larger than the wavelength squared.</a:t>
            </a:r>
          </a:p>
          <a:p>
            <a:pPr marL="171450" indent="-171450">
              <a:buFont typeface="Arial" charset="0"/>
              <a:buChar char="•"/>
            </a:pPr>
            <a:r>
              <a:rPr lang="en-US" u="none" baseline="0" dirty="0" smtClean="0"/>
              <a:t>Most diagnostic ultrasound occurs in the near field zone. </a:t>
            </a:r>
            <a:endParaRPr lang="en-US" u="none" dirty="0"/>
          </a:p>
        </p:txBody>
      </p:sp>
      <p:sp>
        <p:nvSpPr>
          <p:cNvPr id="4" name="Slide Number Placeholder 3"/>
          <p:cNvSpPr>
            <a:spLocks noGrp="1"/>
          </p:cNvSpPr>
          <p:nvPr>
            <p:ph type="sldNum" sz="quarter" idx="10"/>
          </p:nvPr>
        </p:nvSpPr>
        <p:spPr/>
        <p:txBody>
          <a:bodyPr/>
          <a:lstStyle/>
          <a:p>
            <a:fld id="{DAB40A67-C860-E942-A6FE-E54AB6AAD8E0}" type="slidenum">
              <a:rPr lang="en-US" smtClean="0"/>
              <a:t>49</a:t>
            </a:fld>
            <a:endParaRPr lang="en-US"/>
          </a:p>
        </p:txBody>
      </p:sp>
    </p:spTree>
    <p:extLst>
      <p:ext uri="{BB962C8B-B14F-4D97-AF65-F5344CB8AC3E}">
        <p14:creationId xmlns:p14="http://schemas.microsoft.com/office/powerpoint/2010/main" val="1311369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5</a:t>
            </a:fld>
            <a:endParaRPr lang="en-US"/>
          </a:p>
        </p:txBody>
      </p:sp>
    </p:spTree>
    <p:extLst>
      <p:ext uri="{BB962C8B-B14F-4D97-AF65-F5344CB8AC3E}">
        <p14:creationId xmlns:p14="http://schemas.microsoft.com/office/powerpoint/2010/main" val="5230570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dirty="0" smtClean="0"/>
              <a:t>The beam is cylindrical in shape close to the transducer (Fresnel zone) then becomes conical further away</a:t>
            </a:r>
            <a:r>
              <a:rPr lang="en-US" u="none" baseline="0" dirty="0" smtClean="0"/>
              <a:t> (</a:t>
            </a:r>
            <a:r>
              <a:rPr lang="en-US" u="none" baseline="0" dirty="0" err="1" smtClean="0"/>
              <a:t>Fraunhofer</a:t>
            </a:r>
            <a:r>
              <a:rPr lang="en-US" u="none" baseline="0" dirty="0" smtClean="0"/>
              <a:t> zone). </a:t>
            </a:r>
          </a:p>
        </p:txBody>
      </p:sp>
      <p:sp>
        <p:nvSpPr>
          <p:cNvPr id="4" name="Slide Number Placeholder 3"/>
          <p:cNvSpPr>
            <a:spLocks noGrp="1"/>
          </p:cNvSpPr>
          <p:nvPr>
            <p:ph type="sldNum" sz="quarter" idx="10"/>
          </p:nvPr>
        </p:nvSpPr>
        <p:spPr/>
        <p:txBody>
          <a:bodyPr/>
          <a:lstStyle/>
          <a:p>
            <a:fld id="{DAB40A67-C860-E942-A6FE-E54AB6AAD8E0}" type="slidenum">
              <a:rPr lang="en-US" smtClean="0"/>
              <a:t>50</a:t>
            </a:fld>
            <a:endParaRPr lang="en-US"/>
          </a:p>
        </p:txBody>
      </p:sp>
    </p:spTree>
    <p:extLst>
      <p:ext uri="{BB962C8B-B14F-4D97-AF65-F5344CB8AC3E}">
        <p14:creationId xmlns:p14="http://schemas.microsoft.com/office/powerpoint/2010/main" val="603328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To </a:t>
            </a:r>
            <a:r>
              <a:rPr lang="en-US" u="none" baseline="0" dirty="0" err="1" smtClean="0"/>
              <a:t>optimise</a:t>
            </a:r>
            <a:r>
              <a:rPr lang="en-US" u="none" baseline="0" dirty="0" smtClean="0"/>
              <a:t> lateral resolution the cross section of the beam should be narrow and the Fresnel zone as long as possible – can be achieved by increasing frequency or size of transducer</a:t>
            </a:r>
            <a:endParaRPr lang="en-US" u="none" dirty="0" smtClean="0"/>
          </a:p>
          <a:p>
            <a:pPr marL="171450" indent="-171450">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DAB40A67-C860-E942-A6FE-E54AB6AAD8E0}" type="slidenum">
              <a:rPr lang="en-US" smtClean="0"/>
              <a:t>51</a:t>
            </a:fld>
            <a:endParaRPr lang="en-US"/>
          </a:p>
        </p:txBody>
      </p:sp>
    </p:spTree>
    <p:extLst>
      <p:ext uri="{BB962C8B-B14F-4D97-AF65-F5344CB8AC3E}">
        <p14:creationId xmlns:p14="http://schemas.microsoft.com/office/powerpoint/2010/main" val="17687737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Zmax</a:t>
            </a:r>
            <a:r>
              <a:rPr lang="en-US" dirty="0" smtClean="0"/>
              <a:t> = a^2/wavelength = a^2 * frequency / speed of sound</a:t>
            </a:r>
          </a:p>
          <a:p>
            <a:r>
              <a:rPr lang="en-US" dirty="0" smtClean="0"/>
              <a:t>Hence a^2 = </a:t>
            </a:r>
            <a:r>
              <a:rPr lang="en-US" dirty="0" err="1" smtClean="0"/>
              <a:t>Zmax</a:t>
            </a:r>
            <a:r>
              <a:rPr lang="en-US" baseline="0" dirty="0" smtClean="0"/>
              <a:t> * speed of sound / frequency, so for fixed Z max, a smaller a can be achieved by increasing frequency</a:t>
            </a:r>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52</a:t>
            </a:fld>
            <a:endParaRPr lang="en-US"/>
          </a:p>
        </p:txBody>
      </p:sp>
    </p:spTree>
    <p:extLst>
      <p:ext uri="{BB962C8B-B14F-4D97-AF65-F5344CB8AC3E}">
        <p14:creationId xmlns:p14="http://schemas.microsoft.com/office/powerpoint/2010/main" val="2257353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directly affects frequency</a:t>
            </a:r>
            <a:r>
              <a:rPr lang="en-US" baseline="0" dirty="0" smtClean="0"/>
              <a:t> and hence wavelength</a:t>
            </a:r>
            <a:r>
              <a:rPr lang="en-US" dirty="0" smtClean="0"/>
              <a:t>, then radius</a:t>
            </a:r>
            <a:r>
              <a:rPr lang="en-US" baseline="0" dirty="0" smtClean="0"/>
              <a:t> also plays in for distance and dispersion</a:t>
            </a:r>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53</a:t>
            </a:fld>
            <a:endParaRPr lang="en-US"/>
          </a:p>
        </p:txBody>
      </p:sp>
    </p:spTree>
    <p:extLst>
      <p:ext uri="{BB962C8B-B14F-4D97-AF65-F5344CB8AC3E}">
        <p14:creationId xmlns:p14="http://schemas.microsoft.com/office/powerpoint/2010/main" val="771730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directly affects frequency</a:t>
            </a:r>
            <a:r>
              <a:rPr lang="en-US" baseline="0" dirty="0" smtClean="0"/>
              <a:t> and hence wavelength</a:t>
            </a:r>
            <a:r>
              <a:rPr lang="en-US" dirty="0" smtClean="0"/>
              <a:t>, then radius</a:t>
            </a:r>
            <a:r>
              <a:rPr lang="en-US" baseline="0" dirty="0" smtClean="0"/>
              <a:t> also plays in for distance and dispersion</a:t>
            </a:r>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54</a:t>
            </a:fld>
            <a:endParaRPr lang="en-US"/>
          </a:p>
        </p:txBody>
      </p:sp>
    </p:spTree>
    <p:extLst>
      <p:ext uri="{BB962C8B-B14F-4D97-AF65-F5344CB8AC3E}">
        <p14:creationId xmlns:p14="http://schemas.microsoft.com/office/powerpoint/2010/main" val="853634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directly affects frequency</a:t>
            </a:r>
            <a:r>
              <a:rPr lang="en-US" baseline="0" dirty="0" smtClean="0"/>
              <a:t> and hence wavelength</a:t>
            </a:r>
            <a:r>
              <a:rPr lang="en-US" dirty="0" smtClean="0"/>
              <a:t>, then radius</a:t>
            </a:r>
            <a:r>
              <a:rPr lang="en-US" baseline="0" dirty="0" smtClean="0"/>
              <a:t> also plays in for distance and dispersion</a:t>
            </a:r>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55</a:t>
            </a:fld>
            <a:endParaRPr lang="en-US"/>
          </a:p>
        </p:txBody>
      </p:sp>
    </p:spTree>
    <p:extLst>
      <p:ext uri="{BB962C8B-B14F-4D97-AF65-F5344CB8AC3E}">
        <p14:creationId xmlns:p14="http://schemas.microsoft.com/office/powerpoint/2010/main" val="4669266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Ultrasound beam is not perfectly cylindrical, transducer</a:t>
            </a:r>
            <a:r>
              <a:rPr lang="en-US" baseline="0" dirty="0" smtClean="0"/>
              <a:t> generates extraneous ultrasound called </a:t>
            </a:r>
            <a:r>
              <a:rPr lang="en-US" dirty="0" smtClean="0"/>
              <a:t>side lobes that</a:t>
            </a:r>
            <a:r>
              <a:rPr lang="en-US" baseline="0" dirty="0" smtClean="0"/>
              <a:t> interfere with lateral resolution. </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baseline="0" dirty="0" smtClean="0"/>
              <a:t>Here we see a main beam with two side lobes. Objects will be excited off axis at B and C, generating artifacts in our axial profile. </a:t>
            </a:r>
          </a:p>
          <a:p>
            <a:pPr marL="171450" indent="-171450">
              <a:buFont typeface="Arial" charset="0"/>
              <a:buChar char="•"/>
            </a:pPr>
            <a:r>
              <a:rPr lang="en-US" baseline="0" dirty="0" smtClean="0"/>
              <a:t>Side lobes contain maxima and minima at increasing angles from the main lobe, are unwanted regions of ultrasound intensity that lie off the main beam axis</a:t>
            </a:r>
          </a:p>
        </p:txBody>
      </p:sp>
      <p:sp>
        <p:nvSpPr>
          <p:cNvPr id="4" name="Slide Number Placeholder 3"/>
          <p:cNvSpPr>
            <a:spLocks noGrp="1"/>
          </p:cNvSpPr>
          <p:nvPr>
            <p:ph type="sldNum" sz="quarter" idx="10"/>
          </p:nvPr>
        </p:nvSpPr>
        <p:spPr/>
        <p:txBody>
          <a:bodyPr/>
          <a:lstStyle/>
          <a:p>
            <a:fld id="{DAB40A67-C860-E942-A6FE-E54AB6AAD8E0}" type="slidenum">
              <a:rPr lang="en-US" smtClean="0"/>
              <a:t>56</a:t>
            </a:fld>
            <a:endParaRPr lang="en-US"/>
          </a:p>
        </p:txBody>
      </p:sp>
    </p:spTree>
    <p:extLst>
      <p:ext uri="{BB962C8B-B14F-4D97-AF65-F5344CB8AC3E}">
        <p14:creationId xmlns:p14="http://schemas.microsoft.com/office/powerpoint/2010/main" val="3615801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57</a:t>
            </a:fld>
            <a:endParaRPr lang="en-US"/>
          </a:p>
        </p:txBody>
      </p:sp>
    </p:spTree>
    <p:extLst>
      <p:ext uri="{BB962C8B-B14F-4D97-AF65-F5344CB8AC3E}">
        <p14:creationId xmlns:p14="http://schemas.microsoft.com/office/powerpoint/2010/main" val="8053410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en-US" dirty="0" smtClean="0">
                <a:latin typeface="Arial" charset="0"/>
              </a:rPr>
              <a:t>The ultrasound beam will have a narrower width than both the transmission field and the reception zone.</a:t>
            </a:r>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58</a:t>
            </a:fld>
            <a:endParaRPr lang="en-US"/>
          </a:p>
        </p:txBody>
      </p:sp>
    </p:spTree>
    <p:extLst>
      <p:ext uri="{BB962C8B-B14F-4D97-AF65-F5344CB8AC3E}">
        <p14:creationId xmlns:p14="http://schemas.microsoft.com/office/powerpoint/2010/main" val="14989045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Focused transducers</a:t>
            </a:r>
            <a:r>
              <a:rPr lang="en-US" baseline="0" dirty="0" smtClean="0"/>
              <a:t> use a square wave gated pulse of sinusoidal ultrasound (of around 3-4 cycles) and produce a spherically curved wave front instead of a plane wave. </a:t>
            </a:r>
            <a:r>
              <a:rPr lang="en-US" u="none" baseline="0" dirty="0" smtClean="0"/>
              <a:t>Create a focal point of higher beam intensity.</a:t>
            </a:r>
          </a:p>
          <a:p>
            <a:pPr marL="171450" indent="-171450">
              <a:buFont typeface="Arial" charset="0"/>
              <a:buChar char="•"/>
            </a:pPr>
            <a:r>
              <a:rPr lang="en-US" baseline="0" dirty="0" smtClean="0"/>
              <a:t>We already established axial resolution is dependent on spatial pulse length. </a:t>
            </a:r>
          </a:p>
          <a:p>
            <a:pPr marL="171450" indent="-171450">
              <a:buFont typeface="Arial" charset="0"/>
              <a:buChar char="•"/>
            </a:pPr>
            <a:r>
              <a:rPr lang="en-US" baseline="0" dirty="0" smtClean="0"/>
              <a:t>Lateral resolution depends on beam width hence is best in the focal zone. The stronger the focusing, the shorter the transducer focus distance and hence the greater the divergence. Trade off between depth and focus.</a:t>
            </a:r>
          </a:p>
          <a:p>
            <a:pPr marL="171450" indent="-171450">
              <a:buFont typeface="Arial" charset="0"/>
              <a:buChar char="•"/>
            </a:pPr>
            <a:r>
              <a:rPr lang="en-US" baseline="0" dirty="0" smtClean="0"/>
              <a:t>The beam width can be made smaller by focusing using a curved transducer or an acoustic lens</a:t>
            </a:r>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59</a:t>
            </a:fld>
            <a:endParaRPr lang="en-US"/>
          </a:p>
        </p:txBody>
      </p:sp>
    </p:spTree>
    <p:extLst>
      <p:ext uri="{BB962C8B-B14F-4D97-AF65-F5344CB8AC3E}">
        <p14:creationId xmlns:p14="http://schemas.microsoft.com/office/powerpoint/2010/main" val="1022394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6</a:t>
            </a:fld>
            <a:endParaRPr lang="en-US"/>
          </a:p>
        </p:txBody>
      </p:sp>
    </p:spTree>
    <p:extLst>
      <p:ext uri="{BB962C8B-B14F-4D97-AF65-F5344CB8AC3E}">
        <p14:creationId xmlns:p14="http://schemas.microsoft.com/office/powerpoint/2010/main" val="13687343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60</a:t>
            </a:fld>
            <a:endParaRPr lang="en-US"/>
          </a:p>
        </p:txBody>
      </p:sp>
    </p:spTree>
    <p:extLst>
      <p:ext uri="{BB962C8B-B14F-4D97-AF65-F5344CB8AC3E}">
        <p14:creationId xmlns:p14="http://schemas.microsoft.com/office/powerpoint/2010/main" val="19254200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smtClean="0"/>
              <a:t>1D mechanical</a:t>
            </a:r>
            <a:r>
              <a:rPr lang="en-US" baseline="0" dirty="0" smtClean="0"/>
              <a:t> scanning of a single transducer element can be used to create a B-mode image</a:t>
            </a:r>
            <a:endParaRPr lang="en-US" u="none" baseline="0" dirty="0" smtClean="0"/>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Linear </a:t>
            </a:r>
            <a:r>
              <a:rPr lang="en-US" u="none" dirty="0" smtClean="0"/>
              <a:t>arrays</a:t>
            </a:r>
            <a:r>
              <a:rPr lang="en-US" dirty="0" smtClean="0"/>
              <a:t> of transducers are now far more comment; note that the rectangular aperture</a:t>
            </a:r>
            <a:r>
              <a:rPr lang="en-US" baseline="0" dirty="0" smtClean="0"/>
              <a:t> of the linear array components produces a beam with a non-circular cross-section, so the focal beam width in the vertical (elevation) plane is wider than the horizontal (scan) plane</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In a linear array, we typically have 256 – 512 discrete transducer elements, grouped into 15 – 20 adjacent elements that are activated simultaneously and then sequential groups are pulsed.</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smtClean="0"/>
              <a:t>The reason for the </a:t>
            </a:r>
            <a:r>
              <a:rPr lang="en-US" u="none" dirty="0" smtClean="0"/>
              <a:t>grouping is that small transducers, as we saw</a:t>
            </a:r>
            <a:r>
              <a:rPr lang="en-US" u="none" baseline="0" dirty="0" smtClean="0"/>
              <a:t> previously, produce a short near field and large crystals give poorer line spacing so compromise by making a larger effective transducer size with grouping. </a:t>
            </a:r>
          </a:p>
        </p:txBody>
      </p:sp>
      <p:sp>
        <p:nvSpPr>
          <p:cNvPr id="4" name="Slide Number Placeholder 3"/>
          <p:cNvSpPr>
            <a:spLocks noGrp="1"/>
          </p:cNvSpPr>
          <p:nvPr>
            <p:ph type="sldNum" sz="quarter" idx="10"/>
          </p:nvPr>
        </p:nvSpPr>
        <p:spPr/>
        <p:txBody>
          <a:bodyPr/>
          <a:lstStyle/>
          <a:p>
            <a:fld id="{DAB40A67-C860-E942-A6FE-E54AB6AAD8E0}" type="slidenum">
              <a:rPr lang="en-US" smtClean="0"/>
              <a:t>61</a:t>
            </a:fld>
            <a:endParaRPr lang="en-US"/>
          </a:p>
        </p:txBody>
      </p:sp>
    </p:spTree>
    <p:extLst>
      <p:ext uri="{BB962C8B-B14F-4D97-AF65-F5344CB8AC3E}">
        <p14:creationId xmlns:p14="http://schemas.microsoft.com/office/powerpoint/2010/main" val="12531124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dirty="0" smtClean="0"/>
              <a:t>By activating all groups at the same time</a:t>
            </a:r>
            <a:r>
              <a:rPr lang="en-US" u="none" baseline="0" dirty="0" smtClean="0"/>
              <a:t> but </a:t>
            </a:r>
            <a:r>
              <a:rPr lang="en-US" u="none" dirty="0" smtClean="0"/>
              <a:t>introducing</a:t>
            </a:r>
            <a:r>
              <a:rPr lang="en-US" u="none" baseline="0" dirty="0" smtClean="0"/>
              <a:t> a time delay between pulsing of the groups we can generate an angled </a:t>
            </a:r>
            <a:r>
              <a:rPr lang="en-US" u="none" baseline="0" dirty="0" err="1" smtClean="0"/>
              <a:t>wavefront</a:t>
            </a:r>
            <a:r>
              <a:rPr lang="en-US" u="none" baseline="0" dirty="0" smtClean="0"/>
              <a:t> for beam steering (planar) or we can focus. this is approach is called phased array ultrasound.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dirty="0" smtClean="0"/>
              <a:t>The slice thickness (or “elevational resolution”) depends on the transducer element height, so we can develop a 3D imaging array by</a:t>
            </a:r>
            <a:r>
              <a:rPr lang="en-US" u="none" baseline="0" dirty="0" smtClean="0"/>
              <a:t> extending the transducer into two dimensions</a:t>
            </a:r>
            <a:endParaRPr lang="en-US" u="none" dirty="0"/>
          </a:p>
        </p:txBody>
      </p:sp>
      <p:sp>
        <p:nvSpPr>
          <p:cNvPr id="4" name="Slide Number Placeholder 3"/>
          <p:cNvSpPr>
            <a:spLocks noGrp="1"/>
          </p:cNvSpPr>
          <p:nvPr>
            <p:ph type="sldNum" sz="quarter" idx="10"/>
          </p:nvPr>
        </p:nvSpPr>
        <p:spPr/>
        <p:txBody>
          <a:bodyPr/>
          <a:lstStyle/>
          <a:p>
            <a:fld id="{DAB40A67-C860-E942-A6FE-E54AB6AAD8E0}" type="slidenum">
              <a:rPr lang="en-US" smtClean="0"/>
              <a:t>62</a:t>
            </a:fld>
            <a:endParaRPr lang="en-US"/>
          </a:p>
        </p:txBody>
      </p:sp>
    </p:spTree>
    <p:extLst>
      <p:ext uri="{BB962C8B-B14F-4D97-AF65-F5344CB8AC3E}">
        <p14:creationId xmlns:p14="http://schemas.microsoft.com/office/powerpoint/2010/main" val="21052260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63</a:t>
            </a:fld>
            <a:endParaRPr lang="en-US"/>
          </a:p>
        </p:txBody>
      </p:sp>
    </p:spTree>
    <p:extLst>
      <p:ext uri="{BB962C8B-B14F-4D97-AF65-F5344CB8AC3E}">
        <p14:creationId xmlns:p14="http://schemas.microsoft.com/office/powerpoint/2010/main" val="1044768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smtClean="0">
                <a:solidFill>
                  <a:schemeClr val="tx1"/>
                </a:solidFill>
                <a:latin typeface="+mn-lt"/>
                <a:ea typeface="+mn-ea"/>
                <a:cs typeface="+mn-cs"/>
              </a:rPr>
              <a:t>The transmit signals passing to, and the received signals passing from, the array elements can be individually delayed in time, hence the term </a:t>
            </a:r>
            <a:r>
              <a:rPr lang="en-US" sz="1200" b="0" kern="1200" dirty="0" smtClean="0">
                <a:solidFill>
                  <a:schemeClr val="tx1"/>
                </a:solidFill>
                <a:latin typeface="+mn-lt"/>
                <a:ea typeface="+mn-ea"/>
                <a:cs typeface="+mn-cs"/>
              </a:rPr>
              <a:t>phased array. </a:t>
            </a:r>
          </a:p>
          <a:p>
            <a:pPr marL="171450" indent="-171450">
              <a:buFont typeface="Arial" charset="0"/>
              <a:buChar char="•"/>
            </a:pPr>
            <a:r>
              <a:rPr lang="en-US" sz="1200" b="0" kern="1200" dirty="0" smtClean="0">
                <a:solidFill>
                  <a:schemeClr val="tx1"/>
                </a:solidFill>
                <a:latin typeface="+mn-lt"/>
                <a:ea typeface="+mn-ea"/>
                <a:cs typeface="+mn-cs"/>
              </a:rPr>
              <a:t>This is done to electronically steer and focus each of a sequence of acoustic pulses through the plane or volume to be imaged in the body.</a:t>
            </a:r>
          </a:p>
          <a:p>
            <a:pPr marL="171450" indent="-171450">
              <a:buFont typeface="Arial" charset="0"/>
              <a:buChar char="•"/>
            </a:pPr>
            <a:r>
              <a:rPr lang="en-US" sz="1200" b="0" kern="1200" dirty="0" smtClean="0">
                <a:solidFill>
                  <a:schemeClr val="tx1"/>
                </a:solidFill>
                <a:latin typeface="+mn-lt"/>
                <a:ea typeface="+mn-ea"/>
                <a:cs typeface="+mn-cs"/>
              </a:rPr>
              <a:t>Beamforming</a:t>
            </a:r>
            <a:r>
              <a:rPr lang="en-US" sz="1200" b="0" kern="1200" baseline="0" dirty="0" smtClean="0">
                <a:solidFill>
                  <a:schemeClr val="tx1"/>
                </a:solidFill>
                <a:latin typeface="+mn-lt"/>
                <a:ea typeface="+mn-ea"/>
                <a:cs typeface="+mn-cs"/>
              </a:rPr>
              <a:t> refers to the </a:t>
            </a:r>
            <a:r>
              <a:rPr lang="en-US" sz="1200" b="0" kern="1200" dirty="0" smtClean="0">
                <a:solidFill>
                  <a:schemeClr val="tx1"/>
                </a:solidFill>
                <a:latin typeface="+mn-lt"/>
                <a:ea typeface="+mn-ea"/>
                <a:cs typeface="+mn-cs"/>
              </a:rPr>
              <a:t>process of steering and focusing these acoustic pulses. </a:t>
            </a:r>
            <a:endParaRPr lang="en-US" baseline="0" dirty="0" smtClean="0"/>
          </a:p>
          <a:p>
            <a:pPr marL="171450" indent="-171450">
              <a:buFont typeface="Arial" charset="0"/>
              <a:buChar char="•"/>
            </a:pPr>
            <a:r>
              <a:rPr lang="en-US" baseline="0" dirty="0" smtClean="0"/>
              <a:t>It is possible because the transducer on the far left / right are actually further from the object than the central one so nanosecond pulse delays allow the </a:t>
            </a:r>
            <a:r>
              <a:rPr lang="en-US" baseline="0" dirty="0" err="1" smtClean="0"/>
              <a:t>wavefronts</a:t>
            </a:r>
            <a:r>
              <a:rPr lang="en-US" baseline="0" dirty="0" smtClean="0"/>
              <a:t> to arrive simultaneously at the object. </a:t>
            </a:r>
          </a:p>
          <a:p>
            <a:pPr marL="171450" indent="-171450">
              <a:buFont typeface="Arial" charset="0"/>
              <a:buChar char="•"/>
            </a:pPr>
            <a:r>
              <a:rPr lang="en-US" baseline="0" dirty="0" smtClean="0"/>
              <a:t>We can also perform this retrospectively on reception of the signals and use multiple focal zones, at the expense of imaging speed.</a:t>
            </a:r>
          </a:p>
          <a:p>
            <a:pPr marL="171450" indent="-171450">
              <a:buFont typeface="Arial" charset="0"/>
              <a:buChar char="•"/>
            </a:pPr>
            <a:r>
              <a:rPr lang="en-US" baseline="0" dirty="0" smtClean="0"/>
              <a:t>Advantage is that the focus is no longer hard coded by the piezo element geometry, can adjust over time</a:t>
            </a:r>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64</a:t>
            </a:fld>
            <a:endParaRPr lang="en-US"/>
          </a:p>
        </p:txBody>
      </p:sp>
    </p:spTree>
    <p:extLst>
      <p:ext uri="{BB962C8B-B14F-4D97-AF65-F5344CB8AC3E}">
        <p14:creationId xmlns:p14="http://schemas.microsoft.com/office/powerpoint/2010/main" val="4410296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65</a:t>
            </a:fld>
            <a:endParaRPr lang="en-US"/>
          </a:p>
        </p:txBody>
      </p:sp>
    </p:spTree>
    <p:extLst>
      <p:ext uri="{BB962C8B-B14F-4D97-AF65-F5344CB8AC3E}">
        <p14:creationId xmlns:p14="http://schemas.microsoft.com/office/powerpoint/2010/main" val="14479254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66</a:t>
            </a:fld>
            <a:endParaRPr lang="en-US"/>
          </a:p>
        </p:txBody>
      </p:sp>
    </p:spTree>
    <p:extLst>
      <p:ext uri="{BB962C8B-B14F-4D97-AF65-F5344CB8AC3E}">
        <p14:creationId xmlns:p14="http://schemas.microsoft.com/office/powerpoint/2010/main" val="21450608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67</a:t>
            </a:fld>
            <a:endParaRPr lang="en-US"/>
          </a:p>
        </p:txBody>
      </p:sp>
    </p:spTree>
    <p:extLst>
      <p:ext uri="{BB962C8B-B14F-4D97-AF65-F5344CB8AC3E}">
        <p14:creationId xmlns:p14="http://schemas.microsoft.com/office/powerpoint/2010/main" val="825930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68</a:t>
            </a:fld>
            <a:endParaRPr lang="en-US"/>
          </a:p>
        </p:txBody>
      </p:sp>
    </p:spTree>
    <p:extLst>
      <p:ext uri="{BB962C8B-B14F-4D97-AF65-F5344CB8AC3E}">
        <p14:creationId xmlns:p14="http://schemas.microsoft.com/office/powerpoint/2010/main" val="8671402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69</a:t>
            </a:fld>
            <a:endParaRPr lang="en-US"/>
          </a:p>
        </p:txBody>
      </p:sp>
    </p:spTree>
    <p:extLst>
      <p:ext uri="{BB962C8B-B14F-4D97-AF65-F5344CB8AC3E}">
        <p14:creationId xmlns:p14="http://schemas.microsoft.com/office/powerpoint/2010/main" val="120240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Bef>
                <a:spcPct val="50000"/>
              </a:spcBef>
              <a:buFont typeface="Arial" charset="0"/>
              <a:buChar char="•"/>
            </a:pPr>
            <a:r>
              <a:rPr lang="en-US" altLang="en-US" dirty="0" smtClean="0">
                <a:latin typeface="Arial" charset="0"/>
              </a:rPr>
              <a:t>Sound cannot travel through a vacuum.</a:t>
            </a:r>
          </a:p>
          <a:p>
            <a:pPr marL="171450" indent="-171450" algn="l">
              <a:spcBef>
                <a:spcPct val="50000"/>
              </a:spcBef>
              <a:buFont typeface="Arial" charset="0"/>
              <a:buChar char="•"/>
            </a:pPr>
            <a:r>
              <a:rPr lang="en-US" altLang="en-US" dirty="0" smtClean="0">
                <a:latin typeface="Arial" charset="0"/>
              </a:rPr>
              <a:t>Ultrasound is propagated through soft tissues as a longitudinal wave - transverse, shear waves are not supported except in bone.</a:t>
            </a:r>
          </a:p>
          <a:p>
            <a:pPr marL="171450" indent="-171450" algn="l">
              <a:spcBef>
                <a:spcPct val="50000"/>
              </a:spcBef>
              <a:buFont typeface="Arial" charset="0"/>
              <a:buChar char="•"/>
            </a:pPr>
            <a:r>
              <a:rPr lang="en-US" altLang="en-US" dirty="0" smtClean="0">
                <a:latin typeface="Arial" charset="0"/>
              </a:rPr>
              <a:t>The driving force causes the particles to oscillate short distances from their equilibrium position.</a:t>
            </a:r>
          </a:p>
          <a:p>
            <a:pPr marL="171450" indent="-171450" algn="l">
              <a:spcBef>
                <a:spcPct val="50000"/>
              </a:spcBef>
              <a:buFont typeface="Arial" charset="0"/>
              <a:buChar char="•"/>
            </a:pPr>
            <a:r>
              <a:rPr lang="en-US" altLang="en-US" dirty="0" smtClean="0">
                <a:latin typeface="Arial" charset="0"/>
              </a:rPr>
              <a:t>There will be regions of compression (increased pressure) and </a:t>
            </a:r>
            <a:r>
              <a:rPr lang="en-US" altLang="en-US" dirty="0" err="1" smtClean="0">
                <a:latin typeface="Arial" charset="0"/>
              </a:rPr>
              <a:t>rarefraction</a:t>
            </a:r>
            <a:r>
              <a:rPr lang="en-US" altLang="en-US" dirty="0" smtClean="0">
                <a:latin typeface="Arial" charset="0"/>
              </a:rPr>
              <a:t> (reduced pressure)</a:t>
            </a:r>
            <a:r>
              <a:rPr lang="en-US" altLang="en-US" baseline="0" dirty="0" smtClean="0">
                <a:latin typeface="Arial" charset="0"/>
              </a:rPr>
              <a:t>, meaning pressure is a function of time and position.</a:t>
            </a:r>
            <a:endParaRPr lang="en-US" alt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7</a:t>
            </a:fld>
            <a:endParaRPr lang="en-US"/>
          </a:p>
        </p:txBody>
      </p:sp>
    </p:spTree>
    <p:extLst>
      <p:ext uri="{BB962C8B-B14F-4D97-AF65-F5344CB8AC3E}">
        <p14:creationId xmlns:p14="http://schemas.microsoft.com/office/powerpoint/2010/main" val="98332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900" b="0" i="0" kern="1200" dirty="0" smtClean="0">
                <a:solidFill>
                  <a:schemeClr val="tx1"/>
                </a:solidFill>
                <a:effectLst/>
                <a:latin typeface="+mn-lt"/>
                <a:ea typeface="+mn-ea"/>
                <a:cs typeface="+mn-cs"/>
              </a:rPr>
              <a:t>Every electronic display is defined with a dynamic range that is the effective operational range of the device from the threshold signal to the saturation level. </a:t>
            </a:r>
          </a:p>
          <a:p>
            <a:pPr marL="171450" indent="-171450">
              <a:buFont typeface="Arial" charset="0"/>
              <a:buChar char="•"/>
            </a:pPr>
            <a:r>
              <a:rPr lang="en-US" sz="900" b="0" i="0" kern="1200" dirty="0" smtClean="0">
                <a:solidFill>
                  <a:schemeClr val="tx1"/>
                </a:solidFill>
                <a:effectLst/>
                <a:latin typeface="+mn-lt"/>
                <a:ea typeface="+mn-ea"/>
                <a:cs typeface="+mn-cs"/>
              </a:rPr>
              <a:t>Ultrasound has on average wider dynamic range (50 dB) than most digital displays (30 dB).</a:t>
            </a:r>
          </a:p>
          <a:p>
            <a:pPr marL="171450" indent="-171450">
              <a:buFont typeface="Arial" charset="0"/>
              <a:buChar char="•"/>
            </a:pPr>
            <a:r>
              <a:rPr lang="en-US" sz="900" b="0" i="0" kern="1200" dirty="0" smtClean="0">
                <a:solidFill>
                  <a:schemeClr val="tx1"/>
                </a:solidFill>
                <a:effectLst/>
                <a:latin typeface="+mn-lt"/>
                <a:ea typeface="+mn-ea"/>
                <a:cs typeface="+mn-cs"/>
              </a:rPr>
              <a:t>The monitor that displays the ultrasound signal is one of the key components that takes this into account since monitors are only able to display a specific range of grey-scale values.</a:t>
            </a:r>
          </a:p>
          <a:p>
            <a:pPr marL="171450" indent="-171450">
              <a:buFont typeface="Arial" charset="0"/>
              <a:buChar char="•"/>
            </a:pPr>
            <a:r>
              <a:rPr lang="en-US" sz="900" b="0" i="0" kern="1200" dirty="0" smtClean="0">
                <a:solidFill>
                  <a:schemeClr val="tx1"/>
                </a:solidFill>
                <a:effectLst/>
                <a:latin typeface="+mn-lt"/>
                <a:ea typeface="+mn-ea"/>
                <a:cs typeface="+mn-cs"/>
              </a:rPr>
              <a:t>The measured signals then get rectified (inversion of negative amplitudes into positive amplitudes) and demodulated (converting the sharp amplitudes of the signal into a smooth single amplitude pulse).</a:t>
            </a:r>
          </a:p>
          <a:p>
            <a:pPr marL="171450" indent="-171450">
              <a:buFont typeface="Arial" charset="0"/>
              <a:buChar char="•"/>
            </a:pPr>
            <a:r>
              <a:rPr lang="en-US" sz="900" b="0" i="0" kern="1200" dirty="0" smtClean="0">
                <a:solidFill>
                  <a:schemeClr val="tx1"/>
                </a:solidFill>
                <a:effectLst/>
                <a:latin typeface="+mn-lt"/>
                <a:ea typeface="+mn-ea"/>
                <a:cs typeface="+mn-cs"/>
              </a:rPr>
              <a:t> The last processing step, rejection, sets a threshold for signal amplitudes that are allowed to go through towards the digitization and display systems. This means that signal amplitudes below the threshold are removed reducing a large amount of the noise that is created by the scattering of sound inside of the body or by the electronics of the ultrasound machine themselves (such as the noise created in TGC). The final step cannot, however, remove all of the noise present in the ultrasound signal.</a:t>
            </a:r>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70</a:t>
            </a:fld>
            <a:endParaRPr lang="en-US"/>
          </a:p>
        </p:txBody>
      </p:sp>
    </p:spTree>
    <p:extLst>
      <p:ext uri="{BB962C8B-B14F-4D97-AF65-F5344CB8AC3E}">
        <p14:creationId xmlns:p14="http://schemas.microsoft.com/office/powerpoint/2010/main" val="18152368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71</a:t>
            </a:fld>
            <a:endParaRPr lang="en-US"/>
          </a:p>
        </p:txBody>
      </p:sp>
    </p:spTree>
    <p:extLst>
      <p:ext uri="{BB962C8B-B14F-4D97-AF65-F5344CB8AC3E}">
        <p14:creationId xmlns:p14="http://schemas.microsoft.com/office/powerpoint/2010/main" val="10049773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72</a:t>
            </a:fld>
            <a:endParaRPr lang="en-US"/>
          </a:p>
        </p:txBody>
      </p:sp>
    </p:spTree>
    <p:extLst>
      <p:ext uri="{BB962C8B-B14F-4D97-AF65-F5344CB8AC3E}">
        <p14:creationId xmlns:p14="http://schemas.microsoft.com/office/powerpoint/2010/main" val="6949503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73</a:t>
            </a:fld>
            <a:endParaRPr lang="en-US"/>
          </a:p>
        </p:txBody>
      </p:sp>
    </p:spTree>
    <p:extLst>
      <p:ext uri="{BB962C8B-B14F-4D97-AF65-F5344CB8AC3E}">
        <p14:creationId xmlns:p14="http://schemas.microsoft.com/office/powerpoint/2010/main" val="2015165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altLang="en-US" dirty="0" smtClean="0">
                <a:latin typeface="Arial" charset="0"/>
              </a:rPr>
              <a:t>There is no net movement of the medium. Only the disturbance and its associated energy are propagated.</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altLang="en-US" dirty="0" smtClean="0">
                <a:latin typeface="Arial" charset="0"/>
              </a:rPr>
              <a:t>We can think of the propagation by analogy</a:t>
            </a:r>
            <a:r>
              <a:rPr lang="en-US" altLang="en-US" baseline="0" dirty="0" smtClean="0">
                <a:latin typeface="Arial" charset="0"/>
              </a:rPr>
              <a:t> to coupled masses attached to springs</a:t>
            </a:r>
            <a:endParaRPr lang="en-US" altLang="en-US" dirty="0" smtClean="0">
              <a:latin typeface="Arial" charset="0"/>
            </a:endParaRPr>
          </a:p>
          <a:p>
            <a:pPr marL="171450" indent="-171450" algn="l">
              <a:spcBef>
                <a:spcPct val="50000"/>
              </a:spcBef>
              <a:buFont typeface="Arial" charset="0"/>
              <a:buChar char="•"/>
            </a:pPr>
            <a:r>
              <a:rPr lang="en-US" altLang="en-US" dirty="0" smtClean="0">
                <a:latin typeface="Arial" charset="0"/>
              </a:rPr>
              <a:t>First mass is given a push. It is coupled to the second mass by a stiff spring causing it to accelerate quickly to the right and to pass the movement onto the third mass. As the masses are light (low density)they can be accelerated quickly by the stiff springs - wave travels quickly.</a:t>
            </a:r>
          </a:p>
          <a:p>
            <a:pPr marL="171450" indent="-171450" algn="l">
              <a:spcBef>
                <a:spcPct val="50000"/>
              </a:spcBef>
              <a:buFont typeface="Arial" charset="0"/>
              <a:buChar char="•"/>
            </a:pPr>
            <a:r>
              <a:rPr lang="en-US" altLang="en-US" dirty="0" smtClean="0">
                <a:latin typeface="Arial" charset="0"/>
              </a:rPr>
              <a:t>Large mass (high density) is coupled the its </a:t>
            </a:r>
            <a:r>
              <a:rPr lang="en-US" altLang="en-US" dirty="0" err="1" smtClean="0">
                <a:latin typeface="Arial" charset="0"/>
              </a:rPr>
              <a:t>neighbour</a:t>
            </a:r>
            <a:r>
              <a:rPr lang="en-US" altLang="en-US" dirty="0" smtClean="0">
                <a:latin typeface="Arial" charset="0"/>
              </a:rPr>
              <a:t> by a weak spring. The second mass will accelerate slowly - large mass, weak force. Its </a:t>
            </a:r>
            <a:r>
              <a:rPr lang="en-US" altLang="en-US" dirty="0" err="1" smtClean="0">
                <a:latin typeface="Arial" charset="0"/>
              </a:rPr>
              <a:t>neighbour</a:t>
            </a:r>
            <a:r>
              <a:rPr lang="en-US" altLang="en-US" dirty="0" smtClean="0">
                <a:latin typeface="Arial" charset="0"/>
              </a:rPr>
              <a:t> will also respond slowly, and the wave travels slowly.</a:t>
            </a:r>
          </a:p>
          <a:p>
            <a:pPr marL="0" marR="0" indent="0" algn="l" defTabSz="685800" rtl="0" eaLnBrk="1" fontAlgn="auto" latinLnBrk="0" hangingPunct="1">
              <a:lnSpc>
                <a:spcPct val="100000"/>
              </a:lnSpc>
              <a:spcBef>
                <a:spcPts val="0"/>
              </a:spcBef>
              <a:spcAft>
                <a:spcPts val="0"/>
              </a:spcAft>
              <a:buClrTx/>
              <a:buSzTx/>
              <a:buFontTx/>
              <a:buNone/>
              <a:tabLst/>
              <a:defRPr/>
            </a:pPr>
            <a:endParaRPr lang="en-US" alt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8</a:t>
            </a:fld>
            <a:endParaRPr lang="en-US"/>
          </a:p>
        </p:txBody>
      </p:sp>
    </p:spTree>
    <p:extLst>
      <p:ext uri="{BB962C8B-B14F-4D97-AF65-F5344CB8AC3E}">
        <p14:creationId xmlns:p14="http://schemas.microsoft.com/office/powerpoint/2010/main" val="427564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9</a:t>
            </a:fld>
            <a:endParaRPr lang="en-US"/>
          </a:p>
        </p:txBody>
      </p:sp>
    </p:spTree>
    <p:extLst>
      <p:ext uri="{BB962C8B-B14F-4D97-AF65-F5344CB8AC3E}">
        <p14:creationId xmlns:p14="http://schemas.microsoft.com/office/powerpoint/2010/main" val="1294555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normAutofit/>
          </a:bodyPr>
          <a:lstStyle>
            <a:lvl1pPr algn="ct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7FEBF5-D716-0243-96B6-C41A5A3FEEAF}"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7740C-E46A-FE45-B4BC-BE63F3DA7E2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7FEBF5-D716-0243-96B6-C41A5A3FEEAF}"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7740C-E46A-FE45-B4BC-BE63F3DA7E2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7FEBF5-D716-0243-96B6-C41A5A3FEEAF}"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7740C-E46A-FE45-B4BC-BE63F3DA7E2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7FEBF5-D716-0243-96B6-C41A5A3FEEAF}"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7740C-E46A-FE45-B4BC-BE63F3DA7E2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FEBF5-D716-0243-96B6-C41A5A3FEEAF}"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7740C-E46A-FE45-B4BC-BE63F3DA7E2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7FEBF5-D716-0243-96B6-C41A5A3FEEAF}"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7740C-E46A-FE45-B4BC-BE63F3DA7E2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7FEBF5-D716-0243-96B6-C41A5A3FEEAF}" type="datetimeFigureOut">
              <a:rPr lang="en-US" smtClean="0"/>
              <a:t>11/16/17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47740C-E46A-FE45-B4BC-BE63F3DA7E2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7FEBF5-D716-0243-96B6-C41A5A3FEEAF}" type="datetimeFigureOut">
              <a:rPr lang="en-US" smtClean="0"/>
              <a:t>11/16/17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47740C-E46A-FE45-B4BC-BE63F3DA7E2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FEBF5-D716-0243-96B6-C41A5A3FEEAF}" type="datetimeFigureOut">
              <a:rPr lang="en-US" smtClean="0"/>
              <a:t>11/16/17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47740C-E46A-FE45-B4BC-BE63F3DA7E2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FEBF5-D716-0243-96B6-C41A5A3FEEAF}"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7740C-E46A-FE45-B4BC-BE63F3DA7E2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FEBF5-D716-0243-96B6-C41A5A3FEEAF}"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7740C-E46A-FE45-B4BC-BE63F3DA7E2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04889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640264"/>
            <a:ext cx="7886700" cy="4536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FEBF5-D716-0243-96B6-C41A5A3FEEAF}" type="datetimeFigureOut">
              <a:rPr lang="en-US" smtClean="0"/>
              <a:t>11/16/17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7740C-E46A-FE45-B4BC-BE63F3DA7E23}" type="slidenum">
              <a:rPr lang="en-US" smtClean="0"/>
              <a:t>‹#›</a:t>
            </a:fld>
            <a:endParaRPr lang="en-US"/>
          </a:p>
        </p:txBody>
      </p:sp>
    </p:spTree>
    <p:extLst>
      <p:ext uri="{BB962C8B-B14F-4D97-AF65-F5344CB8AC3E}">
        <p14:creationId xmlns:p14="http://schemas.microsoft.com/office/powerpoint/2010/main" val="2785427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seb53@cam.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3.png"/><Relationship Id="rId5" Type="http://schemas.openxmlformats.org/officeDocument/2006/relationships/oleObject" Target="../embeddings/oleObject1.bin"/><Relationship Id="rId6" Type="http://schemas.openxmlformats.org/officeDocument/2006/relationships/image" Target="../media/image11.emf"/><Relationship Id="rId7" Type="http://schemas.openxmlformats.org/officeDocument/2006/relationships/oleObject" Target="../embeddings/oleObject2.bin"/><Relationship Id="rId8"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tiff"/><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tiff"/><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8.tiff"/><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3.bin"/><Relationship Id="rId5"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4.bin"/><Relationship Id="rId5" Type="http://schemas.openxmlformats.org/officeDocument/2006/relationships/image" Target="../media/image20.emf"/><Relationship Id="rId6" Type="http://schemas.openxmlformats.org/officeDocument/2006/relationships/oleObject" Target="../embeddings/oleObject5.bin"/><Relationship Id="rId7" Type="http://schemas.openxmlformats.org/officeDocument/2006/relationships/image" Target="../media/image21.emf"/><Relationship Id="rId8" Type="http://schemas.openxmlformats.org/officeDocument/2006/relationships/image" Target="../media/image23.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6.bin"/><Relationship Id="rId5" Type="http://schemas.openxmlformats.org/officeDocument/2006/relationships/image" Target="../media/image23.emf"/><Relationship Id="rId6" Type="http://schemas.openxmlformats.org/officeDocument/2006/relationships/image" Target="../media/image24.jpeg"/><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28.tiff"/><Relationship Id="rId7" Type="http://schemas.openxmlformats.org/officeDocument/2006/relationships/image" Target="../media/image29.tiff"/><Relationship Id="rId8"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1" Type="http://schemas.openxmlformats.org/officeDocument/2006/relationships/image" Target="../media/image35.emf"/><Relationship Id="rId12" Type="http://schemas.openxmlformats.org/officeDocument/2006/relationships/oleObject" Target="../embeddings/oleObject10.bin"/><Relationship Id="rId13" Type="http://schemas.openxmlformats.org/officeDocument/2006/relationships/image" Target="../media/image36.emf"/><Relationship Id="rId1" Type="http://schemas.openxmlformats.org/officeDocument/2006/relationships/vmlDrawing" Target="../drawings/vmlDrawing5.vml"/><Relationship Id="rId2" Type="http://schemas.openxmlformats.org/officeDocument/2006/relationships/slideLayout" Target="../slideLayouts/slideLayout6.xml"/><Relationship Id="rId3" Type="http://schemas.openxmlformats.org/officeDocument/2006/relationships/notesSlide" Target="../notesSlides/notesSlide44.xml"/><Relationship Id="rId4" Type="http://schemas.openxmlformats.org/officeDocument/2006/relationships/oleObject" Target="../embeddings/oleObject7.bin"/><Relationship Id="rId5" Type="http://schemas.openxmlformats.org/officeDocument/2006/relationships/image" Target="../media/image33.emf"/><Relationship Id="rId6" Type="http://schemas.openxmlformats.org/officeDocument/2006/relationships/oleObject" Target="../embeddings/oleObject8.bin"/><Relationship Id="rId7" Type="http://schemas.openxmlformats.org/officeDocument/2006/relationships/image" Target="../media/image34.emf"/><Relationship Id="rId8" Type="http://schemas.openxmlformats.org/officeDocument/2006/relationships/image" Target="../media/image31.png"/><Relationship Id="rId9" Type="http://schemas.openxmlformats.org/officeDocument/2006/relationships/image" Target="../media/image47.png"/><Relationship Id="rId10" Type="http://schemas.openxmlformats.org/officeDocument/2006/relationships/oleObject" Target="../embeddings/oleObject9.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oleObject" Target="../embeddings/oleObject11.bin"/><Relationship Id="rId5" Type="http://schemas.openxmlformats.org/officeDocument/2006/relationships/image" Target="../media/image38.emf"/><Relationship Id="rId6" Type="http://schemas.openxmlformats.org/officeDocument/2006/relationships/oleObject" Target="../embeddings/oleObject12.bin"/><Relationship Id="rId7" Type="http://schemas.openxmlformats.org/officeDocument/2006/relationships/image" Target="../media/image39.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image" Target="../media/image41.png"/><Relationship Id="rId5" Type="http://schemas.openxmlformats.org/officeDocument/2006/relationships/oleObject" Target="../embeddings/oleObject13.bin"/><Relationship Id="rId6" Type="http://schemas.openxmlformats.org/officeDocument/2006/relationships/image" Target="../media/image42.emf"/><Relationship Id="rId7" Type="http://schemas.openxmlformats.org/officeDocument/2006/relationships/oleObject" Target="../embeddings/oleObject14.bin"/><Relationship Id="rId8" Type="http://schemas.openxmlformats.org/officeDocument/2006/relationships/image" Target="../media/image43.emf"/><Relationship Id="rId9" Type="http://schemas.openxmlformats.org/officeDocument/2006/relationships/oleObject" Target="../embeddings/oleObject15.bin"/><Relationship Id="rId10" Type="http://schemas.openxmlformats.org/officeDocument/2006/relationships/image" Target="../media/image44.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5.tiff"/><Relationship Id="rId4" Type="http://schemas.openxmlformats.org/officeDocument/2006/relationships/image" Target="../media/image46.tiff"/><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image" Target="../media/image50.png"/><Relationship Id="rId5" Type="http://schemas.openxmlformats.org/officeDocument/2006/relationships/oleObject" Target="../embeddings/oleObject16.bin"/><Relationship Id="rId6" Type="http://schemas.openxmlformats.org/officeDocument/2006/relationships/image" Target="../media/image47.emf"/><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image" Target="../media/image50.png"/><Relationship Id="rId5" Type="http://schemas.openxmlformats.org/officeDocument/2006/relationships/oleObject" Target="../embeddings/oleObject17.bin"/><Relationship Id="rId6" Type="http://schemas.openxmlformats.org/officeDocument/2006/relationships/image" Target="../media/image51.e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image" Target="../media/image50.png"/><Relationship Id="rId5" Type="http://schemas.openxmlformats.org/officeDocument/2006/relationships/oleObject" Target="../embeddings/oleObject18.bin"/><Relationship Id="rId6" Type="http://schemas.openxmlformats.org/officeDocument/2006/relationships/image" Target="../media/image52.emf"/><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58.png"/></Relationships>
</file>

<file path=ppt/slides/_rels/slide59.xml.rels><?xml version="1.0" encoding="UTF-8" standalone="yes"?>
<Relationships xmlns="http://schemas.openxmlformats.org/package/2006/relationships"><Relationship Id="rId11" Type="http://schemas.openxmlformats.org/officeDocument/2006/relationships/oleObject" Target="../embeddings/oleObject22.bin"/><Relationship Id="rId12" Type="http://schemas.openxmlformats.org/officeDocument/2006/relationships/image" Target="../media/image61.emf"/><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notesSlide" Target="../notesSlides/notesSlide59.xml"/><Relationship Id="rId4" Type="http://schemas.openxmlformats.org/officeDocument/2006/relationships/image" Target="../media/image62.png"/><Relationship Id="rId5" Type="http://schemas.openxmlformats.org/officeDocument/2006/relationships/oleObject" Target="../embeddings/oleObject19.bin"/><Relationship Id="rId6" Type="http://schemas.openxmlformats.org/officeDocument/2006/relationships/image" Target="../media/image59.emf"/><Relationship Id="rId7" Type="http://schemas.openxmlformats.org/officeDocument/2006/relationships/image" Target="../media/image63.png"/><Relationship Id="rId8" Type="http://schemas.openxmlformats.org/officeDocument/2006/relationships/oleObject" Target="../embeddings/oleObject20.bin"/><Relationship Id="rId9" Type="http://schemas.openxmlformats.org/officeDocument/2006/relationships/oleObject" Target="../embeddings/oleObject21.bin"/><Relationship Id="rId10" Type="http://schemas.openxmlformats.org/officeDocument/2006/relationships/image" Target="../media/image6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66.png"/></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png"/><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jpeg"/><Relationship Id="rId1" Type="http://schemas.openxmlformats.org/officeDocument/2006/relationships/slideLayout" Target="../slideLayouts/slideLayout6.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78.tif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 Id="rId3" Type="http://schemas.openxmlformats.org/officeDocument/2006/relationships/image" Target="../media/image78.tif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FRCR Ultrasound Lectures</a:t>
            </a:r>
            <a:endParaRPr lang="en-US" dirty="0"/>
          </a:p>
        </p:txBody>
      </p:sp>
      <p:sp>
        <p:nvSpPr>
          <p:cNvPr id="5" name="Subtitle 4"/>
          <p:cNvSpPr>
            <a:spLocks noGrp="1"/>
          </p:cNvSpPr>
          <p:nvPr>
            <p:ph type="subTitle" idx="1"/>
          </p:nvPr>
        </p:nvSpPr>
        <p:spPr/>
        <p:txBody>
          <a:bodyPr/>
          <a:lstStyle/>
          <a:p>
            <a:r>
              <a:rPr lang="en-US" dirty="0" err="1" smtClean="0"/>
              <a:t>Dr</a:t>
            </a:r>
            <a:r>
              <a:rPr lang="en-US" dirty="0" smtClean="0"/>
              <a:t> Sarah Bohndiek</a:t>
            </a:r>
          </a:p>
          <a:p>
            <a:r>
              <a:rPr lang="en-US" dirty="0" smtClean="0">
                <a:hlinkClick r:id="rId3"/>
              </a:rPr>
              <a:t>seb53@cam.ac.uk</a:t>
            </a:r>
            <a:endParaRPr lang="en-US" dirty="0"/>
          </a:p>
          <a:p>
            <a:r>
              <a:rPr lang="en-US" dirty="0" smtClean="0"/>
              <a:t>Reader in Biomedical Physics &amp; CRUK Group Leader</a:t>
            </a:r>
          </a:p>
          <a:p>
            <a:r>
              <a:rPr lang="en-US" dirty="0" smtClean="0"/>
              <a:t>University of Cambridge</a:t>
            </a:r>
          </a:p>
          <a:p>
            <a:endParaRPr lang="en-US" dirty="0"/>
          </a:p>
          <a:p>
            <a:endParaRPr lang="en-US" dirty="0"/>
          </a:p>
        </p:txBody>
      </p:sp>
    </p:spTree>
    <p:extLst>
      <p:ext uri="{BB962C8B-B14F-4D97-AF65-F5344CB8AC3E}">
        <p14:creationId xmlns:p14="http://schemas.microsoft.com/office/powerpoint/2010/main" val="827221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quantitative relationship to the speed of sound is given by their ratio</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600450" y="3097530"/>
                <a:ext cx="1388585" cy="1273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charset="0"/>
                          <a:ea typeface="Calibri" charset="0"/>
                          <a:cs typeface="Calibri" charset="0"/>
                        </a:rPr>
                        <m:t>𝑐</m:t>
                      </m:r>
                      <m:r>
                        <a:rPr lang="en-GB" sz="2800" b="0" i="1" smtClean="0">
                          <a:latin typeface="Cambria Math" charset="0"/>
                          <a:ea typeface="Calibri" charset="0"/>
                          <a:cs typeface="Calibri" charset="0"/>
                        </a:rPr>
                        <m:t>=</m:t>
                      </m:r>
                      <m:rad>
                        <m:radPr>
                          <m:degHide m:val="on"/>
                          <m:ctrlPr>
                            <a:rPr lang="en-GB" sz="2800" b="0" i="1" smtClean="0">
                              <a:latin typeface="Cambria Math" charset="0"/>
                              <a:ea typeface="Calibri" charset="0"/>
                              <a:cs typeface="Calibri" charset="0"/>
                            </a:rPr>
                          </m:ctrlPr>
                        </m:radPr>
                        <m:deg/>
                        <m:e>
                          <m:f>
                            <m:fPr>
                              <m:ctrlPr>
                                <a:rPr lang="en-GB" sz="2800" b="0" i="1" smtClean="0">
                                  <a:latin typeface="Cambria Math" charset="0"/>
                                  <a:ea typeface="Calibri" charset="0"/>
                                  <a:cs typeface="Calibri" charset="0"/>
                                </a:rPr>
                              </m:ctrlPr>
                            </m:fPr>
                            <m:num>
                              <m:sSub>
                                <m:sSubPr>
                                  <m:ctrlPr>
                                    <a:rPr lang="en-GB" sz="2800" b="0" i="1" smtClean="0">
                                      <a:latin typeface="Cambria Math" charset="0"/>
                                      <a:ea typeface="Calibri" charset="0"/>
                                      <a:cs typeface="Calibri" charset="0"/>
                                    </a:rPr>
                                  </m:ctrlPr>
                                </m:sSubPr>
                                <m:e>
                                  <m:r>
                                    <a:rPr lang="en-GB" sz="2800" b="0" i="1" smtClean="0">
                                      <a:latin typeface="Cambria Math" charset="0"/>
                                      <a:ea typeface="Calibri" charset="0"/>
                                      <a:cs typeface="Calibri" charset="0"/>
                                    </a:rPr>
                                    <m:t>𝐾</m:t>
                                  </m:r>
                                </m:e>
                                <m:sub>
                                  <m:r>
                                    <a:rPr lang="en-GB" sz="2800" b="0" i="1" smtClean="0">
                                      <a:latin typeface="Cambria Math" charset="0"/>
                                      <a:ea typeface="Calibri" charset="0"/>
                                      <a:cs typeface="Calibri" charset="0"/>
                                    </a:rPr>
                                    <m:t>𝑎</m:t>
                                  </m:r>
                                </m:sub>
                              </m:sSub>
                            </m:num>
                            <m:den>
                              <m:r>
                                <a:rPr lang="en-GB" sz="2800" b="0" i="1" smtClean="0">
                                  <a:latin typeface="Cambria Math" charset="0"/>
                                  <a:ea typeface="Calibri" charset="0"/>
                                  <a:cs typeface="Calibri" charset="0"/>
                                </a:rPr>
                                <m:t>𝜌</m:t>
                              </m:r>
                            </m:den>
                          </m:f>
                        </m:e>
                      </m:rad>
                    </m:oMath>
                  </m:oMathPara>
                </a14:m>
                <a:endParaRPr lang="en-US" sz="2800" dirty="0" smtClean="0">
                  <a:latin typeface="Calibri" charset="0"/>
                  <a:ea typeface="Calibri" charset="0"/>
                  <a:cs typeface="Calibri"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600450" y="3097530"/>
                <a:ext cx="1388585" cy="1273041"/>
              </a:xfrm>
              <a:prstGeom prst="rect">
                <a:avLst/>
              </a:prstGeom>
              <a:blipFill rotWithShape="0">
                <a:blip r:embed="rId3"/>
                <a:stretch>
                  <a:fillRect/>
                </a:stretch>
              </a:blipFill>
            </p:spPr>
            <p:txBody>
              <a:bodyPr/>
              <a:lstStyle/>
              <a:p>
                <a:r>
                  <a:rPr lang="en-US">
                    <a:noFill/>
                  </a:rPr>
                  <a:t> </a:t>
                </a:r>
              </a:p>
            </p:txBody>
          </p:sp>
        </mc:Fallback>
      </mc:AlternateContent>
      <p:cxnSp>
        <p:nvCxnSpPr>
          <p:cNvPr id="7" name="Straight Arrow Connector 6"/>
          <p:cNvCxnSpPr>
            <a:stCxn id="10" idx="1"/>
          </p:cNvCxnSpPr>
          <p:nvPr/>
        </p:nvCxnSpPr>
        <p:spPr>
          <a:xfrm flipH="1">
            <a:off x="5143500" y="2839939"/>
            <a:ext cx="902970" cy="451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1" idx="1"/>
          </p:cNvCxnSpPr>
          <p:nvPr/>
        </p:nvCxnSpPr>
        <p:spPr>
          <a:xfrm flipH="1" flipV="1">
            <a:off x="5154930" y="4126230"/>
            <a:ext cx="891540" cy="588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46470" y="2686050"/>
            <a:ext cx="2360967" cy="307777"/>
          </a:xfrm>
          <a:prstGeom prst="rect">
            <a:avLst/>
          </a:prstGeom>
          <a:noFill/>
        </p:spPr>
        <p:txBody>
          <a:bodyPr wrap="none" rtlCol="0">
            <a:spAutoFit/>
          </a:bodyPr>
          <a:lstStyle/>
          <a:p>
            <a:r>
              <a:rPr lang="en-US" sz="1400" dirty="0" smtClean="0">
                <a:latin typeface="+mj-lt"/>
              </a:rPr>
              <a:t>Adiabatic elastic bulk modulus</a:t>
            </a:r>
          </a:p>
        </p:txBody>
      </p:sp>
      <p:sp>
        <p:nvSpPr>
          <p:cNvPr id="11" name="TextBox 10"/>
          <p:cNvSpPr txBox="1"/>
          <p:nvPr/>
        </p:nvSpPr>
        <p:spPr>
          <a:xfrm>
            <a:off x="6046470" y="4560570"/>
            <a:ext cx="721672" cy="307777"/>
          </a:xfrm>
          <a:prstGeom prst="rect">
            <a:avLst/>
          </a:prstGeom>
          <a:noFill/>
        </p:spPr>
        <p:txBody>
          <a:bodyPr wrap="none" rtlCol="0">
            <a:spAutoFit/>
          </a:bodyPr>
          <a:lstStyle/>
          <a:p>
            <a:r>
              <a:rPr lang="en-US" sz="1400" dirty="0" smtClean="0">
                <a:latin typeface="+mj-lt"/>
              </a:rPr>
              <a:t>Density</a:t>
            </a:r>
          </a:p>
        </p:txBody>
      </p:sp>
      <p:sp>
        <p:nvSpPr>
          <p:cNvPr id="14" name="TextBox 13"/>
          <p:cNvSpPr txBox="1"/>
          <p:nvPr/>
        </p:nvSpPr>
        <p:spPr>
          <a:xfrm>
            <a:off x="547454" y="5672431"/>
            <a:ext cx="8049091" cy="923330"/>
          </a:xfrm>
          <a:prstGeom prst="rect">
            <a:avLst/>
          </a:prstGeom>
          <a:noFill/>
        </p:spPr>
        <p:txBody>
          <a:bodyPr wrap="square" rtlCol="0">
            <a:spAutoFit/>
          </a:bodyPr>
          <a:lstStyle/>
          <a:p>
            <a:pPr algn="ctr"/>
            <a:r>
              <a:rPr lang="en-US" sz="1800">
                <a:latin typeface="+mj-lt"/>
              </a:rPr>
              <a:t>Tissues generally differ more in stiffness than in density, so although bone is much denser than muscle, it has a higher speed of sound because it is much stiffer</a:t>
            </a:r>
          </a:p>
          <a:p>
            <a:pPr algn="ctr"/>
            <a:endParaRPr lang="en-US" sz="1800" dirty="0" smtClean="0">
              <a:latin typeface="+mj-lt"/>
            </a:endParaRPr>
          </a:p>
        </p:txBody>
      </p:sp>
    </p:spTree>
    <p:extLst>
      <p:ext uri="{BB962C8B-B14F-4D97-AF65-F5344CB8AC3E}">
        <p14:creationId xmlns:p14="http://schemas.microsoft.com/office/powerpoint/2010/main" val="784337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sound through tissue depends on fat, collagen and water content</a:t>
            </a:r>
            <a:endParaRPr lang="en-US" dirty="0"/>
          </a:p>
        </p:txBody>
      </p:sp>
      <p:sp>
        <p:nvSpPr>
          <p:cNvPr id="3" name="Content Placeholder 2"/>
          <p:cNvSpPr>
            <a:spLocks noGrp="1"/>
          </p:cNvSpPr>
          <p:nvPr>
            <p:ph idx="1"/>
          </p:nvPr>
        </p:nvSpPr>
        <p:spPr>
          <a:xfrm>
            <a:off x="628650" y="2366010"/>
            <a:ext cx="7886700" cy="3810953"/>
          </a:xfrm>
        </p:spPr>
        <p:txBody>
          <a:bodyPr/>
          <a:lstStyle/>
          <a:p>
            <a:pPr>
              <a:spcBef>
                <a:spcPct val="50000"/>
              </a:spcBef>
            </a:pPr>
            <a:r>
              <a:rPr lang="en-US" altLang="en-US" dirty="0"/>
              <a:t>An increase in water and fat content leads to a decrease in wave speed.</a:t>
            </a:r>
          </a:p>
          <a:p>
            <a:pPr>
              <a:spcBef>
                <a:spcPct val="50000"/>
              </a:spcBef>
            </a:pPr>
            <a:r>
              <a:rPr lang="en-US" altLang="en-US" dirty="0"/>
              <a:t>An increase in collagen content leads to an increase in wave speed.</a:t>
            </a:r>
          </a:p>
          <a:p>
            <a:r>
              <a:rPr lang="en-US" altLang="en-US" dirty="0"/>
              <a:t>Resolution is related to the wavelength. </a:t>
            </a:r>
            <a:endParaRPr lang="en-US" altLang="en-US" dirty="0" smtClean="0"/>
          </a:p>
          <a:p>
            <a:pPr lvl="1"/>
            <a:r>
              <a:rPr lang="en-US" altLang="en-US" dirty="0" smtClean="0"/>
              <a:t>A </a:t>
            </a:r>
            <a:r>
              <a:rPr lang="en-US" altLang="en-US" dirty="0"/>
              <a:t>wavelength of 0.8 mm and wave speed of 1540 ms</a:t>
            </a:r>
            <a:r>
              <a:rPr lang="en-US" altLang="en-US" baseline="30000" dirty="0"/>
              <a:t>-1</a:t>
            </a:r>
            <a:r>
              <a:rPr lang="en-US" altLang="en-US" dirty="0"/>
              <a:t> corresponds to a frequency of 2 </a:t>
            </a:r>
            <a:r>
              <a:rPr lang="en-US" altLang="en-US" dirty="0" err="1"/>
              <a:t>MHz</a:t>
            </a:r>
            <a:r>
              <a:rPr lang="en-US" altLang="en-US" dirty="0" err="1" smtClean="0"/>
              <a:t>.</a:t>
            </a:r>
            <a:endParaRPr lang="en-US" altLang="en-US" dirty="0"/>
          </a:p>
        </p:txBody>
      </p:sp>
    </p:spTree>
    <p:extLst>
      <p:ext uri="{BB962C8B-B14F-4D97-AF65-F5344CB8AC3E}">
        <p14:creationId xmlns:p14="http://schemas.microsoft.com/office/powerpoint/2010/main" val="1633822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speed of sound is used to define ‘acoustic impedance’, an ultrasound imaging parameter</a:t>
            </a:r>
            <a:endParaRPr lang="en-US" dirty="0"/>
          </a:p>
        </p:txBody>
      </p:sp>
      <p:sp>
        <p:nvSpPr>
          <p:cNvPr id="12" name="Content Placeholder 11"/>
          <p:cNvSpPr>
            <a:spLocks noGrp="1"/>
          </p:cNvSpPr>
          <p:nvPr>
            <p:ph idx="1"/>
          </p:nvPr>
        </p:nvSpPr>
        <p:spPr/>
        <p:txBody>
          <a:bodyPr/>
          <a:lstStyle/>
          <a:p>
            <a:r>
              <a:rPr lang="en-US" dirty="0" smtClean="0"/>
              <a:t>Acoustic impedance is crucial in defining how ultrasound is reflected at interfaces between different media</a:t>
            </a:r>
          </a:p>
          <a:p>
            <a:r>
              <a:rPr lang="en-US" dirty="0" smtClean="0"/>
              <a:t>For perfect plane wave conditions, the specific acoustic impedance of the medium is:</a:t>
            </a:r>
          </a:p>
          <a:p>
            <a:endParaRPr lang="en-US" dirty="0"/>
          </a:p>
          <a:p>
            <a:endParaRPr lang="en-US" dirty="0" smtClean="0"/>
          </a:p>
          <a:p>
            <a:endParaRPr lang="en-US" dirty="0"/>
          </a:p>
          <a:p>
            <a:endParaRPr lang="en-US" dirty="0" smtClean="0"/>
          </a:p>
          <a:p>
            <a:r>
              <a:rPr lang="en-US" dirty="0" smtClean="0"/>
              <a:t>Acoustic impedance can be given in units of </a:t>
            </a:r>
            <a:r>
              <a:rPr lang="en-US" dirty="0" err="1" smtClean="0"/>
              <a:t>Mrayls</a:t>
            </a:r>
            <a:r>
              <a:rPr lang="en-US" dirty="0" smtClean="0"/>
              <a:t> (short for Rayleigh)</a:t>
            </a:r>
            <a:endParaRPr lang="en-US" dirty="0"/>
          </a:p>
        </p:txBody>
      </p:sp>
      <p:grpSp>
        <p:nvGrpSpPr>
          <p:cNvPr id="18" name="Group 17"/>
          <p:cNvGrpSpPr/>
          <p:nvPr/>
        </p:nvGrpSpPr>
        <p:grpSpPr>
          <a:xfrm>
            <a:off x="3288160" y="3565587"/>
            <a:ext cx="4187685" cy="1051811"/>
            <a:chOff x="2614734" y="4442672"/>
            <a:chExt cx="4187685" cy="1051811"/>
          </a:xfrm>
        </p:grpSpPr>
        <p:sp>
          <p:nvSpPr>
            <p:cNvPr id="6" name="TextBox 5"/>
            <p:cNvSpPr txBox="1"/>
            <p:nvPr/>
          </p:nvSpPr>
          <p:spPr>
            <a:xfrm>
              <a:off x="4426448" y="4765807"/>
              <a:ext cx="2375971" cy="307777"/>
            </a:xfrm>
            <a:prstGeom prst="rect">
              <a:avLst/>
            </a:prstGeom>
            <a:noFill/>
          </p:spPr>
          <p:txBody>
            <a:bodyPr wrap="none" rtlCol="0">
              <a:spAutoFit/>
            </a:bodyPr>
            <a:lstStyle/>
            <a:p>
              <a:r>
                <a:rPr lang="en-US" sz="1400" dirty="0" smtClean="0">
                  <a:latin typeface="+mj-lt"/>
                </a:rPr>
                <a:t>speed of sound in the medium</a:t>
              </a:r>
              <a:endParaRPr lang="en-US" sz="1400" dirty="0">
                <a:latin typeface="+mj-lt"/>
              </a:endParaRPr>
            </a:p>
          </p:txBody>
        </p:sp>
        <p:sp>
          <p:nvSpPr>
            <p:cNvPr id="8" name="TextBox 7"/>
            <p:cNvSpPr txBox="1"/>
            <p:nvPr/>
          </p:nvSpPr>
          <p:spPr>
            <a:xfrm>
              <a:off x="2614734" y="5186706"/>
              <a:ext cx="1811714" cy="307777"/>
            </a:xfrm>
            <a:prstGeom prst="rect">
              <a:avLst/>
            </a:prstGeom>
            <a:noFill/>
          </p:spPr>
          <p:txBody>
            <a:bodyPr wrap="none" rtlCol="0">
              <a:spAutoFit/>
            </a:bodyPr>
            <a:lstStyle/>
            <a:p>
              <a:r>
                <a:rPr lang="en-US" sz="1400" smtClean="0">
                  <a:latin typeface="+mj-lt"/>
                </a:rPr>
                <a:t>density </a:t>
              </a:r>
              <a:r>
                <a:rPr lang="en-US" sz="1400" dirty="0" smtClean="0">
                  <a:latin typeface="+mj-lt"/>
                </a:rPr>
                <a:t>of the medium</a:t>
              </a:r>
              <a:endParaRPr lang="en-US" sz="1400" dirty="0">
                <a:latin typeface="+mj-lt"/>
              </a:endParaRPr>
            </a:p>
          </p:txBody>
        </p:sp>
        <mc:AlternateContent xmlns:mc="http://schemas.openxmlformats.org/markup-compatibility/2006" xmlns:a14="http://schemas.microsoft.com/office/drawing/2010/main">
          <mc:Choice Requires="a14">
            <p:sp>
              <p:nvSpPr>
                <p:cNvPr id="13" name="TextBox 12"/>
                <p:cNvSpPr txBox="1"/>
                <p:nvPr/>
              </p:nvSpPr>
              <p:spPr>
                <a:xfrm>
                  <a:off x="3028950" y="4442672"/>
                  <a:ext cx="9832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charset="0"/>
                          </a:rPr>
                          <m:t>𝑍</m:t>
                        </m:r>
                        <m:r>
                          <a:rPr lang="en-GB" sz="2400" b="0" i="1" smtClean="0">
                            <a:latin typeface="Cambria Math" charset="0"/>
                          </a:rPr>
                          <m:t>=</m:t>
                        </m:r>
                        <m:r>
                          <a:rPr lang="en-GB" sz="2400" b="0" i="1" smtClean="0">
                            <a:latin typeface="Cambria Math" charset="0"/>
                            <a:ea typeface="Cambria Math" charset="0"/>
                            <a:cs typeface="Cambria Math" charset="0"/>
                          </a:rPr>
                          <m:t>𝜌</m:t>
                        </m:r>
                        <m:r>
                          <a:rPr lang="en-GB" sz="2400" b="0" i="1" smtClean="0">
                            <a:latin typeface="Cambria Math" charset="0"/>
                            <a:ea typeface="Cambria Math" charset="0"/>
                            <a:cs typeface="Cambria Math" charset="0"/>
                          </a:rPr>
                          <m:t>𝑐</m:t>
                        </m:r>
                      </m:oMath>
                    </m:oMathPara>
                  </a14:m>
                  <a:endParaRPr lang="en-US" sz="2400" dirty="0" smtClean="0">
                    <a:latin typeface="+mj-l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028950" y="4442672"/>
                  <a:ext cx="983283" cy="369332"/>
                </a:xfrm>
                <a:prstGeom prst="rect">
                  <a:avLst/>
                </a:prstGeom>
                <a:blipFill rotWithShape="0">
                  <a:blip r:embed="rId3"/>
                  <a:stretch>
                    <a:fillRect l="-6790" r="-5556" b="-23333"/>
                  </a:stretch>
                </a:blipFill>
              </p:spPr>
              <p:txBody>
                <a:bodyPr/>
                <a:lstStyle/>
                <a:p>
                  <a:r>
                    <a:rPr lang="en-US">
                      <a:noFill/>
                    </a:rPr>
                    <a:t> </a:t>
                  </a:r>
                </a:p>
              </p:txBody>
            </p:sp>
          </mc:Fallback>
        </mc:AlternateContent>
        <p:cxnSp>
          <p:nvCxnSpPr>
            <p:cNvPr id="15" name="Straight Arrow Connector 14"/>
            <p:cNvCxnSpPr>
              <a:stCxn id="8" idx="0"/>
            </p:cNvCxnSpPr>
            <p:nvPr/>
          </p:nvCxnSpPr>
          <p:spPr>
            <a:xfrm flipV="1">
              <a:off x="3520591" y="4845467"/>
              <a:ext cx="182729" cy="341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1"/>
            </p:cNvCxnSpPr>
            <p:nvPr/>
          </p:nvCxnSpPr>
          <p:spPr>
            <a:xfrm flipH="1" flipV="1">
              <a:off x="4012233" y="4765807"/>
              <a:ext cx="414215" cy="153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7623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Acoustic properties vary tremendously between different biological tissues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29247195"/>
              </p:ext>
            </p:extLst>
          </p:nvPr>
        </p:nvGraphicFramePr>
        <p:xfrm>
          <a:off x="605195" y="2208056"/>
          <a:ext cx="7985548" cy="3694453"/>
        </p:xfrm>
        <a:graphic>
          <a:graphicData uri="http://schemas.openxmlformats.org/drawingml/2006/table">
            <a:tbl>
              <a:tblPr firstRow="1" bandRow="1">
                <a:tableStyleId>{FABFCF23-3B69-468F-B69F-88F6DE6A72F2}</a:tableStyleId>
              </a:tblPr>
              <a:tblGrid>
                <a:gridCol w="1996387"/>
                <a:gridCol w="1996387"/>
                <a:gridCol w="1996387"/>
                <a:gridCol w="1996387"/>
              </a:tblGrid>
              <a:tr h="436339">
                <a:tc>
                  <a:txBody>
                    <a:bodyPr/>
                    <a:lstStyle/>
                    <a:p>
                      <a:r>
                        <a:rPr lang="en-US" dirty="0" smtClean="0"/>
                        <a:t>Material</a:t>
                      </a:r>
                      <a:endParaRPr lang="en-US" dirty="0"/>
                    </a:p>
                  </a:txBody>
                  <a:tcPr/>
                </a:tc>
                <a:tc>
                  <a:txBody>
                    <a:bodyPr/>
                    <a:lstStyle/>
                    <a:p>
                      <a:r>
                        <a:rPr lang="en-US" dirty="0" err="1" smtClean="0"/>
                        <a:t>ρ</a:t>
                      </a:r>
                      <a:r>
                        <a:rPr lang="en-US" dirty="0" smtClean="0"/>
                        <a:t> Density (kg m</a:t>
                      </a:r>
                      <a:r>
                        <a:rPr lang="en-US" baseline="30000" dirty="0" smtClean="0"/>
                        <a:t>-3</a:t>
                      </a:r>
                      <a:r>
                        <a:rPr lang="en-US" dirty="0" smtClean="0"/>
                        <a:t>)</a:t>
                      </a:r>
                      <a:endParaRPr lang="en-US" dirty="0"/>
                    </a:p>
                  </a:txBody>
                  <a:tcPr/>
                </a:tc>
                <a:tc>
                  <a:txBody>
                    <a:bodyPr/>
                    <a:lstStyle/>
                    <a:p>
                      <a:r>
                        <a:rPr lang="en-US" dirty="0" smtClean="0"/>
                        <a:t>c Speed (m s</a:t>
                      </a:r>
                      <a:r>
                        <a:rPr lang="en-US" baseline="30000" dirty="0" smtClean="0"/>
                        <a:t>-1</a:t>
                      </a:r>
                      <a:r>
                        <a:rPr lang="en-US" dirty="0" smtClean="0"/>
                        <a:t>)</a:t>
                      </a:r>
                      <a:endParaRPr lang="en-US" dirty="0"/>
                    </a:p>
                  </a:txBody>
                  <a:tcPr/>
                </a:tc>
                <a:tc>
                  <a:txBody>
                    <a:bodyPr/>
                    <a:lstStyle/>
                    <a:p>
                      <a:r>
                        <a:rPr lang="en-US" dirty="0" smtClean="0"/>
                        <a:t>Z Impedance (</a:t>
                      </a:r>
                      <a:r>
                        <a:rPr lang="en-US" dirty="0" err="1" smtClean="0"/>
                        <a:t>Mrayl</a:t>
                      </a:r>
                      <a:r>
                        <a:rPr lang="en-US" dirty="0" smtClean="0"/>
                        <a:t>)</a:t>
                      </a:r>
                      <a:endParaRPr lang="en-US" dirty="0"/>
                    </a:p>
                  </a:txBody>
                  <a:tcPr/>
                </a:tc>
              </a:tr>
              <a:tr h="436339">
                <a:tc>
                  <a:txBody>
                    <a:bodyPr/>
                    <a:lstStyle/>
                    <a:p>
                      <a:r>
                        <a:rPr lang="en-US" dirty="0" smtClean="0"/>
                        <a:t>Perspex</a:t>
                      </a:r>
                      <a:endParaRPr lang="en-US" dirty="0"/>
                    </a:p>
                  </a:txBody>
                  <a:tcPr/>
                </a:tc>
                <a:tc>
                  <a:txBody>
                    <a:bodyPr/>
                    <a:lstStyle/>
                    <a:p>
                      <a:r>
                        <a:rPr lang="en-US" dirty="0" smtClean="0"/>
                        <a:t>1180</a:t>
                      </a:r>
                      <a:endParaRPr lang="en-US" dirty="0"/>
                    </a:p>
                  </a:txBody>
                  <a:tcPr/>
                </a:tc>
                <a:tc>
                  <a:txBody>
                    <a:bodyPr/>
                    <a:lstStyle/>
                    <a:p>
                      <a:r>
                        <a:rPr lang="en-US" dirty="0" smtClean="0"/>
                        <a:t>2680</a:t>
                      </a:r>
                      <a:endParaRPr lang="en-US" dirty="0"/>
                    </a:p>
                  </a:txBody>
                  <a:tcPr/>
                </a:tc>
                <a:tc>
                  <a:txBody>
                    <a:bodyPr/>
                    <a:lstStyle/>
                    <a:p>
                      <a:r>
                        <a:rPr lang="en-US" dirty="0" smtClean="0"/>
                        <a:t>3.16</a:t>
                      </a:r>
                      <a:endParaRPr lang="en-US" dirty="0"/>
                    </a:p>
                  </a:txBody>
                  <a:tcPr/>
                </a:tc>
              </a:tr>
              <a:tr h="436339">
                <a:tc>
                  <a:txBody>
                    <a:bodyPr/>
                    <a:lstStyle/>
                    <a:p>
                      <a:r>
                        <a:rPr lang="en-US" dirty="0" smtClean="0"/>
                        <a:t>Air</a:t>
                      </a:r>
                      <a:endParaRPr lang="en-US" dirty="0"/>
                    </a:p>
                  </a:txBody>
                  <a:tcPr/>
                </a:tc>
                <a:tc>
                  <a:txBody>
                    <a:bodyPr/>
                    <a:lstStyle/>
                    <a:p>
                      <a:r>
                        <a:rPr lang="en-US" dirty="0" smtClean="0"/>
                        <a:t>1.2</a:t>
                      </a:r>
                      <a:endParaRPr lang="en-US" dirty="0"/>
                    </a:p>
                  </a:txBody>
                  <a:tcPr/>
                </a:tc>
                <a:tc>
                  <a:txBody>
                    <a:bodyPr/>
                    <a:lstStyle/>
                    <a:p>
                      <a:r>
                        <a:rPr lang="en-US" dirty="0" smtClean="0"/>
                        <a:t>330</a:t>
                      </a:r>
                      <a:endParaRPr lang="en-US" dirty="0"/>
                    </a:p>
                  </a:txBody>
                  <a:tcPr/>
                </a:tc>
                <a:tc>
                  <a:txBody>
                    <a:bodyPr/>
                    <a:lstStyle/>
                    <a:p>
                      <a:r>
                        <a:rPr lang="en-US" dirty="0" smtClean="0"/>
                        <a:t>0.004</a:t>
                      </a:r>
                      <a:endParaRPr lang="en-US" dirty="0"/>
                    </a:p>
                  </a:txBody>
                  <a:tcPr/>
                </a:tc>
              </a:tr>
              <a:tr h="436339">
                <a:tc>
                  <a:txBody>
                    <a:bodyPr/>
                    <a:lstStyle/>
                    <a:p>
                      <a:r>
                        <a:rPr lang="en-US" dirty="0" smtClean="0"/>
                        <a:t>Bone</a:t>
                      </a:r>
                      <a:endParaRPr lang="en-US" dirty="0"/>
                    </a:p>
                  </a:txBody>
                  <a:tcPr/>
                </a:tc>
                <a:tc>
                  <a:txBody>
                    <a:bodyPr/>
                    <a:lstStyle/>
                    <a:p>
                      <a:r>
                        <a:rPr lang="en-US" dirty="0" smtClean="0"/>
                        <a:t>1912</a:t>
                      </a:r>
                      <a:endParaRPr lang="en-US" dirty="0"/>
                    </a:p>
                  </a:txBody>
                  <a:tcPr/>
                </a:tc>
                <a:tc>
                  <a:txBody>
                    <a:bodyPr/>
                    <a:lstStyle/>
                    <a:p>
                      <a:r>
                        <a:rPr lang="en-US" dirty="0" smtClean="0"/>
                        <a:t>4080</a:t>
                      </a:r>
                      <a:endParaRPr lang="en-US" dirty="0"/>
                    </a:p>
                  </a:txBody>
                  <a:tcPr/>
                </a:tc>
                <a:tc>
                  <a:txBody>
                    <a:bodyPr/>
                    <a:lstStyle/>
                    <a:p>
                      <a:r>
                        <a:rPr lang="en-US" dirty="0" smtClean="0"/>
                        <a:t>7.8</a:t>
                      </a:r>
                      <a:endParaRPr lang="en-US" dirty="0"/>
                    </a:p>
                  </a:txBody>
                  <a:tcPr/>
                </a:tc>
              </a:tr>
              <a:tr h="436339">
                <a:tc>
                  <a:txBody>
                    <a:bodyPr/>
                    <a:lstStyle/>
                    <a:p>
                      <a:r>
                        <a:rPr lang="en-US" dirty="0" smtClean="0"/>
                        <a:t>Water</a:t>
                      </a:r>
                      <a:endParaRPr lang="en-US" dirty="0"/>
                    </a:p>
                  </a:txBody>
                  <a:tcPr/>
                </a:tc>
                <a:tc>
                  <a:txBody>
                    <a:bodyPr/>
                    <a:lstStyle/>
                    <a:p>
                      <a:r>
                        <a:rPr lang="en-US" dirty="0" smtClean="0"/>
                        <a:t>1000</a:t>
                      </a:r>
                      <a:endParaRPr lang="en-US" dirty="0"/>
                    </a:p>
                  </a:txBody>
                  <a:tcPr/>
                </a:tc>
                <a:tc>
                  <a:txBody>
                    <a:bodyPr/>
                    <a:lstStyle/>
                    <a:p>
                      <a:r>
                        <a:rPr lang="en-US" dirty="0" smtClean="0"/>
                        <a:t>1480</a:t>
                      </a:r>
                      <a:endParaRPr lang="en-US" dirty="0"/>
                    </a:p>
                  </a:txBody>
                  <a:tcPr/>
                </a:tc>
                <a:tc>
                  <a:txBody>
                    <a:bodyPr/>
                    <a:lstStyle/>
                    <a:p>
                      <a:r>
                        <a:rPr lang="en-US" dirty="0" smtClean="0"/>
                        <a:t>1.48</a:t>
                      </a:r>
                      <a:endParaRPr lang="en-US" dirty="0"/>
                    </a:p>
                  </a:txBody>
                  <a:tcPr/>
                </a:tc>
              </a:tr>
              <a:tr h="436339">
                <a:tc>
                  <a:txBody>
                    <a:bodyPr/>
                    <a:lstStyle/>
                    <a:p>
                      <a:r>
                        <a:rPr lang="en-US" dirty="0" smtClean="0"/>
                        <a:t>Lung</a:t>
                      </a:r>
                      <a:endParaRPr lang="en-US" dirty="0"/>
                    </a:p>
                  </a:txBody>
                  <a:tcPr/>
                </a:tc>
                <a:tc>
                  <a:txBody>
                    <a:bodyPr/>
                    <a:lstStyle/>
                    <a:p>
                      <a:r>
                        <a:rPr lang="en-US" dirty="0" smtClean="0"/>
                        <a:t>400</a:t>
                      </a:r>
                      <a:endParaRPr lang="en-US" dirty="0"/>
                    </a:p>
                  </a:txBody>
                  <a:tcPr/>
                </a:tc>
                <a:tc>
                  <a:txBody>
                    <a:bodyPr/>
                    <a:lstStyle/>
                    <a:p>
                      <a:r>
                        <a:rPr lang="en-US" dirty="0" smtClean="0"/>
                        <a:t>650</a:t>
                      </a:r>
                      <a:endParaRPr lang="en-US" dirty="0"/>
                    </a:p>
                  </a:txBody>
                  <a:tcPr/>
                </a:tc>
                <a:tc>
                  <a:txBody>
                    <a:bodyPr/>
                    <a:lstStyle/>
                    <a:p>
                      <a:r>
                        <a:rPr lang="en-US" dirty="0" smtClean="0"/>
                        <a:t>0.26</a:t>
                      </a:r>
                      <a:endParaRPr lang="en-US" dirty="0"/>
                    </a:p>
                  </a:txBody>
                  <a:tcPr/>
                </a:tc>
              </a:tr>
              <a:tr h="436339">
                <a:tc>
                  <a:txBody>
                    <a:bodyPr/>
                    <a:lstStyle/>
                    <a:p>
                      <a:r>
                        <a:rPr lang="en-US" dirty="0" smtClean="0"/>
                        <a:t>Fat</a:t>
                      </a:r>
                      <a:endParaRPr lang="en-US" dirty="0"/>
                    </a:p>
                  </a:txBody>
                  <a:tcPr/>
                </a:tc>
                <a:tc>
                  <a:txBody>
                    <a:bodyPr/>
                    <a:lstStyle/>
                    <a:p>
                      <a:r>
                        <a:rPr lang="en-US" dirty="0" smtClean="0"/>
                        <a:t>952</a:t>
                      </a:r>
                      <a:endParaRPr lang="en-US" dirty="0"/>
                    </a:p>
                  </a:txBody>
                  <a:tcPr/>
                </a:tc>
                <a:tc>
                  <a:txBody>
                    <a:bodyPr/>
                    <a:lstStyle/>
                    <a:p>
                      <a:r>
                        <a:rPr lang="en-US" dirty="0" smtClean="0"/>
                        <a:t>1459</a:t>
                      </a:r>
                      <a:endParaRPr lang="en-US" dirty="0"/>
                    </a:p>
                  </a:txBody>
                  <a:tcPr/>
                </a:tc>
                <a:tc>
                  <a:txBody>
                    <a:bodyPr/>
                    <a:lstStyle/>
                    <a:p>
                      <a:r>
                        <a:rPr lang="en-US" dirty="0" smtClean="0"/>
                        <a:t>1.38</a:t>
                      </a:r>
                      <a:endParaRPr lang="en-US" dirty="0"/>
                    </a:p>
                  </a:txBody>
                  <a:tcPr/>
                </a:tc>
              </a:tr>
              <a:tr h="436339">
                <a:tc>
                  <a:txBody>
                    <a:bodyPr/>
                    <a:lstStyle/>
                    <a:p>
                      <a:r>
                        <a:rPr lang="en-US" dirty="0" smtClean="0"/>
                        <a:t>Soft Tissue</a:t>
                      </a:r>
                      <a:endParaRPr lang="en-US" dirty="0"/>
                    </a:p>
                  </a:txBody>
                  <a:tcPr/>
                </a:tc>
                <a:tc>
                  <a:txBody>
                    <a:bodyPr/>
                    <a:lstStyle/>
                    <a:p>
                      <a:r>
                        <a:rPr lang="en-US" dirty="0" smtClean="0"/>
                        <a:t>1060</a:t>
                      </a:r>
                      <a:endParaRPr lang="en-US" dirty="0"/>
                    </a:p>
                  </a:txBody>
                  <a:tcPr/>
                </a:tc>
                <a:tc>
                  <a:txBody>
                    <a:bodyPr/>
                    <a:lstStyle/>
                    <a:p>
                      <a:r>
                        <a:rPr lang="en-US" dirty="0" smtClean="0"/>
                        <a:t>1540</a:t>
                      </a:r>
                      <a:endParaRPr lang="en-US" dirty="0"/>
                    </a:p>
                  </a:txBody>
                  <a:tcPr/>
                </a:tc>
                <a:tc>
                  <a:txBody>
                    <a:bodyPr/>
                    <a:lstStyle/>
                    <a:p>
                      <a:r>
                        <a:rPr lang="en-US" dirty="0" smtClean="0"/>
                        <a:t>1.63</a:t>
                      </a:r>
                      <a:endParaRPr lang="en-US" dirty="0"/>
                    </a:p>
                  </a:txBody>
                  <a:tcPr/>
                </a:tc>
              </a:tr>
            </a:tbl>
          </a:graphicData>
        </a:graphic>
      </p:graphicFrame>
    </p:spTree>
    <p:extLst>
      <p:ext uri="{BB962C8B-B14F-4D97-AF65-F5344CB8AC3E}">
        <p14:creationId xmlns:p14="http://schemas.microsoft.com/office/powerpoint/2010/main" val="912469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acoustic mismatch, or reflection coefficient, is the key source of contrast in medical ultrasound</a:t>
            </a:r>
          </a:p>
        </p:txBody>
      </p:sp>
      <p:graphicFrame>
        <p:nvGraphicFramePr>
          <p:cNvPr id="3" name="Table 2"/>
          <p:cNvGraphicFramePr>
            <a:graphicFrameLocks noGrp="1"/>
          </p:cNvGraphicFramePr>
          <p:nvPr>
            <p:extLst>
              <p:ext uri="{D42A27DB-BD31-4B8C-83A1-F6EECF244321}">
                <p14:modId xmlns:p14="http://schemas.microsoft.com/office/powerpoint/2010/main" val="1761449090"/>
              </p:ext>
            </p:extLst>
          </p:nvPr>
        </p:nvGraphicFramePr>
        <p:xfrm>
          <a:off x="1449290" y="2880387"/>
          <a:ext cx="6096000" cy="2225040"/>
        </p:xfrm>
        <a:graphic>
          <a:graphicData uri="http://schemas.openxmlformats.org/drawingml/2006/table">
            <a:tbl>
              <a:tblPr firstRow="1" bandRow="1">
                <a:tableStyleId>{FABFCF23-3B69-468F-B69F-88F6DE6A72F2}</a:tableStyleId>
              </a:tblPr>
              <a:tblGrid>
                <a:gridCol w="3048000"/>
                <a:gridCol w="3048000"/>
              </a:tblGrid>
              <a:tr h="370840">
                <a:tc>
                  <a:txBody>
                    <a:bodyPr/>
                    <a:lstStyle/>
                    <a:p>
                      <a:r>
                        <a:rPr lang="en-US" dirty="0" smtClean="0"/>
                        <a:t>Interface</a:t>
                      </a:r>
                      <a:endParaRPr lang="en-US" dirty="0"/>
                    </a:p>
                  </a:txBody>
                  <a:tcPr/>
                </a:tc>
                <a:tc>
                  <a:txBody>
                    <a:bodyPr/>
                    <a:lstStyle/>
                    <a:p>
                      <a:pPr algn="ctr"/>
                      <a:r>
                        <a:rPr lang="en-US" dirty="0" smtClean="0"/>
                        <a:t>Reflected intensity (%)</a:t>
                      </a:r>
                      <a:endParaRPr lang="en-US" dirty="0"/>
                    </a:p>
                  </a:txBody>
                  <a:tcPr/>
                </a:tc>
              </a:tr>
              <a:tr h="370840">
                <a:tc>
                  <a:txBody>
                    <a:bodyPr/>
                    <a:lstStyle/>
                    <a:p>
                      <a:r>
                        <a:rPr lang="en-US" dirty="0" smtClean="0"/>
                        <a:t>Fat / muscle</a:t>
                      </a:r>
                      <a:endParaRPr lang="en-US" dirty="0"/>
                    </a:p>
                  </a:txBody>
                  <a:tcPr/>
                </a:tc>
                <a:tc>
                  <a:txBody>
                    <a:bodyPr/>
                    <a:lstStyle/>
                    <a:p>
                      <a:pPr algn="ctr"/>
                      <a:r>
                        <a:rPr lang="en-US" dirty="0" smtClean="0"/>
                        <a:t>1.1</a:t>
                      </a:r>
                      <a:endParaRPr lang="en-US" dirty="0"/>
                    </a:p>
                  </a:txBody>
                  <a:tcPr/>
                </a:tc>
              </a:tr>
              <a:tr h="370840">
                <a:tc>
                  <a:txBody>
                    <a:bodyPr/>
                    <a:lstStyle/>
                    <a:p>
                      <a:r>
                        <a:rPr lang="en-US" dirty="0" smtClean="0"/>
                        <a:t>Bone / muscle</a:t>
                      </a:r>
                      <a:endParaRPr lang="en-US" dirty="0"/>
                    </a:p>
                  </a:txBody>
                  <a:tcPr/>
                </a:tc>
                <a:tc>
                  <a:txBody>
                    <a:bodyPr/>
                    <a:lstStyle/>
                    <a:p>
                      <a:pPr algn="ctr"/>
                      <a:r>
                        <a:rPr lang="en-US" dirty="0" smtClean="0"/>
                        <a:t>41.0</a:t>
                      </a:r>
                      <a:endParaRPr lang="en-US" dirty="0"/>
                    </a:p>
                  </a:txBody>
                  <a:tcPr/>
                </a:tc>
              </a:tr>
              <a:tr h="370840">
                <a:tc>
                  <a:txBody>
                    <a:bodyPr/>
                    <a:lstStyle/>
                    <a:p>
                      <a:r>
                        <a:rPr lang="en-US" dirty="0" smtClean="0"/>
                        <a:t>Soft tissue /</a:t>
                      </a:r>
                      <a:r>
                        <a:rPr lang="en-US" baseline="0" dirty="0" smtClean="0"/>
                        <a:t> lung</a:t>
                      </a:r>
                      <a:endParaRPr lang="en-US" dirty="0"/>
                    </a:p>
                  </a:txBody>
                  <a:tcPr/>
                </a:tc>
                <a:tc>
                  <a:txBody>
                    <a:bodyPr/>
                    <a:lstStyle/>
                    <a:p>
                      <a:pPr algn="ctr"/>
                      <a:r>
                        <a:rPr lang="en-US" dirty="0" smtClean="0"/>
                        <a:t>52.5</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Soft tissue / air</a:t>
                      </a:r>
                    </a:p>
                  </a:txBody>
                  <a:tcPr/>
                </a:tc>
                <a:tc>
                  <a:txBody>
                    <a:bodyPr/>
                    <a:lstStyle/>
                    <a:p>
                      <a:pPr algn="ctr"/>
                      <a:r>
                        <a:rPr lang="en-US" dirty="0" smtClean="0"/>
                        <a:t>99.9</a:t>
                      </a:r>
                      <a:endParaRPr lang="en-US" dirty="0"/>
                    </a:p>
                  </a:txBody>
                  <a:tcPr/>
                </a:tc>
              </a:tr>
              <a:tr h="370840">
                <a:tc>
                  <a:txBody>
                    <a:bodyPr/>
                    <a:lstStyle/>
                    <a:p>
                      <a:r>
                        <a:rPr lang="en-US" dirty="0" smtClean="0"/>
                        <a:t>Soft tissue / water</a:t>
                      </a:r>
                      <a:endParaRPr lang="en-US" dirty="0"/>
                    </a:p>
                  </a:txBody>
                  <a:tcPr/>
                </a:tc>
                <a:tc>
                  <a:txBody>
                    <a:bodyPr/>
                    <a:lstStyle/>
                    <a:p>
                      <a:pPr algn="ctr"/>
                      <a:r>
                        <a:rPr lang="en-US" dirty="0" smtClean="0"/>
                        <a:t>0.2</a:t>
                      </a:r>
                      <a:endParaRPr lang="en-US" dirty="0"/>
                    </a:p>
                  </a:txBody>
                  <a:tcPr/>
                </a:tc>
              </a:tr>
            </a:tbl>
          </a:graphicData>
        </a:graphic>
      </p:graphicFrame>
      <p:grpSp>
        <p:nvGrpSpPr>
          <p:cNvPr id="4" name="Group 3"/>
          <p:cNvGrpSpPr/>
          <p:nvPr/>
        </p:nvGrpSpPr>
        <p:grpSpPr>
          <a:xfrm>
            <a:off x="1003251" y="4610241"/>
            <a:ext cx="7146107" cy="1160521"/>
            <a:chOff x="1003251" y="4610241"/>
            <a:chExt cx="7146107" cy="1160521"/>
          </a:xfrm>
        </p:grpSpPr>
        <p:sp>
          <p:nvSpPr>
            <p:cNvPr id="5" name="Oval 4"/>
            <p:cNvSpPr/>
            <p:nvPr/>
          </p:nvSpPr>
          <p:spPr>
            <a:xfrm>
              <a:off x="1003251" y="4610241"/>
              <a:ext cx="6926707" cy="672327"/>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133661" y="5247542"/>
              <a:ext cx="3015697" cy="523220"/>
            </a:xfrm>
            <a:prstGeom prst="rect">
              <a:avLst/>
            </a:prstGeom>
            <a:noFill/>
          </p:spPr>
          <p:txBody>
            <a:bodyPr wrap="none" rtlCol="0">
              <a:spAutoFit/>
            </a:bodyPr>
            <a:lstStyle/>
            <a:p>
              <a:r>
                <a:rPr lang="en-US" sz="1400" dirty="0" smtClean="0">
                  <a:latin typeface="+mj-lt"/>
                </a:rPr>
                <a:t>Water based gel is used to remove air</a:t>
              </a:r>
            </a:p>
            <a:p>
              <a:r>
                <a:rPr lang="en-US" sz="1400" dirty="0" smtClean="0">
                  <a:latin typeface="+mj-lt"/>
                </a:rPr>
                <a:t>interfaces between transducer and skin</a:t>
              </a:r>
              <a:endParaRPr lang="en-US" sz="1400" dirty="0">
                <a:latin typeface="+mj-lt"/>
              </a:endParaRPr>
            </a:p>
          </p:txBody>
        </p:sp>
      </p:grpSp>
    </p:spTree>
    <p:extLst>
      <p:ext uri="{BB962C8B-B14F-4D97-AF65-F5344CB8AC3E}">
        <p14:creationId xmlns:p14="http://schemas.microsoft.com/office/powerpoint/2010/main" val="134292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Ultrasound can undergo a range of interactions in soft tissue</a:t>
            </a:r>
            <a:endParaRPr lang="en-US" dirty="0"/>
          </a:p>
        </p:txBody>
      </p:sp>
      <p:sp>
        <p:nvSpPr>
          <p:cNvPr id="4" name="Content Placeholder 3"/>
          <p:cNvSpPr>
            <a:spLocks noGrp="1"/>
          </p:cNvSpPr>
          <p:nvPr>
            <p:ph idx="1"/>
          </p:nvPr>
        </p:nvSpPr>
        <p:spPr>
          <a:xfrm>
            <a:off x="628650" y="2251710"/>
            <a:ext cx="7886700" cy="3925253"/>
          </a:xfrm>
        </p:spPr>
        <p:txBody>
          <a:bodyPr/>
          <a:lstStyle/>
          <a:p>
            <a:r>
              <a:rPr lang="en-US" dirty="0" smtClean="0"/>
              <a:t>Reflection</a:t>
            </a:r>
          </a:p>
          <a:p>
            <a:r>
              <a:rPr lang="en-US" dirty="0" smtClean="0"/>
              <a:t>Scattering</a:t>
            </a:r>
          </a:p>
          <a:p>
            <a:r>
              <a:rPr lang="en-US" dirty="0" smtClean="0"/>
              <a:t>Refraction</a:t>
            </a:r>
          </a:p>
          <a:p>
            <a:r>
              <a:rPr lang="en-US" dirty="0" smtClean="0"/>
              <a:t>Absorption</a:t>
            </a:r>
          </a:p>
          <a:p>
            <a:endParaRPr lang="en-US" dirty="0"/>
          </a:p>
        </p:txBody>
      </p:sp>
      <p:pic>
        <p:nvPicPr>
          <p:cNvPr id="5" name="Picture 4"/>
          <p:cNvPicPr>
            <a:picLocks noChangeAspect="1"/>
          </p:cNvPicPr>
          <p:nvPr/>
        </p:nvPicPr>
        <p:blipFill>
          <a:blip r:embed="rId3"/>
          <a:stretch>
            <a:fillRect/>
          </a:stretch>
        </p:blipFill>
        <p:spPr>
          <a:xfrm>
            <a:off x="2595646" y="2390495"/>
            <a:ext cx="6548354" cy="3403527"/>
          </a:xfrm>
          <a:prstGeom prst="rect">
            <a:avLst/>
          </a:prstGeom>
        </p:spPr>
      </p:pic>
      <p:sp>
        <p:nvSpPr>
          <p:cNvPr id="6" name="TextBox 5"/>
          <p:cNvSpPr txBox="1"/>
          <p:nvPr/>
        </p:nvSpPr>
        <p:spPr>
          <a:xfrm>
            <a:off x="6670557" y="5794022"/>
            <a:ext cx="1823298" cy="246221"/>
          </a:xfrm>
          <a:prstGeom prst="rect">
            <a:avLst/>
          </a:prstGeom>
          <a:noFill/>
        </p:spPr>
        <p:txBody>
          <a:bodyPr wrap="none" rtlCol="0">
            <a:spAutoFit/>
          </a:bodyPr>
          <a:lstStyle/>
          <a:p>
            <a:r>
              <a:rPr lang="en-US" sz="1000" dirty="0" smtClean="0"/>
              <a:t>Lawrence (2007) </a:t>
            </a:r>
            <a:r>
              <a:rPr lang="en-US" sz="1000" i="1" dirty="0" err="1" smtClean="0"/>
              <a:t>Crit</a:t>
            </a:r>
            <a:r>
              <a:rPr lang="en-US" sz="1000" i="1" dirty="0" smtClean="0"/>
              <a:t> Care Med</a:t>
            </a:r>
            <a:endParaRPr lang="en-US" sz="1000" i="1" dirty="0"/>
          </a:p>
        </p:txBody>
      </p:sp>
    </p:spTree>
    <p:extLst>
      <p:ext uri="{BB962C8B-B14F-4D97-AF65-F5344CB8AC3E}">
        <p14:creationId xmlns:p14="http://schemas.microsoft.com/office/powerpoint/2010/main" val="1710400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Reflection</a:t>
            </a:r>
            <a:r>
              <a:rPr lang="en-US" dirty="0" smtClean="0"/>
              <a:t> of ultrasound occurs at boundaries of media with different acoustic impedances</a:t>
            </a:r>
            <a:endParaRPr lang="en-US" dirty="0"/>
          </a:p>
        </p:txBody>
      </p:sp>
      <p:grpSp>
        <p:nvGrpSpPr>
          <p:cNvPr id="12" name="Group 11"/>
          <p:cNvGrpSpPr/>
          <p:nvPr/>
        </p:nvGrpSpPr>
        <p:grpSpPr>
          <a:xfrm>
            <a:off x="2805406" y="2268163"/>
            <a:ext cx="2348037" cy="1958068"/>
            <a:chOff x="5464521" y="2461830"/>
            <a:chExt cx="2348037" cy="1958068"/>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464521" y="2461830"/>
              <a:ext cx="2348037" cy="1958068"/>
            </a:xfrm>
            <a:prstGeom prst="rect">
              <a:avLst/>
            </a:prstGeom>
          </p:spPr>
        </p:pic>
        <p:cxnSp>
          <p:nvCxnSpPr>
            <p:cNvPr id="9" name="Straight Connector 8"/>
            <p:cNvCxnSpPr/>
            <p:nvPr/>
          </p:nvCxnSpPr>
          <p:spPr>
            <a:xfrm>
              <a:off x="6670559" y="2881400"/>
              <a:ext cx="0" cy="1419356"/>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6280709" y="3311268"/>
              <a:ext cx="389850" cy="369332"/>
            </a:xfrm>
            <a:prstGeom prst="rect">
              <a:avLst/>
            </a:prstGeom>
            <a:noFill/>
          </p:spPr>
          <p:txBody>
            <a:bodyPr wrap="none" rtlCol="0">
              <a:spAutoFit/>
            </a:bodyPr>
            <a:lstStyle/>
            <a:p>
              <a:r>
                <a:rPr lang="en-US" dirty="0" smtClean="0"/>
                <a:t>θ</a:t>
              </a:r>
              <a:r>
                <a:rPr lang="en-US" baseline="-25000" dirty="0" smtClean="0"/>
                <a:t>1</a:t>
              </a:r>
              <a:endParaRPr lang="en-US" dirty="0"/>
            </a:p>
          </p:txBody>
        </p:sp>
        <p:sp>
          <p:nvSpPr>
            <p:cNvPr id="11" name="TextBox 10"/>
            <p:cNvSpPr txBox="1"/>
            <p:nvPr/>
          </p:nvSpPr>
          <p:spPr>
            <a:xfrm>
              <a:off x="6670559" y="3300596"/>
              <a:ext cx="389850" cy="369332"/>
            </a:xfrm>
            <a:prstGeom prst="rect">
              <a:avLst/>
            </a:prstGeom>
            <a:noFill/>
          </p:spPr>
          <p:txBody>
            <a:bodyPr wrap="none" rtlCol="0">
              <a:spAutoFit/>
            </a:bodyPr>
            <a:lstStyle/>
            <a:p>
              <a:r>
                <a:rPr lang="en-US" dirty="0" smtClean="0"/>
                <a:t>θ</a:t>
              </a:r>
              <a:r>
                <a:rPr lang="en-US" baseline="-25000" dirty="0"/>
                <a:t>2</a:t>
              </a:r>
              <a:endParaRPr lang="en-US" dirty="0"/>
            </a:p>
          </p:txBody>
        </p:sp>
      </p:grpSp>
      <p:sp>
        <p:nvSpPr>
          <p:cNvPr id="13" name="TextBox 12"/>
          <p:cNvSpPr txBox="1"/>
          <p:nvPr/>
        </p:nvSpPr>
        <p:spPr>
          <a:xfrm>
            <a:off x="1204472" y="2503067"/>
            <a:ext cx="1813229" cy="369332"/>
          </a:xfrm>
          <a:prstGeom prst="rect">
            <a:avLst/>
          </a:prstGeom>
          <a:noFill/>
        </p:spPr>
        <p:txBody>
          <a:bodyPr wrap="none" rtlCol="0">
            <a:spAutoFit/>
          </a:bodyPr>
          <a:lstStyle/>
          <a:p>
            <a:r>
              <a:rPr lang="en-US" sz="1800" dirty="0" smtClean="0"/>
              <a:t>Ultrasound beam</a:t>
            </a:r>
            <a:endParaRPr lang="en-US" sz="1800" dirty="0"/>
          </a:p>
        </p:txBody>
      </p:sp>
      <p:sp>
        <p:nvSpPr>
          <p:cNvPr id="14" name="TextBox 13"/>
          <p:cNvSpPr txBox="1"/>
          <p:nvPr/>
        </p:nvSpPr>
        <p:spPr>
          <a:xfrm>
            <a:off x="4628965" y="2754507"/>
            <a:ext cx="637990" cy="369332"/>
          </a:xfrm>
          <a:prstGeom prst="rect">
            <a:avLst/>
          </a:prstGeom>
          <a:noFill/>
        </p:spPr>
        <p:txBody>
          <a:bodyPr wrap="none" rtlCol="0">
            <a:spAutoFit/>
          </a:bodyPr>
          <a:lstStyle/>
          <a:p>
            <a:r>
              <a:rPr lang="en-US" sz="1800" dirty="0" smtClean="0"/>
              <a:t>Echo</a:t>
            </a:r>
            <a:endParaRPr lang="en-US" sz="1800" dirty="0"/>
          </a:p>
        </p:txBody>
      </p:sp>
      <p:sp>
        <p:nvSpPr>
          <p:cNvPr id="17" name="TextBox 16"/>
          <p:cNvSpPr txBox="1"/>
          <p:nvPr/>
        </p:nvSpPr>
        <p:spPr>
          <a:xfrm>
            <a:off x="2874322" y="3532613"/>
            <a:ext cx="377026" cy="369332"/>
          </a:xfrm>
          <a:prstGeom prst="rect">
            <a:avLst/>
          </a:prstGeom>
          <a:noFill/>
        </p:spPr>
        <p:txBody>
          <a:bodyPr wrap="none" rtlCol="0">
            <a:spAutoFit/>
          </a:bodyPr>
          <a:lstStyle/>
          <a:p>
            <a:r>
              <a:rPr lang="en-US" b="1" dirty="0" smtClean="0"/>
              <a:t>Z</a:t>
            </a:r>
            <a:r>
              <a:rPr lang="en-US" b="1" baseline="-25000" dirty="0" smtClean="0"/>
              <a:t>1</a:t>
            </a:r>
            <a:endParaRPr lang="en-US" b="1" dirty="0"/>
          </a:p>
        </p:txBody>
      </p:sp>
      <p:sp>
        <p:nvSpPr>
          <p:cNvPr id="21" name="Rectangle 20"/>
          <p:cNvSpPr/>
          <p:nvPr/>
        </p:nvSpPr>
        <p:spPr>
          <a:xfrm>
            <a:off x="2874322" y="4041565"/>
            <a:ext cx="2392633" cy="65333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8" name="TextBox 17"/>
          <p:cNvSpPr txBox="1"/>
          <p:nvPr/>
        </p:nvSpPr>
        <p:spPr>
          <a:xfrm>
            <a:off x="2874322" y="4107089"/>
            <a:ext cx="377026" cy="369332"/>
          </a:xfrm>
          <a:prstGeom prst="rect">
            <a:avLst/>
          </a:prstGeom>
          <a:noFill/>
        </p:spPr>
        <p:txBody>
          <a:bodyPr wrap="none" rtlCol="0">
            <a:spAutoFit/>
          </a:bodyPr>
          <a:lstStyle/>
          <a:p>
            <a:r>
              <a:rPr lang="en-US" b="1" dirty="0" smtClean="0"/>
              <a:t>Z</a:t>
            </a:r>
            <a:r>
              <a:rPr lang="en-US" b="1" baseline="-25000" dirty="0"/>
              <a:t>2</a:t>
            </a:r>
            <a:endParaRPr lang="en-US" b="1" dirty="0"/>
          </a:p>
        </p:txBody>
      </p:sp>
      <p:grpSp>
        <p:nvGrpSpPr>
          <p:cNvPr id="29" name="Group 28"/>
          <p:cNvGrpSpPr/>
          <p:nvPr/>
        </p:nvGrpSpPr>
        <p:grpSpPr>
          <a:xfrm>
            <a:off x="4401295" y="2893457"/>
            <a:ext cx="3325440" cy="639156"/>
            <a:chOff x="3654023" y="2541110"/>
            <a:chExt cx="3325440" cy="639156"/>
          </a:xfrm>
        </p:grpSpPr>
        <p:graphicFrame>
          <p:nvGraphicFramePr>
            <p:cNvPr id="20" name="Object 19"/>
            <p:cNvGraphicFramePr>
              <a:graphicFrameLocks noChangeAspect="1"/>
            </p:cNvGraphicFramePr>
            <p:nvPr>
              <p:extLst/>
            </p:nvPr>
          </p:nvGraphicFramePr>
          <p:xfrm>
            <a:off x="6062204" y="2541110"/>
            <a:ext cx="917259" cy="432000"/>
          </p:xfrm>
          <a:graphic>
            <a:graphicData uri="http://schemas.openxmlformats.org/presentationml/2006/ole">
              <mc:AlternateContent xmlns:mc="http://schemas.openxmlformats.org/markup-compatibility/2006">
                <mc:Choice xmlns:v="urn:schemas-microsoft-com:vml" Requires="v">
                  <p:oleObj spid="_x0000_s4226" name="Equation" r:id="rId5" imgW="431800" imgH="203200" progId="Equation.3">
                    <p:embed/>
                  </p:oleObj>
                </mc:Choice>
                <mc:Fallback>
                  <p:oleObj name="Equation" r:id="rId5" imgW="431800" imgH="203200" progId="Equation.3">
                    <p:embed/>
                    <p:pic>
                      <p:nvPicPr>
                        <p:cNvPr id="0" name=""/>
                        <p:cNvPicPr/>
                        <p:nvPr/>
                      </p:nvPicPr>
                      <p:blipFill>
                        <a:blip r:embed="rId6"/>
                        <a:stretch>
                          <a:fillRect/>
                        </a:stretch>
                      </p:blipFill>
                      <p:spPr>
                        <a:xfrm>
                          <a:off x="6062204" y="2541110"/>
                          <a:ext cx="917259" cy="432000"/>
                        </a:xfrm>
                        <a:prstGeom prst="rect">
                          <a:avLst/>
                        </a:prstGeom>
                      </p:spPr>
                    </p:pic>
                  </p:oleObj>
                </mc:Fallback>
              </mc:AlternateContent>
            </a:graphicData>
          </a:graphic>
        </p:graphicFrame>
        <p:cxnSp>
          <p:nvCxnSpPr>
            <p:cNvPr id="24" name="Curved Connector 23"/>
            <p:cNvCxnSpPr/>
            <p:nvPr/>
          </p:nvCxnSpPr>
          <p:spPr>
            <a:xfrm rot="10800000" flipV="1">
              <a:off x="3654023" y="2754582"/>
              <a:ext cx="2408181" cy="425684"/>
            </a:xfrm>
            <a:prstGeom prst="curvedConnector3">
              <a:avLst>
                <a:gd name="adj1" fmla="val 49557"/>
              </a:avLst>
            </a:prstGeom>
            <a:ln>
              <a:solidFill>
                <a:srgbClr val="31859C"/>
              </a:solidFill>
              <a:tailEnd type="arrow"/>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2582613" y="4041565"/>
            <a:ext cx="5713884" cy="2162204"/>
            <a:chOff x="1835341" y="3689218"/>
            <a:chExt cx="5713884" cy="2162204"/>
          </a:xfrm>
        </p:grpSpPr>
        <p:graphicFrame>
          <p:nvGraphicFramePr>
            <p:cNvPr id="19" name="Object 18"/>
            <p:cNvGraphicFramePr>
              <a:graphicFrameLocks noChangeAspect="1"/>
            </p:cNvGraphicFramePr>
            <p:nvPr>
              <p:extLst/>
            </p:nvPr>
          </p:nvGraphicFramePr>
          <p:xfrm>
            <a:off x="5943064" y="4961522"/>
            <a:ext cx="1606161" cy="889900"/>
          </p:xfrm>
          <a:graphic>
            <a:graphicData uri="http://schemas.openxmlformats.org/presentationml/2006/ole">
              <mc:AlternateContent xmlns:mc="http://schemas.openxmlformats.org/markup-compatibility/2006">
                <mc:Choice xmlns:v="urn:schemas-microsoft-com:vml" Requires="v">
                  <p:oleObj spid="_x0000_s4227" name="Equation" r:id="rId7" imgW="939800" imgH="520700" progId="Equation.3">
                    <p:embed/>
                  </p:oleObj>
                </mc:Choice>
                <mc:Fallback>
                  <p:oleObj name="Equation" r:id="rId7" imgW="939800" imgH="520700" progId="Equation.3">
                    <p:embed/>
                    <p:pic>
                      <p:nvPicPr>
                        <p:cNvPr id="0" name=""/>
                        <p:cNvPicPr/>
                        <p:nvPr/>
                      </p:nvPicPr>
                      <p:blipFill>
                        <a:blip r:embed="rId8"/>
                        <a:stretch>
                          <a:fillRect/>
                        </a:stretch>
                      </p:blipFill>
                      <p:spPr>
                        <a:xfrm>
                          <a:off x="5943064" y="4961522"/>
                          <a:ext cx="1606161" cy="889900"/>
                        </a:xfrm>
                        <a:prstGeom prst="rect">
                          <a:avLst/>
                        </a:prstGeom>
                      </p:spPr>
                    </p:pic>
                  </p:oleObj>
                </mc:Fallback>
              </mc:AlternateContent>
            </a:graphicData>
          </a:graphic>
        </p:graphicFrame>
        <p:sp>
          <p:nvSpPr>
            <p:cNvPr id="22" name="TextBox 21"/>
            <p:cNvSpPr txBox="1"/>
            <p:nvPr/>
          </p:nvSpPr>
          <p:spPr>
            <a:xfrm>
              <a:off x="1835341" y="5197460"/>
              <a:ext cx="4226863" cy="369332"/>
            </a:xfrm>
            <a:prstGeom prst="rect">
              <a:avLst/>
            </a:prstGeom>
            <a:noFill/>
          </p:spPr>
          <p:txBody>
            <a:bodyPr wrap="none" rtlCol="0">
              <a:spAutoFit/>
            </a:bodyPr>
            <a:lstStyle/>
            <a:p>
              <a:r>
                <a:rPr lang="en-US" sz="1800" smtClean="0"/>
                <a:t>Reflection coefficient for normal incidence:</a:t>
              </a:r>
              <a:endParaRPr lang="en-US" sz="1800" dirty="0"/>
            </a:p>
          </p:txBody>
        </p:sp>
        <p:cxnSp>
          <p:nvCxnSpPr>
            <p:cNvPr id="26" name="Curved Connector 25"/>
            <p:cNvCxnSpPr/>
            <p:nvPr/>
          </p:nvCxnSpPr>
          <p:spPr>
            <a:xfrm rot="10800000">
              <a:off x="4519684" y="3689218"/>
              <a:ext cx="2225585" cy="1134460"/>
            </a:xfrm>
            <a:prstGeom prst="curvedConnector3">
              <a:avLst>
                <a:gd name="adj1" fmla="val 606"/>
              </a:avLst>
            </a:prstGeom>
            <a:ln>
              <a:solidFill>
                <a:srgbClr val="31859C"/>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8938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can be good and bad!</a:t>
            </a:r>
            <a:endParaRPr lang="en-US" dirty="0"/>
          </a:p>
        </p:txBody>
      </p:sp>
      <p:sp>
        <p:nvSpPr>
          <p:cNvPr id="5" name="Content Placeholder 4"/>
          <p:cNvSpPr>
            <a:spLocks noGrp="1"/>
          </p:cNvSpPr>
          <p:nvPr>
            <p:ph idx="1"/>
          </p:nvPr>
        </p:nvSpPr>
        <p:spPr>
          <a:xfrm>
            <a:off x="628650" y="3678078"/>
            <a:ext cx="7886700" cy="3305818"/>
          </a:xfrm>
        </p:spPr>
        <p:txBody>
          <a:bodyPr>
            <a:normAutofit/>
          </a:bodyPr>
          <a:lstStyle/>
          <a:p>
            <a:r>
              <a:rPr lang="en-US" dirty="0"/>
              <a:t>Gel is used to remove air interfaces between the transducer and the skin</a:t>
            </a:r>
            <a:r>
              <a:rPr lang="en-US" dirty="0" smtClean="0"/>
              <a:t>.</a:t>
            </a:r>
            <a:endParaRPr lang="en-US" dirty="0"/>
          </a:p>
          <a:p>
            <a:r>
              <a:rPr lang="en-US" dirty="0"/>
              <a:t>It is difficult to image the lung and behind bones, and impossible to image across bowel gas. </a:t>
            </a:r>
          </a:p>
          <a:p>
            <a:r>
              <a:rPr lang="en-US" dirty="0"/>
              <a:t>There are not many interfaces in the body that are large and </a:t>
            </a:r>
            <a:r>
              <a:rPr lang="en-US" dirty="0" smtClean="0"/>
              <a:t>smooth on the scale of ultrasound wavelength (1mm or less). </a:t>
            </a:r>
            <a:r>
              <a:rPr lang="en-US" dirty="0"/>
              <a:t>Examples include the diaphragm/liver, bladder wall and some large blood vessels</a:t>
            </a:r>
            <a:r>
              <a:rPr lang="en-US" dirty="0" smtClean="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54231672"/>
              </p:ext>
            </p:extLst>
          </p:nvPr>
        </p:nvGraphicFramePr>
        <p:xfrm>
          <a:off x="2062162" y="1296828"/>
          <a:ext cx="5019675" cy="2225675"/>
        </p:xfrm>
        <a:graphic>
          <a:graphicData uri="http://schemas.openxmlformats.org/drawingml/2006/table">
            <a:tbl>
              <a:tblPr firstRow="1" firstCol="1" bandRow="1" bandCol="1">
                <a:tableStyleId>{FABFCF23-3B69-468F-B69F-88F6DE6A72F2}</a:tableStyleId>
              </a:tblPr>
              <a:tblGrid>
                <a:gridCol w="2319020"/>
                <a:gridCol w="2700655"/>
              </a:tblGrid>
              <a:tr h="0">
                <a:tc>
                  <a:txBody>
                    <a:bodyPr/>
                    <a:lstStyle/>
                    <a:p>
                      <a:pPr>
                        <a:spcAft>
                          <a:spcPts val="0"/>
                        </a:spcAft>
                      </a:pPr>
                      <a:r>
                        <a:rPr lang="en-US" sz="2000">
                          <a:effectLst/>
                        </a:rPr>
                        <a:t>Interface</a:t>
                      </a:r>
                      <a:endParaRPr lang="en-US" sz="1000">
                        <a:effectLst/>
                        <a:latin typeface="Times New Roman" charset="0"/>
                        <a:ea typeface="Times New Roman" charset="0"/>
                      </a:endParaRPr>
                    </a:p>
                  </a:txBody>
                  <a:tcPr marL="68580" marR="68580" marT="0" marB="0"/>
                </a:tc>
                <a:tc>
                  <a:txBody>
                    <a:bodyPr/>
                    <a:lstStyle/>
                    <a:p>
                      <a:pPr>
                        <a:spcAft>
                          <a:spcPts val="0"/>
                        </a:spcAft>
                      </a:pPr>
                      <a:r>
                        <a:rPr lang="en-US" sz="2000" dirty="0">
                          <a:effectLst/>
                        </a:rPr>
                        <a:t>Reflected Intensity (%)</a:t>
                      </a:r>
                      <a:endParaRPr lang="en-US" sz="1000" dirty="0">
                        <a:effectLst/>
                        <a:latin typeface="Times New Roman" charset="0"/>
                        <a:ea typeface="Times New Roman" charset="0"/>
                      </a:endParaRPr>
                    </a:p>
                  </a:txBody>
                  <a:tcPr marL="68580" marR="68580" marT="0" marB="0"/>
                </a:tc>
              </a:tr>
              <a:tr h="0">
                <a:tc>
                  <a:txBody>
                    <a:bodyPr/>
                    <a:lstStyle/>
                    <a:p>
                      <a:pPr>
                        <a:spcAft>
                          <a:spcPts val="0"/>
                        </a:spcAft>
                      </a:pPr>
                      <a:r>
                        <a:rPr lang="en-US" sz="1800" b="0" dirty="0">
                          <a:effectLst/>
                        </a:rPr>
                        <a:t>Fat/kidney</a:t>
                      </a:r>
                      <a:endParaRPr lang="en-US" sz="1800" b="0" dirty="0">
                        <a:effectLst/>
                        <a:latin typeface="Times New Roman" charset="0"/>
                        <a:ea typeface="Times New Roman" charset="0"/>
                      </a:endParaRPr>
                    </a:p>
                  </a:txBody>
                  <a:tcPr marL="68580" marR="68580" marT="0" marB="0"/>
                </a:tc>
                <a:tc>
                  <a:txBody>
                    <a:bodyPr/>
                    <a:lstStyle/>
                    <a:p>
                      <a:pPr algn="ctr">
                        <a:spcAft>
                          <a:spcPts val="0"/>
                        </a:spcAft>
                      </a:pPr>
                      <a:r>
                        <a:rPr lang="en-US" sz="1800">
                          <a:effectLst/>
                        </a:rPr>
                        <a:t> 0.6</a:t>
                      </a:r>
                      <a:endParaRPr lang="en-US" sz="1800">
                        <a:effectLst/>
                        <a:latin typeface="Times New Roman" charset="0"/>
                        <a:ea typeface="Times New Roman" charset="0"/>
                      </a:endParaRPr>
                    </a:p>
                  </a:txBody>
                  <a:tcPr marL="68580" marR="68580" marT="0" marB="0"/>
                </a:tc>
              </a:tr>
              <a:tr h="0">
                <a:tc>
                  <a:txBody>
                    <a:bodyPr/>
                    <a:lstStyle/>
                    <a:p>
                      <a:pPr>
                        <a:spcAft>
                          <a:spcPts val="0"/>
                        </a:spcAft>
                      </a:pPr>
                      <a:r>
                        <a:rPr lang="en-US" sz="1800" b="0" dirty="0">
                          <a:effectLst/>
                        </a:rPr>
                        <a:t>Fat/muscle</a:t>
                      </a:r>
                      <a:endParaRPr lang="en-US" sz="1800" b="0" dirty="0">
                        <a:effectLst/>
                        <a:latin typeface="Times New Roman" charset="0"/>
                        <a:ea typeface="Times New Roman" charset="0"/>
                      </a:endParaRPr>
                    </a:p>
                  </a:txBody>
                  <a:tcPr marL="68580" marR="68580" marT="0" marB="0"/>
                </a:tc>
                <a:tc>
                  <a:txBody>
                    <a:bodyPr/>
                    <a:lstStyle/>
                    <a:p>
                      <a:pPr algn="ctr">
                        <a:spcAft>
                          <a:spcPts val="0"/>
                        </a:spcAft>
                      </a:pPr>
                      <a:r>
                        <a:rPr lang="en-US" sz="1800" dirty="0">
                          <a:effectLst/>
                        </a:rPr>
                        <a:t> 1.1</a:t>
                      </a:r>
                      <a:endParaRPr lang="en-US" sz="1800" dirty="0">
                        <a:effectLst/>
                        <a:latin typeface="Times New Roman" charset="0"/>
                        <a:ea typeface="Times New Roman" charset="0"/>
                      </a:endParaRPr>
                    </a:p>
                  </a:txBody>
                  <a:tcPr marL="68580" marR="68580" marT="0" marB="0">
                    <a:solidFill>
                      <a:schemeClr val="bg1"/>
                    </a:solidFill>
                  </a:tcPr>
                </a:tc>
              </a:tr>
              <a:tr h="0">
                <a:tc>
                  <a:txBody>
                    <a:bodyPr/>
                    <a:lstStyle/>
                    <a:p>
                      <a:pPr>
                        <a:spcAft>
                          <a:spcPts val="0"/>
                        </a:spcAft>
                      </a:pPr>
                      <a:r>
                        <a:rPr lang="en-US" sz="1800" b="0">
                          <a:effectLst/>
                        </a:rPr>
                        <a:t>Bone/muscle</a:t>
                      </a:r>
                      <a:endParaRPr lang="en-US" sz="1800" b="0">
                        <a:effectLst/>
                        <a:latin typeface="Times New Roman" charset="0"/>
                        <a:ea typeface="Times New Roman" charset="0"/>
                      </a:endParaRPr>
                    </a:p>
                  </a:txBody>
                  <a:tcPr marL="68580" marR="68580" marT="0" marB="0"/>
                </a:tc>
                <a:tc>
                  <a:txBody>
                    <a:bodyPr/>
                    <a:lstStyle/>
                    <a:p>
                      <a:pPr algn="ctr">
                        <a:spcAft>
                          <a:spcPts val="0"/>
                        </a:spcAft>
                      </a:pPr>
                      <a:r>
                        <a:rPr lang="en-US" sz="1800" dirty="0">
                          <a:effectLst/>
                        </a:rPr>
                        <a:t>41.0</a:t>
                      </a:r>
                      <a:endParaRPr lang="en-US" sz="1800" dirty="0">
                        <a:effectLst/>
                        <a:latin typeface="Times New Roman" charset="0"/>
                        <a:ea typeface="Times New Roman" charset="0"/>
                      </a:endParaRPr>
                    </a:p>
                  </a:txBody>
                  <a:tcPr marL="68580" marR="68580" marT="0" marB="0"/>
                </a:tc>
              </a:tr>
              <a:tr h="0">
                <a:tc>
                  <a:txBody>
                    <a:bodyPr/>
                    <a:lstStyle/>
                    <a:p>
                      <a:pPr>
                        <a:spcAft>
                          <a:spcPts val="0"/>
                        </a:spcAft>
                      </a:pPr>
                      <a:r>
                        <a:rPr lang="en-US" sz="1800" b="0">
                          <a:effectLst/>
                        </a:rPr>
                        <a:t>Soft tissue/air</a:t>
                      </a:r>
                      <a:endParaRPr lang="en-US" sz="1800" b="0">
                        <a:effectLst/>
                        <a:latin typeface="Times New Roman" charset="0"/>
                        <a:ea typeface="Times New Roman" charset="0"/>
                      </a:endParaRPr>
                    </a:p>
                  </a:txBody>
                  <a:tcPr marL="68580" marR="68580" marT="0" marB="0"/>
                </a:tc>
                <a:tc>
                  <a:txBody>
                    <a:bodyPr/>
                    <a:lstStyle/>
                    <a:p>
                      <a:pPr algn="ctr">
                        <a:spcAft>
                          <a:spcPts val="0"/>
                        </a:spcAft>
                      </a:pPr>
                      <a:r>
                        <a:rPr lang="en-US" sz="1800" dirty="0">
                          <a:effectLst/>
                        </a:rPr>
                        <a:t>99.9</a:t>
                      </a:r>
                      <a:endParaRPr lang="en-US" sz="1800" dirty="0">
                        <a:effectLst/>
                        <a:latin typeface="Times New Roman" charset="0"/>
                        <a:ea typeface="Times New Roman" charset="0"/>
                      </a:endParaRPr>
                    </a:p>
                  </a:txBody>
                  <a:tcPr marL="68580" marR="68580" marT="0" marB="0">
                    <a:solidFill>
                      <a:schemeClr val="bg1"/>
                    </a:solidFill>
                  </a:tcPr>
                </a:tc>
              </a:tr>
              <a:tr h="0">
                <a:tc>
                  <a:txBody>
                    <a:bodyPr/>
                    <a:lstStyle/>
                    <a:p>
                      <a:pPr>
                        <a:spcAft>
                          <a:spcPts val="0"/>
                        </a:spcAft>
                      </a:pPr>
                      <a:r>
                        <a:rPr lang="en-US" sz="1800" b="0">
                          <a:effectLst/>
                        </a:rPr>
                        <a:t>Soft tissue/lung</a:t>
                      </a:r>
                      <a:endParaRPr lang="en-US" sz="1800" b="0">
                        <a:effectLst/>
                        <a:latin typeface="Times New Roman" charset="0"/>
                        <a:ea typeface="Times New Roman" charset="0"/>
                      </a:endParaRPr>
                    </a:p>
                  </a:txBody>
                  <a:tcPr marL="68580" marR="68580" marT="0" marB="0"/>
                </a:tc>
                <a:tc>
                  <a:txBody>
                    <a:bodyPr/>
                    <a:lstStyle/>
                    <a:p>
                      <a:pPr algn="ctr">
                        <a:spcAft>
                          <a:spcPts val="0"/>
                        </a:spcAft>
                      </a:pPr>
                      <a:r>
                        <a:rPr lang="en-US" sz="1800" dirty="0">
                          <a:effectLst/>
                        </a:rPr>
                        <a:t>52.5</a:t>
                      </a:r>
                      <a:endParaRPr lang="en-US" sz="1800" dirty="0">
                        <a:effectLst/>
                        <a:latin typeface="Times New Roman" charset="0"/>
                        <a:ea typeface="Times New Roman" charset="0"/>
                      </a:endParaRPr>
                    </a:p>
                  </a:txBody>
                  <a:tcPr marL="68580" marR="68580" marT="0" marB="0"/>
                </a:tc>
              </a:tr>
              <a:tr h="0">
                <a:tc>
                  <a:txBody>
                    <a:bodyPr/>
                    <a:lstStyle/>
                    <a:p>
                      <a:pPr>
                        <a:spcAft>
                          <a:spcPts val="0"/>
                        </a:spcAft>
                      </a:pPr>
                      <a:r>
                        <a:rPr lang="en-US" sz="1800" b="0" dirty="0">
                          <a:effectLst/>
                        </a:rPr>
                        <a:t>Soft tissue/PZT</a:t>
                      </a:r>
                      <a:endParaRPr lang="en-US" sz="1800" b="0" dirty="0">
                        <a:effectLst/>
                        <a:latin typeface="Times New Roman" charset="0"/>
                        <a:ea typeface="Times New Roman" charset="0"/>
                      </a:endParaRPr>
                    </a:p>
                  </a:txBody>
                  <a:tcPr marL="68580" marR="68580" marT="0" marB="0"/>
                </a:tc>
                <a:tc>
                  <a:txBody>
                    <a:bodyPr/>
                    <a:lstStyle/>
                    <a:p>
                      <a:pPr algn="ctr">
                        <a:spcAft>
                          <a:spcPts val="0"/>
                        </a:spcAft>
                      </a:pPr>
                      <a:r>
                        <a:rPr lang="en-US" sz="1800" dirty="0">
                          <a:effectLst/>
                        </a:rPr>
                        <a:t>79.8</a:t>
                      </a:r>
                      <a:endParaRPr lang="en-US" sz="1800" dirty="0">
                        <a:effectLst/>
                        <a:latin typeface="Times New Roman" charset="0"/>
                        <a:ea typeface="Times New Roman" charset="0"/>
                      </a:endParaRPr>
                    </a:p>
                  </a:txBody>
                  <a:tcPr marL="68580" marR="68580" marT="0" marB="0">
                    <a:solidFill>
                      <a:schemeClr val="bg1"/>
                    </a:solidFill>
                  </a:tcPr>
                </a:tc>
              </a:tr>
              <a:tr h="274955">
                <a:tc>
                  <a:txBody>
                    <a:bodyPr/>
                    <a:lstStyle/>
                    <a:p>
                      <a:pPr>
                        <a:spcAft>
                          <a:spcPts val="0"/>
                        </a:spcAft>
                      </a:pPr>
                      <a:r>
                        <a:rPr lang="en-US" sz="1800" b="0" dirty="0">
                          <a:effectLst/>
                        </a:rPr>
                        <a:t>PZT/air</a:t>
                      </a:r>
                      <a:endParaRPr lang="en-US" sz="1800" b="0" dirty="0">
                        <a:effectLst/>
                        <a:latin typeface="Times New Roman" charset="0"/>
                        <a:ea typeface="Times New Roman" charset="0"/>
                      </a:endParaRPr>
                    </a:p>
                  </a:txBody>
                  <a:tcPr marL="68580" marR="68580" marT="0" marB="0"/>
                </a:tc>
                <a:tc>
                  <a:txBody>
                    <a:bodyPr/>
                    <a:lstStyle/>
                    <a:p>
                      <a:pPr algn="ctr">
                        <a:spcAft>
                          <a:spcPts val="0"/>
                        </a:spcAft>
                      </a:pPr>
                      <a:r>
                        <a:rPr lang="en-US" sz="1800" dirty="0">
                          <a:effectLst/>
                        </a:rPr>
                        <a:t>   99.99</a:t>
                      </a:r>
                      <a:endParaRPr lang="en-US" sz="1800" dirty="0">
                        <a:effectLst/>
                        <a:latin typeface="Times New Roman" charset="0"/>
                        <a:ea typeface="Times New Roman" charset="0"/>
                      </a:endParaRPr>
                    </a:p>
                  </a:txBody>
                  <a:tcPr marL="68580" marR="68580" marT="0" marB="0"/>
                </a:tc>
              </a:tr>
            </a:tbl>
          </a:graphicData>
        </a:graphic>
      </p:graphicFrame>
    </p:spTree>
    <p:extLst>
      <p:ext uri="{BB962C8B-B14F-4D97-AF65-F5344CB8AC3E}">
        <p14:creationId xmlns:p14="http://schemas.microsoft.com/office/powerpoint/2010/main" val="56075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Specular reflections </a:t>
            </a:r>
            <a:r>
              <a:rPr lang="en-US" smtClean="0"/>
              <a:t>of ultrasound are analogous to looking into a mirror</a:t>
            </a:r>
            <a:endParaRPr lang="en-US" dirty="0"/>
          </a:p>
        </p:txBody>
      </p:sp>
      <p:pic>
        <p:nvPicPr>
          <p:cNvPr id="4" name="Picture 3"/>
          <p:cNvPicPr>
            <a:picLocks noChangeAspect="1"/>
          </p:cNvPicPr>
          <p:nvPr/>
        </p:nvPicPr>
        <p:blipFill rotWithShape="1">
          <a:blip r:embed="rId3"/>
          <a:srcRect r="60387"/>
          <a:stretch/>
        </p:blipFill>
        <p:spPr>
          <a:xfrm>
            <a:off x="1045246" y="1709493"/>
            <a:ext cx="2917155" cy="2913790"/>
          </a:xfrm>
          <a:prstGeom prst="rect">
            <a:avLst/>
          </a:prstGeom>
        </p:spPr>
      </p:pic>
      <p:sp>
        <p:nvSpPr>
          <p:cNvPr id="21" name="TextBox 20"/>
          <p:cNvSpPr txBox="1"/>
          <p:nvPr/>
        </p:nvSpPr>
        <p:spPr>
          <a:xfrm>
            <a:off x="2198587" y="4741582"/>
            <a:ext cx="582211" cy="300082"/>
          </a:xfrm>
          <a:prstGeom prst="rect">
            <a:avLst/>
          </a:prstGeom>
          <a:noFill/>
          <a:ln>
            <a:solidFill>
              <a:srgbClr val="31859C"/>
            </a:solidFill>
          </a:ln>
        </p:spPr>
        <p:txBody>
          <a:bodyPr wrap="none" rtlCol="0">
            <a:spAutoFit/>
          </a:bodyPr>
          <a:lstStyle/>
          <a:p>
            <a:pPr algn="ctr"/>
            <a:r>
              <a:rPr lang="en-US" dirty="0" smtClean="0"/>
              <a:t>s &gt;&gt; </a:t>
            </a:r>
            <a:r>
              <a:rPr lang="en-US" dirty="0" err="1" smtClean="0"/>
              <a:t>λ</a:t>
            </a:r>
            <a:endParaRPr lang="en-US" dirty="0"/>
          </a:p>
        </p:txBody>
      </p:sp>
      <p:sp>
        <p:nvSpPr>
          <p:cNvPr id="26" name="TextBox 25"/>
          <p:cNvSpPr txBox="1"/>
          <p:nvPr/>
        </p:nvSpPr>
        <p:spPr>
          <a:xfrm>
            <a:off x="0" y="4741582"/>
            <a:ext cx="1669944" cy="300082"/>
          </a:xfrm>
          <a:prstGeom prst="rect">
            <a:avLst/>
          </a:prstGeom>
          <a:noFill/>
        </p:spPr>
        <p:txBody>
          <a:bodyPr wrap="none" rtlCol="0">
            <a:spAutoFit/>
          </a:bodyPr>
          <a:lstStyle/>
          <a:p>
            <a:r>
              <a:rPr lang="en-US" b="1" dirty="0" smtClean="0"/>
              <a:t>Scattering condition:</a:t>
            </a:r>
            <a:endParaRPr lang="en-US" b="1" dirty="0"/>
          </a:p>
        </p:txBody>
      </p:sp>
      <p:sp>
        <p:nvSpPr>
          <p:cNvPr id="25" name="TextBox 24"/>
          <p:cNvSpPr txBox="1"/>
          <p:nvPr/>
        </p:nvSpPr>
        <p:spPr>
          <a:xfrm>
            <a:off x="0" y="5319945"/>
            <a:ext cx="1585434" cy="300082"/>
          </a:xfrm>
          <a:prstGeom prst="rect">
            <a:avLst/>
          </a:prstGeom>
          <a:noFill/>
        </p:spPr>
        <p:txBody>
          <a:bodyPr wrap="none" rtlCol="0">
            <a:spAutoFit/>
          </a:bodyPr>
          <a:lstStyle/>
          <a:p>
            <a:r>
              <a:rPr lang="en-US" b="1" dirty="0" smtClean="0"/>
              <a:t>Scattering strength:</a:t>
            </a:r>
            <a:endParaRPr lang="en-US" b="1" dirty="0"/>
          </a:p>
        </p:txBody>
      </p:sp>
      <p:sp>
        <p:nvSpPr>
          <p:cNvPr id="27" name="TextBox 26"/>
          <p:cNvSpPr txBox="1"/>
          <p:nvPr/>
        </p:nvSpPr>
        <p:spPr>
          <a:xfrm>
            <a:off x="2255030" y="5319945"/>
            <a:ext cx="471090" cy="300082"/>
          </a:xfrm>
          <a:prstGeom prst="rect">
            <a:avLst/>
          </a:prstGeom>
          <a:noFill/>
        </p:spPr>
        <p:txBody>
          <a:bodyPr wrap="none" rtlCol="0">
            <a:spAutoFit/>
          </a:bodyPr>
          <a:lstStyle/>
          <a:p>
            <a:pPr algn="ctr"/>
            <a:r>
              <a:rPr lang="en-US" dirty="0" smtClean="0"/>
              <a:t>Low</a:t>
            </a:r>
            <a:endParaRPr lang="en-US" dirty="0"/>
          </a:p>
        </p:txBody>
      </p:sp>
      <p:pic>
        <p:nvPicPr>
          <p:cNvPr id="45" name="Picture 44"/>
          <p:cNvPicPr>
            <a:picLocks noChangeAspect="1"/>
          </p:cNvPicPr>
          <p:nvPr/>
        </p:nvPicPr>
        <p:blipFill>
          <a:blip r:embed="rId4"/>
          <a:stretch>
            <a:fillRect/>
          </a:stretch>
        </p:blipFill>
        <p:spPr>
          <a:xfrm>
            <a:off x="4171138" y="2675517"/>
            <a:ext cx="4727144" cy="2708965"/>
          </a:xfrm>
          <a:prstGeom prst="rect">
            <a:avLst/>
          </a:prstGeom>
        </p:spPr>
      </p:pic>
    </p:spTree>
    <p:extLst>
      <p:ext uri="{BB962C8B-B14F-4D97-AF65-F5344CB8AC3E}">
        <p14:creationId xmlns:p14="http://schemas.microsoft.com/office/powerpoint/2010/main" val="483332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Scattering</a:t>
            </a:r>
            <a:r>
              <a:rPr lang="en-US" dirty="0"/>
              <a:t> </a:t>
            </a:r>
            <a:r>
              <a:rPr lang="en-US" dirty="0" smtClean="0"/>
              <a:t>can arise from rough or irregular surfaces</a:t>
            </a:r>
            <a:endParaRPr lang="en-US" b="1" dirty="0"/>
          </a:p>
        </p:txBody>
      </p:sp>
      <p:sp>
        <p:nvSpPr>
          <p:cNvPr id="3" name="TextBox 2"/>
          <p:cNvSpPr txBox="1"/>
          <p:nvPr/>
        </p:nvSpPr>
        <p:spPr>
          <a:xfrm>
            <a:off x="2242329" y="4741582"/>
            <a:ext cx="495649" cy="300082"/>
          </a:xfrm>
          <a:prstGeom prst="rect">
            <a:avLst/>
          </a:prstGeom>
          <a:noFill/>
          <a:ln>
            <a:solidFill>
              <a:srgbClr val="31859C"/>
            </a:solidFill>
          </a:ln>
        </p:spPr>
        <p:txBody>
          <a:bodyPr wrap="none" rtlCol="0">
            <a:spAutoFit/>
          </a:bodyPr>
          <a:lstStyle/>
          <a:p>
            <a:pPr algn="ctr"/>
            <a:r>
              <a:rPr lang="en-US" dirty="0" smtClean="0"/>
              <a:t>s ≈ </a:t>
            </a:r>
            <a:r>
              <a:rPr lang="en-US" dirty="0" err="1" smtClean="0"/>
              <a:t>λ</a:t>
            </a:r>
            <a:endParaRPr lang="en-US" dirty="0"/>
          </a:p>
        </p:txBody>
      </p:sp>
      <p:sp>
        <p:nvSpPr>
          <p:cNvPr id="4" name="TextBox 3"/>
          <p:cNvSpPr txBox="1"/>
          <p:nvPr/>
        </p:nvSpPr>
        <p:spPr>
          <a:xfrm>
            <a:off x="2053358" y="5319945"/>
            <a:ext cx="883255" cy="300082"/>
          </a:xfrm>
          <a:prstGeom prst="rect">
            <a:avLst/>
          </a:prstGeom>
          <a:noFill/>
        </p:spPr>
        <p:txBody>
          <a:bodyPr wrap="none" rtlCol="0">
            <a:spAutoFit/>
          </a:bodyPr>
          <a:lstStyle/>
          <a:p>
            <a:pPr algn="ctr"/>
            <a:r>
              <a:rPr lang="en-US" dirty="0" smtClean="0"/>
              <a:t>Moderate</a:t>
            </a:r>
            <a:endParaRPr lang="en-US" dirty="0"/>
          </a:p>
        </p:txBody>
      </p:sp>
      <p:pic>
        <p:nvPicPr>
          <p:cNvPr id="10" name="Picture 9"/>
          <p:cNvPicPr>
            <a:picLocks noChangeAspect="1"/>
          </p:cNvPicPr>
          <p:nvPr/>
        </p:nvPicPr>
        <p:blipFill rotWithShape="1">
          <a:blip r:embed="rId3"/>
          <a:srcRect l="39613" r="25432"/>
          <a:stretch/>
        </p:blipFill>
        <p:spPr>
          <a:xfrm>
            <a:off x="1325216" y="1682989"/>
            <a:ext cx="2574094" cy="2913790"/>
          </a:xfrm>
          <a:prstGeom prst="rect">
            <a:avLst/>
          </a:prstGeom>
        </p:spPr>
      </p:pic>
      <p:sp>
        <p:nvSpPr>
          <p:cNvPr id="11" name="TextBox 10"/>
          <p:cNvSpPr txBox="1"/>
          <p:nvPr/>
        </p:nvSpPr>
        <p:spPr>
          <a:xfrm>
            <a:off x="0" y="4741582"/>
            <a:ext cx="1669944" cy="300082"/>
          </a:xfrm>
          <a:prstGeom prst="rect">
            <a:avLst/>
          </a:prstGeom>
          <a:noFill/>
        </p:spPr>
        <p:txBody>
          <a:bodyPr wrap="none" rtlCol="0">
            <a:spAutoFit/>
          </a:bodyPr>
          <a:lstStyle/>
          <a:p>
            <a:r>
              <a:rPr lang="en-US" b="1" dirty="0" smtClean="0"/>
              <a:t>Scattering condition:</a:t>
            </a:r>
            <a:endParaRPr lang="en-US" b="1" dirty="0"/>
          </a:p>
        </p:txBody>
      </p:sp>
      <p:sp>
        <p:nvSpPr>
          <p:cNvPr id="12" name="TextBox 11"/>
          <p:cNvSpPr txBox="1"/>
          <p:nvPr/>
        </p:nvSpPr>
        <p:spPr>
          <a:xfrm>
            <a:off x="0" y="5319945"/>
            <a:ext cx="1585434" cy="300082"/>
          </a:xfrm>
          <a:prstGeom prst="rect">
            <a:avLst/>
          </a:prstGeom>
          <a:noFill/>
        </p:spPr>
        <p:txBody>
          <a:bodyPr wrap="none" rtlCol="0">
            <a:spAutoFit/>
          </a:bodyPr>
          <a:lstStyle/>
          <a:p>
            <a:r>
              <a:rPr lang="en-US" b="1" dirty="0" smtClean="0"/>
              <a:t>Scattering strength:</a:t>
            </a:r>
            <a:endParaRPr lang="en-US" b="1" dirty="0"/>
          </a:p>
        </p:txBody>
      </p:sp>
      <p:pic>
        <p:nvPicPr>
          <p:cNvPr id="13" name="Picture 12"/>
          <p:cNvPicPr>
            <a:picLocks noChangeAspect="1"/>
          </p:cNvPicPr>
          <p:nvPr/>
        </p:nvPicPr>
        <p:blipFill rotWithShape="1">
          <a:blip r:embed="rId4"/>
          <a:srcRect t="8438" b="18233"/>
          <a:stretch/>
        </p:blipFill>
        <p:spPr>
          <a:xfrm>
            <a:off x="4155199" y="2843818"/>
            <a:ext cx="4737100" cy="2197846"/>
          </a:xfrm>
          <a:prstGeom prst="rect">
            <a:avLst/>
          </a:prstGeom>
        </p:spPr>
      </p:pic>
      <p:grpSp>
        <p:nvGrpSpPr>
          <p:cNvPr id="5" name="Group 4"/>
          <p:cNvGrpSpPr/>
          <p:nvPr/>
        </p:nvGrpSpPr>
        <p:grpSpPr>
          <a:xfrm>
            <a:off x="337742" y="2556194"/>
            <a:ext cx="909949" cy="1175734"/>
            <a:chOff x="6178752" y="5294198"/>
            <a:chExt cx="909949" cy="1175734"/>
          </a:xfrm>
        </p:grpSpPr>
        <p:sp>
          <p:nvSpPr>
            <p:cNvPr id="6" name="Oval 5"/>
            <p:cNvSpPr>
              <a:spLocks noChangeAspect="1"/>
            </p:cNvSpPr>
            <p:nvPr/>
          </p:nvSpPr>
          <p:spPr>
            <a:xfrm>
              <a:off x="6178752" y="5294198"/>
              <a:ext cx="909949" cy="1175734"/>
            </a:xfrm>
            <a:prstGeom prst="ellipse">
              <a:avLst/>
            </a:prstGeom>
            <a:no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323496" y="5581529"/>
              <a:ext cx="638871" cy="877731"/>
            </a:xfrm>
            <a:prstGeom prst="ellipse">
              <a:avLst/>
            </a:prstGeom>
            <a:no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466922" y="5940605"/>
              <a:ext cx="363908" cy="495990"/>
            </a:xfrm>
            <a:prstGeom prst="ellipse">
              <a:avLst/>
            </a:prstGeom>
            <a:no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6628696" y="6282122"/>
              <a:ext cx="45485" cy="45848"/>
            </a:xfrm>
            <a:prstGeom prst="ellipse">
              <a:avLst/>
            </a:prstGeom>
            <a:solidFill>
              <a:schemeClr val="accent5">
                <a:lumMod val="75000"/>
              </a:schemeClr>
            </a:solid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4272876" y="5620027"/>
            <a:ext cx="4501745" cy="646331"/>
          </a:xfrm>
          <a:prstGeom prst="rect">
            <a:avLst/>
          </a:prstGeom>
          <a:noFill/>
        </p:spPr>
        <p:txBody>
          <a:bodyPr wrap="none" rtlCol="0">
            <a:spAutoFit/>
          </a:bodyPr>
          <a:lstStyle/>
          <a:p>
            <a:r>
              <a:rPr lang="en-US" sz="1800" dirty="0" smtClean="0">
                <a:latin typeface="+mj-lt"/>
              </a:rPr>
              <a:t>At 2.5 MHz, the signal from red blood cells is </a:t>
            </a:r>
          </a:p>
          <a:p>
            <a:r>
              <a:rPr lang="en-US" sz="1800" dirty="0" smtClean="0">
                <a:latin typeface="+mj-lt"/>
              </a:rPr>
              <a:t>1/1000 that of a fat/muscle specular reflection</a:t>
            </a:r>
          </a:p>
        </p:txBody>
      </p:sp>
    </p:spTree>
    <p:extLst>
      <p:ext uri="{BB962C8B-B14F-4D97-AF65-F5344CB8AC3E}">
        <p14:creationId xmlns:p14="http://schemas.microsoft.com/office/powerpoint/2010/main" val="95192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98424" y="4205941"/>
            <a:ext cx="8561294" cy="26147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8" name="TextBox 7"/>
          <p:cNvSpPr txBox="1"/>
          <p:nvPr/>
        </p:nvSpPr>
        <p:spPr>
          <a:xfrm>
            <a:off x="0" y="3321323"/>
            <a:ext cx="2388229" cy="800219"/>
          </a:xfrm>
          <a:prstGeom prst="rect">
            <a:avLst/>
          </a:prstGeom>
          <a:noFill/>
        </p:spPr>
        <p:txBody>
          <a:bodyPr wrap="square" rtlCol="0">
            <a:spAutoFit/>
          </a:bodyPr>
          <a:lstStyle/>
          <a:p>
            <a:r>
              <a:rPr lang="en-US" b="1" dirty="0" smtClean="0"/>
              <a:t>1794</a:t>
            </a:r>
          </a:p>
          <a:p>
            <a:r>
              <a:rPr lang="en-US" sz="1400" dirty="0" smtClean="0"/>
              <a:t>Spallazani discovered ‘non-audible’ sound</a:t>
            </a:r>
            <a:endParaRPr lang="en-US" sz="1400" dirty="0"/>
          </a:p>
        </p:txBody>
      </p:sp>
      <p:sp>
        <p:nvSpPr>
          <p:cNvPr id="9" name="TextBox 8"/>
          <p:cNvSpPr txBox="1"/>
          <p:nvPr/>
        </p:nvSpPr>
        <p:spPr>
          <a:xfrm>
            <a:off x="0" y="4491581"/>
            <a:ext cx="2237988" cy="800219"/>
          </a:xfrm>
          <a:prstGeom prst="rect">
            <a:avLst/>
          </a:prstGeom>
          <a:noFill/>
        </p:spPr>
        <p:txBody>
          <a:bodyPr wrap="square" rtlCol="0">
            <a:spAutoFit/>
          </a:bodyPr>
          <a:lstStyle/>
          <a:p>
            <a:r>
              <a:rPr lang="en-US" b="1" dirty="0" smtClean="0"/>
              <a:t>1877</a:t>
            </a:r>
          </a:p>
          <a:p>
            <a:r>
              <a:rPr lang="en-US" sz="1400" dirty="0" smtClean="0"/>
              <a:t>Pierre Curie discovered piezo-electric effect</a:t>
            </a:r>
            <a:endParaRPr lang="en-US" sz="1400" dirty="0"/>
          </a:p>
        </p:txBody>
      </p:sp>
      <p:sp>
        <p:nvSpPr>
          <p:cNvPr id="10" name="TextBox 9"/>
          <p:cNvSpPr txBox="1"/>
          <p:nvPr/>
        </p:nvSpPr>
        <p:spPr>
          <a:xfrm>
            <a:off x="2585077" y="4467411"/>
            <a:ext cx="1820585" cy="1015663"/>
          </a:xfrm>
          <a:prstGeom prst="rect">
            <a:avLst/>
          </a:prstGeom>
          <a:noFill/>
        </p:spPr>
        <p:txBody>
          <a:bodyPr wrap="square" rtlCol="0">
            <a:spAutoFit/>
          </a:bodyPr>
          <a:lstStyle/>
          <a:p>
            <a:r>
              <a:rPr lang="en-US" b="1" dirty="0" smtClean="0"/>
              <a:t>1917</a:t>
            </a:r>
          </a:p>
          <a:p>
            <a:r>
              <a:rPr lang="en-US" sz="1400" dirty="0" smtClean="0"/>
              <a:t>Langevin produced ultrasound device using piezoelectrics</a:t>
            </a:r>
            <a:endParaRPr lang="en-US" sz="1400" dirty="0"/>
          </a:p>
        </p:txBody>
      </p:sp>
      <p:grpSp>
        <p:nvGrpSpPr>
          <p:cNvPr id="11" name="Group 10"/>
          <p:cNvGrpSpPr/>
          <p:nvPr/>
        </p:nvGrpSpPr>
        <p:grpSpPr>
          <a:xfrm>
            <a:off x="6517252" y="2726625"/>
            <a:ext cx="2745529" cy="1545487"/>
            <a:chOff x="6517252" y="2726625"/>
            <a:chExt cx="2745529" cy="1545487"/>
          </a:xfrm>
        </p:grpSpPr>
        <p:sp>
          <p:nvSpPr>
            <p:cNvPr id="12" name="TextBox 11"/>
            <p:cNvSpPr txBox="1"/>
            <p:nvPr/>
          </p:nvSpPr>
          <p:spPr>
            <a:xfrm>
              <a:off x="6517252" y="2726625"/>
              <a:ext cx="1596432" cy="800219"/>
            </a:xfrm>
            <a:prstGeom prst="rect">
              <a:avLst/>
            </a:prstGeom>
            <a:noFill/>
          </p:spPr>
          <p:txBody>
            <a:bodyPr wrap="square" rtlCol="0">
              <a:spAutoFit/>
            </a:bodyPr>
            <a:lstStyle/>
            <a:p>
              <a:r>
                <a:rPr lang="en-US" b="1" dirty="0" smtClean="0"/>
                <a:t>1980s</a:t>
              </a:r>
            </a:p>
            <a:p>
              <a:r>
                <a:rPr lang="en-US" sz="1400" dirty="0" smtClean="0"/>
                <a:t>Real time ultrasound possible</a:t>
              </a:r>
              <a:endParaRPr lang="en-US" sz="1400" dirty="0"/>
            </a:p>
          </p:txBody>
        </p:sp>
        <p:sp>
          <p:nvSpPr>
            <p:cNvPr id="13" name="TextBox 12"/>
            <p:cNvSpPr txBox="1"/>
            <p:nvPr/>
          </p:nvSpPr>
          <p:spPr>
            <a:xfrm>
              <a:off x="7464350" y="3471893"/>
              <a:ext cx="1798431" cy="800219"/>
            </a:xfrm>
            <a:prstGeom prst="rect">
              <a:avLst/>
            </a:prstGeom>
            <a:noFill/>
          </p:spPr>
          <p:txBody>
            <a:bodyPr wrap="square" rtlCol="0">
              <a:spAutoFit/>
            </a:bodyPr>
            <a:lstStyle/>
            <a:p>
              <a:r>
                <a:rPr lang="en-US" b="1" dirty="0" smtClean="0"/>
                <a:t>1990s</a:t>
              </a:r>
            </a:p>
            <a:p>
              <a:r>
                <a:rPr lang="en-US" sz="1400" dirty="0" smtClean="0"/>
                <a:t>3D and 4D ultrasound emerge</a:t>
              </a:r>
              <a:endParaRPr lang="en-US" sz="1400" dirty="0"/>
            </a:p>
          </p:txBody>
        </p:sp>
      </p:grpSp>
      <p:grpSp>
        <p:nvGrpSpPr>
          <p:cNvPr id="14" name="Group 13"/>
          <p:cNvGrpSpPr/>
          <p:nvPr/>
        </p:nvGrpSpPr>
        <p:grpSpPr>
          <a:xfrm>
            <a:off x="661627" y="1453455"/>
            <a:ext cx="3478573" cy="2727086"/>
            <a:chOff x="661627" y="1453455"/>
            <a:chExt cx="3478573" cy="2727086"/>
          </a:xfrm>
        </p:grpSpPr>
        <p:sp>
          <p:nvSpPr>
            <p:cNvPr id="15" name="TextBox 14"/>
            <p:cNvSpPr txBox="1"/>
            <p:nvPr/>
          </p:nvSpPr>
          <p:spPr>
            <a:xfrm>
              <a:off x="2199888" y="2949435"/>
              <a:ext cx="1940312" cy="1231106"/>
            </a:xfrm>
            <a:prstGeom prst="rect">
              <a:avLst/>
            </a:prstGeom>
            <a:noFill/>
          </p:spPr>
          <p:txBody>
            <a:bodyPr wrap="square" rtlCol="0">
              <a:spAutoFit/>
            </a:bodyPr>
            <a:lstStyle/>
            <a:p>
              <a:r>
                <a:rPr lang="en-US" b="1" dirty="0" smtClean="0"/>
                <a:t>1912</a:t>
              </a:r>
            </a:p>
            <a:p>
              <a:r>
                <a:rPr lang="en-US" sz="1400" dirty="0" smtClean="0"/>
                <a:t>Destruction caused by U-boats in WWI provides drive for development of SONAR</a:t>
              </a:r>
              <a:endParaRPr lang="en-US" sz="1400"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1627" y="1453455"/>
              <a:ext cx="2060369" cy="1407536"/>
            </a:xfrm>
            <a:prstGeom prst="rect">
              <a:avLst/>
            </a:prstGeom>
          </p:spPr>
        </p:pic>
      </p:grpSp>
      <p:grpSp>
        <p:nvGrpSpPr>
          <p:cNvPr id="17" name="Group 16"/>
          <p:cNvGrpSpPr/>
          <p:nvPr/>
        </p:nvGrpSpPr>
        <p:grpSpPr>
          <a:xfrm>
            <a:off x="3143839" y="1453455"/>
            <a:ext cx="3604316" cy="2715586"/>
            <a:chOff x="3143839" y="1453455"/>
            <a:chExt cx="3604316" cy="2715586"/>
          </a:xfrm>
        </p:grpSpPr>
        <p:sp>
          <p:nvSpPr>
            <p:cNvPr id="18" name="TextBox 17"/>
            <p:cNvSpPr txBox="1"/>
            <p:nvPr/>
          </p:nvSpPr>
          <p:spPr>
            <a:xfrm>
              <a:off x="4334615" y="3153378"/>
              <a:ext cx="2255015" cy="1015663"/>
            </a:xfrm>
            <a:prstGeom prst="rect">
              <a:avLst/>
            </a:prstGeom>
            <a:noFill/>
          </p:spPr>
          <p:txBody>
            <a:bodyPr wrap="square" rtlCol="0">
              <a:spAutoFit/>
            </a:bodyPr>
            <a:lstStyle/>
            <a:p>
              <a:r>
                <a:rPr lang="en-US" b="1" dirty="0" smtClean="0"/>
                <a:t>1942</a:t>
              </a:r>
            </a:p>
            <a:p>
              <a:r>
                <a:rPr lang="en-US" sz="1400" dirty="0" smtClean="0"/>
                <a:t>Dussik investigates ultrasound transmission of the brain</a:t>
              </a:r>
              <a:endParaRPr lang="en-US" sz="1400" dirty="0"/>
            </a:p>
          </p:txBody>
        </p:sp>
        <p:pic>
          <p:nvPicPr>
            <p:cNvPr id="19" name="Picture 18"/>
            <p:cNvPicPr>
              <a:picLocks noChangeAspect="1"/>
            </p:cNvPicPr>
            <p:nvPr/>
          </p:nvPicPr>
          <p:blipFill>
            <a:blip r:embed="rId4"/>
            <a:stretch>
              <a:fillRect/>
            </a:stretch>
          </p:blipFill>
          <p:spPr>
            <a:xfrm>
              <a:off x="3143839" y="1453455"/>
              <a:ext cx="3604316" cy="1236695"/>
            </a:xfrm>
            <a:prstGeom prst="rect">
              <a:avLst/>
            </a:prstGeom>
          </p:spPr>
        </p:pic>
      </p:grpSp>
      <p:grpSp>
        <p:nvGrpSpPr>
          <p:cNvPr id="20" name="Group 19"/>
          <p:cNvGrpSpPr/>
          <p:nvPr/>
        </p:nvGrpSpPr>
        <p:grpSpPr>
          <a:xfrm>
            <a:off x="4869703" y="4491581"/>
            <a:ext cx="4165940" cy="2236880"/>
            <a:chOff x="4869703" y="4491581"/>
            <a:chExt cx="4165940" cy="2236880"/>
          </a:xfrm>
        </p:grpSpPr>
        <p:sp>
          <p:nvSpPr>
            <p:cNvPr id="21" name="TextBox 20"/>
            <p:cNvSpPr txBox="1"/>
            <p:nvPr/>
          </p:nvSpPr>
          <p:spPr>
            <a:xfrm>
              <a:off x="4869703" y="4491581"/>
              <a:ext cx="2193583" cy="1231106"/>
            </a:xfrm>
            <a:prstGeom prst="rect">
              <a:avLst/>
            </a:prstGeom>
            <a:noFill/>
          </p:spPr>
          <p:txBody>
            <a:bodyPr wrap="square" rtlCol="0">
              <a:spAutoFit/>
            </a:bodyPr>
            <a:lstStyle/>
            <a:p>
              <a:r>
                <a:rPr lang="en-US" b="1" dirty="0" smtClean="0"/>
                <a:t>1950s</a:t>
              </a:r>
            </a:p>
            <a:p>
              <a:r>
                <a:rPr lang="en-US" sz="1400" dirty="0" smtClean="0"/>
                <a:t>Pulsed ultrasound developed at multiple institutions enabling ‘B Mode’ imaging</a:t>
              </a:r>
              <a:endParaRPr lang="en-US" sz="1400" dirty="0"/>
            </a:p>
          </p:txBody>
        </p:sp>
        <p:pic>
          <p:nvPicPr>
            <p:cNvPr id="22" name="Picture 2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48155" y="4870317"/>
              <a:ext cx="2287488" cy="1858144"/>
            </a:xfrm>
            <a:prstGeom prst="rect">
              <a:avLst/>
            </a:prstGeom>
          </p:spPr>
        </p:pic>
      </p:grpSp>
      <p:sp>
        <p:nvSpPr>
          <p:cNvPr id="23" name="Title 22"/>
          <p:cNvSpPr>
            <a:spLocks noGrp="1"/>
          </p:cNvSpPr>
          <p:nvPr>
            <p:ph type="title"/>
          </p:nvPr>
        </p:nvSpPr>
        <p:spPr/>
        <p:txBody>
          <a:bodyPr/>
          <a:lstStyle/>
          <a:p>
            <a:r>
              <a:rPr lang="en-US" dirty="0" smtClean="0"/>
              <a:t>Ultrasound: Some historical context</a:t>
            </a:r>
            <a:endParaRPr lang="en-US" dirty="0"/>
          </a:p>
        </p:txBody>
      </p:sp>
    </p:spTree>
    <p:extLst>
      <p:ext uri="{BB962C8B-B14F-4D97-AF65-F5344CB8AC3E}">
        <p14:creationId xmlns:p14="http://schemas.microsoft.com/office/powerpoint/2010/main" val="47627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Scattering</a:t>
            </a:r>
            <a:r>
              <a:rPr lang="en-US" dirty="0"/>
              <a:t> </a:t>
            </a:r>
            <a:r>
              <a:rPr lang="en-US" dirty="0" smtClean="0"/>
              <a:t>can also arise from objects smaller than the ultrasound wavelength</a:t>
            </a:r>
            <a:endParaRPr lang="en-US" dirty="0"/>
          </a:p>
        </p:txBody>
      </p:sp>
      <p:sp>
        <p:nvSpPr>
          <p:cNvPr id="3" name="TextBox 2"/>
          <p:cNvSpPr txBox="1"/>
          <p:nvPr/>
        </p:nvSpPr>
        <p:spPr>
          <a:xfrm>
            <a:off x="2224563" y="4715077"/>
            <a:ext cx="582211" cy="300082"/>
          </a:xfrm>
          <a:prstGeom prst="rect">
            <a:avLst/>
          </a:prstGeom>
          <a:noFill/>
          <a:ln>
            <a:solidFill>
              <a:srgbClr val="31859C"/>
            </a:solidFill>
          </a:ln>
        </p:spPr>
        <p:txBody>
          <a:bodyPr wrap="none" rtlCol="0">
            <a:spAutoFit/>
          </a:bodyPr>
          <a:lstStyle/>
          <a:p>
            <a:pPr algn="ctr"/>
            <a:r>
              <a:rPr lang="en-US" dirty="0" smtClean="0"/>
              <a:t>s &lt;&lt; </a:t>
            </a:r>
            <a:r>
              <a:rPr lang="en-US" dirty="0" err="1" smtClean="0"/>
              <a:t>λ</a:t>
            </a:r>
            <a:endParaRPr lang="en-US" dirty="0"/>
          </a:p>
        </p:txBody>
      </p:sp>
      <p:sp>
        <p:nvSpPr>
          <p:cNvPr id="4" name="TextBox 3"/>
          <p:cNvSpPr txBox="1"/>
          <p:nvPr/>
        </p:nvSpPr>
        <p:spPr>
          <a:xfrm>
            <a:off x="2271632" y="5293440"/>
            <a:ext cx="505267" cy="300082"/>
          </a:xfrm>
          <a:prstGeom prst="rect">
            <a:avLst/>
          </a:prstGeom>
          <a:noFill/>
        </p:spPr>
        <p:txBody>
          <a:bodyPr wrap="none" rtlCol="0">
            <a:spAutoFit/>
          </a:bodyPr>
          <a:lstStyle/>
          <a:p>
            <a:pPr algn="ctr"/>
            <a:r>
              <a:rPr lang="en-US" dirty="0" smtClean="0"/>
              <a:t>High</a:t>
            </a:r>
            <a:endParaRPr lang="en-US" dirty="0"/>
          </a:p>
        </p:txBody>
      </p:sp>
      <p:sp>
        <p:nvSpPr>
          <p:cNvPr id="9" name="Rectangle 8"/>
          <p:cNvSpPr/>
          <p:nvPr/>
        </p:nvSpPr>
        <p:spPr>
          <a:xfrm>
            <a:off x="4572000" y="4588315"/>
            <a:ext cx="1621501" cy="1710332"/>
          </a:xfrm>
          <a:prstGeom prst="rect">
            <a:avLst/>
          </a:prstGeom>
          <a:solidFill>
            <a:schemeClr val="bg1"/>
          </a:solidFill>
          <a:ln>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720416" y="5137413"/>
            <a:ext cx="723281" cy="704986"/>
          </a:xfrm>
          <a:prstGeom prst="ellipse">
            <a:avLst/>
          </a:prstGeom>
          <a:no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4572000" y="4985144"/>
            <a:ext cx="1030175" cy="1004117"/>
          </a:xfrm>
          <a:prstGeom prst="ellipse">
            <a:avLst/>
          </a:prstGeom>
          <a:noFill/>
          <a:ln>
            <a:solidFill>
              <a:srgbClr val="31859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4886235" y="5286985"/>
            <a:ext cx="411988" cy="401566"/>
          </a:xfrm>
          <a:prstGeom prst="ellipse">
            <a:avLst/>
          </a:prstGeom>
          <a:noFill/>
          <a:ln>
            <a:solidFill>
              <a:srgbClr val="31859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073712" y="5463711"/>
            <a:ext cx="51494" cy="52844"/>
          </a:xfrm>
          <a:prstGeom prst="ellipse">
            <a:avLst/>
          </a:prstGeom>
          <a:solidFill>
            <a:schemeClr val="accent5">
              <a:lumMod val="75000"/>
            </a:schemeClr>
          </a:solid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273623" y="5446799"/>
            <a:ext cx="723281" cy="704986"/>
          </a:xfrm>
          <a:prstGeom prst="ellipse">
            <a:avLst/>
          </a:prstGeom>
          <a:noFill/>
          <a:ln>
            <a:solidFill>
              <a:srgbClr val="31859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5125207" y="5294530"/>
            <a:ext cx="1030175" cy="1004117"/>
          </a:xfrm>
          <a:prstGeom prst="ellipse">
            <a:avLst/>
          </a:prstGeom>
          <a:no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5439442" y="5596371"/>
            <a:ext cx="411988" cy="401566"/>
          </a:xfrm>
          <a:prstGeom prst="ellipse">
            <a:avLst/>
          </a:prstGeom>
          <a:no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5626919" y="5773097"/>
            <a:ext cx="51494" cy="52844"/>
          </a:xfrm>
          <a:prstGeom prst="ellipse">
            <a:avLst/>
          </a:prstGeom>
          <a:solidFill>
            <a:schemeClr val="accent5">
              <a:lumMod val="75000"/>
            </a:schemeClr>
          </a:solid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311742" y="4740584"/>
            <a:ext cx="723281" cy="704986"/>
          </a:xfrm>
          <a:prstGeom prst="ellipse">
            <a:avLst/>
          </a:prstGeom>
          <a:noFill/>
          <a:ln>
            <a:solidFill>
              <a:srgbClr val="31859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5163326" y="4588315"/>
            <a:ext cx="1030175" cy="1004117"/>
          </a:xfrm>
          <a:prstGeom prst="ellipse">
            <a:avLst/>
          </a:prstGeom>
          <a:no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5477561" y="4890156"/>
            <a:ext cx="411988" cy="401566"/>
          </a:xfrm>
          <a:prstGeom prst="ellipse">
            <a:avLst/>
          </a:prstGeom>
          <a:no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5665038" y="5066882"/>
            <a:ext cx="51494" cy="52844"/>
          </a:xfrm>
          <a:prstGeom prst="ellipse">
            <a:avLst/>
          </a:prstGeom>
          <a:solidFill>
            <a:schemeClr val="accent5">
              <a:lumMod val="75000"/>
            </a:schemeClr>
          </a:solid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6780079" y="4728067"/>
            <a:ext cx="1377509" cy="1492788"/>
          </a:xfrm>
          <a:prstGeom prst="rect">
            <a:avLst/>
          </a:prstGeom>
        </p:spPr>
      </p:pic>
      <p:sp>
        <p:nvSpPr>
          <p:cNvPr id="8" name="Right Arrow 7"/>
          <p:cNvSpPr/>
          <p:nvPr/>
        </p:nvSpPr>
        <p:spPr>
          <a:xfrm>
            <a:off x="6196193" y="5359697"/>
            <a:ext cx="583886" cy="3137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rotWithShape="1">
          <a:blip r:embed="rId4"/>
          <a:srcRect l="76137"/>
          <a:stretch/>
        </p:blipFill>
        <p:spPr>
          <a:xfrm>
            <a:off x="1655996" y="1696240"/>
            <a:ext cx="1757270" cy="2913790"/>
          </a:xfrm>
          <a:prstGeom prst="rect">
            <a:avLst/>
          </a:prstGeom>
        </p:spPr>
      </p:pic>
      <p:sp>
        <p:nvSpPr>
          <p:cNvPr id="26" name="TextBox 25"/>
          <p:cNvSpPr txBox="1"/>
          <p:nvPr/>
        </p:nvSpPr>
        <p:spPr>
          <a:xfrm>
            <a:off x="0" y="4754834"/>
            <a:ext cx="1669944" cy="300082"/>
          </a:xfrm>
          <a:prstGeom prst="rect">
            <a:avLst/>
          </a:prstGeom>
          <a:noFill/>
        </p:spPr>
        <p:txBody>
          <a:bodyPr wrap="none" rtlCol="0">
            <a:spAutoFit/>
          </a:bodyPr>
          <a:lstStyle/>
          <a:p>
            <a:r>
              <a:rPr lang="en-US" b="1" dirty="0" smtClean="0"/>
              <a:t>Scattering condition:</a:t>
            </a:r>
            <a:endParaRPr lang="en-US" b="1" dirty="0"/>
          </a:p>
        </p:txBody>
      </p:sp>
      <p:sp>
        <p:nvSpPr>
          <p:cNvPr id="27" name="TextBox 26"/>
          <p:cNvSpPr txBox="1"/>
          <p:nvPr/>
        </p:nvSpPr>
        <p:spPr>
          <a:xfrm>
            <a:off x="0" y="5333197"/>
            <a:ext cx="1585434" cy="300082"/>
          </a:xfrm>
          <a:prstGeom prst="rect">
            <a:avLst/>
          </a:prstGeom>
          <a:noFill/>
        </p:spPr>
        <p:txBody>
          <a:bodyPr wrap="none" rtlCol="0">
            <a:spAutoFit/>
          </a:bodyPr>
          <a:lstStyle/>
          <a:p>
            <a:r>
              <a:rPr lang="en-US" b="1" dirty="0" smtClean="0"/>
              <a:t>Scattering strength:</a:t>
            </a:r>
            <a:endParaRPr lang="en-US" b="1" dirty="0"/>
          </a:p>
        </p:txBody>
      </p:sp>
      <p:pic>
        <p:nvPicPr>
          <p:cNvPr id="29" name="Picture 28"/>
          <p:cNvPicPr>
            <a:picLocks noChangeAspect="1"/>
          </p:cNvPicPr>
          <p:nvPr/>
        </p:nvPicPr>
        <p:blipFill>
          <a:blip r:embed="rId5"/>
          <a:stretch>
            <a:fillRect/>
          </a:stretch>
        </p:blipFill>
        <p:spPr>
          <a:xfrm>
            <a:off x="4524000" y="2117908"/>
            <a:ext cx="3797300" cy="2133600"/>
          </a:xfrm>
          <a:prstGeom prst="rect">
            <a:avLst/>
          </a:prstGeom>
        </p:spPr>
      </p:pic>
    </p:spTree>
    <p:extLst>
      <p:ext uri="{BB962C8B-B14F-4D97-AF65-F5344CB8AC3E}">
        <p14:creationId xmlns:p14="http://schemas.microsoft.com/office/powerpoint/2010/main" val="299935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24598" y="3651189"/>
            <a:ext cx="3052447" cy="148981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smtClean="0"/>
              <a:t>Refraction</a:t>
            </a:r>
            <a:r>
              <a:rPr lang="en-US" dirty="0" smtClean="0"/>
              <a:t> occurs when ultrasound is incident on a medium with a different speed of sound</a:t>
            </a:r>
            <a:endParaRPr lang="en-US" dirty="0"/>
          </a:p>
        </p:txBody>
      </p:sp>
      <p:cxnSp>
        <p:nvCxnSpPr>
          <p:cNvPr id="5" name="Straight Arrow Connector 4"/>
          <p:cNvCxnSpPr/>
          <p:nvPr/>
        </p:nvCxnSpPr>
        <p:spPr>
          <a:xfrm flipV="1">
            <a:off x="1024598" y="3651189"/>
            <a:ext cx="321254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2500436" y="1901009"/>
            <a:ext cx="0" cy="323999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889102" y="2146458"/>
            <a:ext cx="611334" cy="1504731"/>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2500436" y="3651189"/>
            <a:ext cx="1576609" cy="1268531"/>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2110586" y="2382659"/>
            <a:ext cx="389850" cy="369332"/>
          </a:xfrm>
          <a:prstGeom prst="rect">
            <a:avLst/>
          </a:prstGeom>
          <a:noFill/>
        </p:spPr>
        <p:txBody>
          <a:bodyPr wrap="none" rtlCol="0">
            <a:spAutoFit/>
          </a:bodyPr>
          <a:lstStyle/>
          <a:p>
            <a:r>
              <a:rPr lang="en-US" sz="1800" dirty="0" smtClean="0"/>
              <a:t>θ</a:t>
            </a:r>
            <a:r>
              <a:rPr lang="en-US" sz="1800" baseline="-25000" dirty="0" smtClean="0"/>
              <a:t>1</a:t>
            </a:r>
            <a:endParaRPr lang="en-US" sz="1800" dirty="0"/>
          </a:p>
        </p:txBody>
      </p:sp>
      <p:sp>
        <p:nvSpPr>
          <p:cNvPr id="17" name="TextBox 16"/>
          <p:cNvSpPr txBox="1"/>
          <p:nvPr/>
        </p:nvSpPr>
        <p:spPr>
          <a:xfrm>
            <a:off x="2543128" y="4015452"/>
            <a:ext cx="389850" cy="369332"/>
          </a:xfrm>
          <a:prstGeom prst="rect">
            <a:avLst/>
          </a:prstGeom>
          <a:noFill/>
        </p:spPr>
        <p:txBody>
          <a:bodyPr wrap="none" rtlCol="0">
            <a:spAutoFit/>
          </a:bodyPr>
          <a:lstStyle/>
          <a:p>
            <a:r>
              <a:rPr lang="en-US" sz="1800" dirty="0" smtClean="0"/>
              <a:t>θ</a:t>
            </a:r>
            <a:r>
              <a:rPr lang="en-US" sz="1800" baseline="-25000" dirty="0"/>
              <a:t>2</a:t>
            </a:r>
            <a:endParaRPr lang="en-US" sz="1800" dirty="0"/>
          </a:p>
        </p:txBody>
      </p:sp>
      <p:sp>
        <p:nvSpPr>
          <p:cNvPr id="18" name="TextBox 17"/>
          <p:cNvSpPr txBox="1"/>
          <p:nvPr/>
        </p:nvSpPr>
        <p:spPr>
          <a:xfrm>
            <a:off x="234804" y="1760851"/>
            <a:ext cx="1813229" cy="369332"/>
          </a:xfrm>
          <a:prstGeom prst="rect">
            <a:avLst/>
          </a:prstGeom>
          <a:noFill/>
        </p:spPr>
        <p:txBody>
          <a:bodyPr wrap="none" rtlCol="0">
            <a:spAutoFit/>
          </a:bodyPr>
          <a:lstStyle/>
          <a:p>
            <a:r>
              <a:rPr lang="en-US" sz="1800" dirty="0" smtClean="0"/>
              <a:t>Ultrasound beam</a:t>
            </a:r>
            <a:endParaRPr lang="en-US" sz="1800" dirty="0"/>
          </a:p>
        </p:txBody>
      </p:sp>
      <p:sp>
        <p:nvSpPr>
          <p:cNvPr id="19" name="TextBox 18"/>
          <p:cNvSpPr txBox="1"/>
          <p:nvPr/>
        </p:nvSpPr>
        <p:spPr>
          <a:xfrm>
            <a:off x="4077045" y="4682252"/>
            <a:ext cx="2751324" cy="369332"/>
          </a:xfrm>
          <a:prstGeom prst="rect">
            <a:avLst/>
          </a:prstGeom>
          <a:noFill/>
        </p:spPr>
        <p:txBody>
          <a:bodyPr wrap="none" rtlCol="0">
            <a:spAutoFit/>
          </a:bodyPr>
          <a:lstStyle/>
          <a:p>
            <a:r>
              <a:rPr lang="en-US" sz="1800" dirty="0" smtClean="0"/>
              <a:t>Refracted ultrasound beam</a:t>
            </a:r>
            <a:endParaRPr lang="en-US" sz="1800" dirty="0"/>
          </a:p>
        </p:txBody>
      </p:sp>
      <p:graphicFrame>
        <p:nvGraphicFramePr>
          <p:cNvPr id="22" name="Object 21"/>
          <p:cNvGraphicFramePr>
            <a:graphicFrameLocks noChangeAspect="1"/>
          </p:cNvGraphicFramePr>
          <p:nvPr>
            <p:extLst>
              <p:ext uri="{D42A27DB-BD31-4B8C-83A1-F6EECF244321}">
                <p14:modId xmlns:p14="http://schemas.microsoft.com/office/powerpoint/2010/main" val="505666290"/>
              </p:ext>
            </p:extLst>
          </p:nvPr>
        </p:nvGraphicFramePr>
        <p:xfrm>
          <a:off x="6060541" y="1864407"/>
          <a:ext cx="1535656" cy="901896"/>
        </p:xfrm>
        <a:graphic>
          <a:graphicData uri="http://schemas.openxmlformats.org/presentationml/2006/ole">
            <mc:AlternateContent xmlns:mc="http://schemas.openxmlformats.org/markup-compatibility/2006">
              <mc:Choice xmlns:v="urn:schemas-microsoft-com:vml" Requires="v">
                <p:oleObj spid="_x0000_s5189" name="Equation" r:id="rId4" imgW="800100" imgH="469900" progId="Equation.3">
                  <p:embed/>
                </p:oleObj>
              </mc:Choice>
              <mc:Fallback>
                <p:oleObj name="Equation" r:id="rId4" imgW="800100" imgH="469900" progId="Equation.3">
                  <p:embed/>
                  <p:pic>
                    <p:nvPicPr>
                      <p:cNvPr id="0" name=""/>
                      <p:cNvPicPr/>
                      <p:nvPr/>
                    </p:nvPicPr>
                    <p:blipFill>
                      <a:blip r:embed="rId5"/>
                      <a:stretch>
                        <a:fillRect/>
                      </a:stretch>
                    </p:blipFill>
                    <p:spPr>
                      <a:xfrm>
                        <a:off x="6060541" y="1864407"/>
                        <a:ext cx="1535656" cy="901896"/>
                      </a:xfrm>
                      <a:prstGeom prst="rect">
                        <a:avLst/>
                      </a:prstGeom>
                      <a:ln>
                        <a:solidFill>
                          <a:schemeClr val="accent5">
                            <a:lumMod val="75000"/>
                          </a:schemeClr>
                        </a:solidFill>
                      </a:ln>
                    </p:spPr>
                  </p:pic>
                </p:oleObj>
              </mc:Fallback>
            </mc:AlternateContent>
          </a:graphicData>
        </a:graphic>
      </p:graphicFrame>
      <p:sp>
        <p:nvSpPr>
          <p:cNvPr id="23" name="TextBox 22"/>
          <p:cNvSpPr txBox="1"/>
          <p:nvPr/>
        </p:nvSpPr>
        <p:spPr>
          <a:xfrm>
            <a:off x="4957623" y="3092122"/>
            <a:ext cx="4186377" cy="1200329"/>
          </a:xfrm>
          <a:prstGeom prst="rect">
            <a:avLst/>
          </a:prstGeom>
          <a:noFill/>
        </p:spPr>
        <p:txBody>
          <a:bodyPr wrap="square" rtlCol="0">
            <a:spAutoFit/>
          </a:bodyPr>
          <a:lstStyle/>
          <a:p>
            <a:r>
              <a:rPr lang="en-US" sz="1800" dirty="0" smtClean="0"/>
              <a:t>If c</a:t>
            </a:r>
            <a:r>
              <a:rPr lang="en-US" sz="1800" baseline="-25000" dirty="0" smtClean="0"/>
              <a:t>1</a:t>
            </a:r>
            <a:r>
              <a:rPr lang="en-US" sz="1800" dirty="0" smtClean="0"/>
              <a:t> &gt; c</a:t>
            </a:r>
            <a:r>
              <a:rPr lang="en-US" sz="1800" baseline="-25000" dirty="0" smtClean="0"/>
              <a:t>2</a:t>
            </a:r>
            <a:r>
              <a:rPr lang="en-US" sz="1800" dirty="0" smtClean="0"/>
              <a:t>, beam bends toward normal</a:t>
            </a:r>
          </a:p>
          <a:p>
            <a:endParaRPr lang="en-US" sz="1800" dirty="0" smtClean="0"/>
          </a:p>
          <a:p>
            <a:r>
              <a:rPr lang="en-US" sz="1800" dirty="0" smtClean="0"/>
              <a:t>If c</a:t>
            </a:r>
            <a:r>
              <a:rPr lang="en-US" sz="1800" baseline="-25000" dirty="0" smtClean="0"/>
              <a:t>1</a:t>
            </a:r>
            <a:r>
              <a:rPr lang="en-US" sz="1800" dirty="0" smtClean="0"/>
              <a:t> &lt; c</a:t>
            </a:r>
            <a:r>
              <a:rPr lang="en-US" sz="1800" baseline="-25000" dirty="0" smtClean="0"/>
              <a:t>2</a:t>
            </a:r>
            <a:r>
              <a:rPr lang="en-US" sz="1800" dirty="0" smtClean="0"/>
              <a:t> and θ</a:t>
            </a:r>
            <a:r>
              <a:rPr lang="en-US" sz="1800" baseline="-25000" dirty="0" smtClean="0"/>
              <a:t>1</a:t>
            </a:r>
            <a:r>
              <a:rPr lang="en-US" sz="1800" dirty="0" smtClean="0"/>
              <a:t> is large may get total internal reflection</a:t>
            </a:r>
            <a:endParaRPr lang="en-US" sz="1800" dirty="0"/>
          </a:p>
        </p:txBody>
      </p:sp>
      <p:graphicFrame>
        <p:nvGraphicFramePr>
          <p:cNvPr id="24" name="Table 23"/>
          <p:cNvGraphicFramePr>
            <a:graphicFrameLocks noGrp="1"/>
          </p:cNvGraphicFramePr>
          <p:nvPr>
            <p:extLst/>
          </p:nvPr>
        </p:nvGraphicFramePr>
        <p:xfrm>
          <a:off x="2932978" y="5377403"/>
          <a:ext cx="6096000" cy="1381760"/>
        </p:xfrm>
        <a:graphic>
          <a:graphicData uri="http://schemas.openxmlformats.org/drawingml/2006/table">
            <a:tbl>
              <a:tblPr firstRow="1" bandRow="1">
                <a:tableStyleId>{FABFCF23-3B69-468F-B69F-88F6DE6A72F2}</a:tableStyleId>
              </a:tblPr>
              <a:tblGrid>
                <a:gridCol w="1524000"/>
                <a:gridCol w="1524000"/>
                <a:gridCol w="1524000"/>
                <a:gridCol w="1524000"/>
              </a:tblGrid>
              <a:tr h="370840">
                <a:tc>
                  <a:txBody>
                    <a:bodyPr/>
                    <a:lstStyle/>
                    <a:p>
                      <a:r>
                        <a:rPr lang="en-US" dirty="0" smtClean="0"/>
                        <a:t>Interface</a:t>
                      </a:r>
                      <a:endParaRPr lang="en-US" dirty="0"/>
                    </a:p>
                  </a:txBody>
                  <a:tcPr/>
                </a:tc>
                <a:tc>
                  <a:txBody>
                    <a:bodyPr/>
                    <a:lstStyle/>
                    <a:p>
                      <a:r>
                        <a:rPr lang="en-US" dirty="0" smtClean="0"/>
                        <a:t>c</a:t>
                      </a:r>
                      <a:r>
                        <a:rPr lang="en-US" baseline="-25000" dirty="0" smtClean="0"/>
                        <a:t>1</a:t>
                      </a:r>
                      <a:r>
                        <a:rPr lang="en-US" dirty="0" smtClean="0"/>
                        <a:t>/c</a:t>
                      </a:r>
                      <a:r>
                        <a:rPr lang="en-US" baseline="-25000" dirty="0" smtClean="0"/>
                        <a:t>2</a:t>
                      </a:r>
                      <a:endParaRPr lang="en-US" baseline="-25000" dirty="0"/>
                    </a:p>
                  </a:txBody>
                  <a:tcPr/>
                </a:tc>
                <a:tc>
                  <a:txBody>
                    <a:bodyPr/>
                    <a:lstStyle/>
                    <a:p>
                      <a:r>
                        <a:rPr lang="en-US" dirty="0" smtClean="0"/>
                        <a:t>Angle of incidence</a:t>
                      </a:r>
                      <a:endParaRPr lang="en-US" dirty="0"/>
                    </a:p>
                  </a:txBody>
                  <a:tcPr/>
                </a:tc>
                <a:tc>
                  <a:txBody>
                    <a:bodyPr/>
                    <a:lstStyle/>
                    <a:p>
                      <a:r>
                        <a:rPr lang="en-US" dirty="0" smtClean="0"/>
                        <a:t>Angle of refraction</a:t>
                      </a:r>
                      <a:endParaRPr lang="en-US" dirty="0"/>
                    </a:p>
                  </a:txBody>
                  <a:tcPr/>
                </a:tc>
              </a:tr>
              <a:tr h="370840">
                <a:tc>
                  <a:txBody>
                    <a:bodyPr/>
                    <a:lstStyle/>
                    <a:p>
                      <a:r>
                        <a:rPr lang="en-US" dirty="0" smtClean="0"/>
                        <a:t>Fat</a:t>
                      </a:r>
                      <a:r>
                        <a:rPr lang="en-US" baseline="0" dirty="0" smtClean="0"/>
                        <a:t> / muscle</a:t>
                      </a:r>
                      <a:endParaRPr lang="en-US" dirty="0"/>
                    </a:p>
                  </a:txBody>
                  <a:tcPr/>
                </a:tc>
                <a:tc>
                  <a:txBody>
                    <a:bodyPr/>
                    <a:lstStyle/>
                    <a:p>
                      <a:r>
                        <a:rPr lang="en-US" dirty="0" smtClean="0"/>
                        <a:t>1.09</a:t>
                      </a:r>
                      <a:endParaRPr lang="en-US" dirty="0"/>
                    </a:p>
                  </a:txBody>
                  <a:tcPr/>
                </a:tc>
                <a:tc>
                  <a:txBody>
                    <a:bodyPr/>
                    <a:lstStyle/>
                    <a:p>
                      <a:r>
                        <a:rPr lang="en-US" dirty="0" smtClean="0"/>
                        <a:t>5</a:t>
                      </a:r>
                      <a:endParaRPr lang="en-US" dirty="0"/>
                    </a:p>
                  </a:txBody>
                  <a:tcPr/>
                </a:tc>
                <a:tc>
                  <a:txBody>
                    <a:bodyPr/>
                    <a:lstStyle/>
                    <a:p>
                      <a:r>
                        <a:rPr lang="en-US" dirty="0" smtClean="0"/>
                        <a:t>4.6</a:t>
                      </a:r>
                      <a:endParaRPr lang="en-US" dirty="0"/>
                    </a:p>
                  </a:txBody>
                  <a:tcPr/>
                </a:tc>
              </a:tr>
              <a:tr h="370840">
                <a:tc>
                  <a:txBody>
                    <a:bodyPr/>
                    <a:lstStyle/>
                    <a:p>
                      <a:r>
                        <a:rPr lang="en-US" dirty="0" smtClean="0"/>
                        <a:t>Bone / fat</a:t>
                      </a:r>
                      <a:endParaRPr lang="en-US" dirty="0"/>
                    </a:p>
                  </a:txBody>
                  <a:tcPr/>
                </a:tc>
                <a:tc>
                  <a:txBody>
                    <a:bodyPr/>
                    <a:lstStyle/>
                    <a:p>
                      <a:r>
                        <a:rPr lang="en-US" dirty="0" smtClean="0"/>
                        <a:t>2.81</a:t>
                      </a:r>
                      <a:endParaRPr lang="en-US" dirty="0"/>
                    </a:p>
                  </a:txBody>
                  <a:tcPr/>
                </a:tc>
                <a:tc>
                  <a:txBody>
                    <a:bodyPr/>
                    <a:lstStyle/>
                    <a:p>
                      <a:r>
                        <a:rPr lang="en-US" dirty="0" smtClean="0"/>
                        <a:t>5</a:t>
                      </a:r>
                      <a:endParaRPr lang="en-US" dirty="0"/>
                    </a:p>
                  </a:txBody>
                  <a:tcPr/>
                </a:tc>
                <a:tc>
                  <a:txBody>
                    <a:bodyPr/>
                    <a:lstStyle/>
                    <a:p>
                      <a:r>
                        <a:rPr lang="en-US" dirty="0" smtClean="0"/>
                        <a:t>1.8</a:t>
                      </a:r>
                      <a:endParaRPr lang="en-US" dirty="0"/>
                    </a:p>
                  </a:txBody>
                  <a:tcPr/>
                </a:tc>
              </a:tr>
            </a:tbl>
          </a:graphicData>
        </a:graphic>
      </p:graphicFrame>
    </p:spTree>
    <p:extLst>
      <p:ext uri="{BB962C8B-B14F-4D97-AF65-F5344CB8AC3E}">
        <p14:creationId xmlns:p14="http://schemas.microsoft.com/office/powerpoint/2010/main" val="184152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Absorption</a:t>
            </a:r>
            <a:r>
              <a:rPr lang="en-US" dirty="0" smtClean="0"/>
              <a:t> occurs when mechanical energy of the ultrasound beam is converted to heat energy</a:t>
            </a:r>
            <a:endParaRPr lang="en-US" dirty="0"/>
          </a:p>
        </p:txBody>
      </p:sp>
      <p:sp>
        <p:nvSpPr>
          <p:cNvPr id="4" name="Content Placeholder 3"/>
          <p:cNvSpPr>
            <a:spLocks noGrp="1"/>
          </p:cNvSpPr>
          <p:nvPr>
            <p:ph idx="1"/>
          </p:nvPr>
        </p:nvSpPr>
        <p:spPr>
          <a:xfrm>
            <a:off x="457200" y="1995064"/>
            <a:ext cx="8229600" cy="4525963"/>
          </a:xfrm>
        </p:spPr>
        <p:txBody>
          <a:bodyPr>
            <a:normAutofit/>
          </a:bodyPr>
          <a:lstStyle/>
          <a:p>
            <a:r>
              <a:rPr lang="en-US" dirty="0" smtClean="0"/>
              <a:t>Absorption in tissues is strong, accounts for 80 – 90 % of all energy loss by an ultrasound beam</a:t>
            </a:r>
          </a:p>
          <a:p>
            <a:r>
              <a:rPr lang="en-US" dirty="0" smtClean="0"/>
              <a:t>Depends on:</a:t>
            </a:r>
          </a:p>
          <a:p>
            <a:pPr lvl="1"/>
            <a:r>
              <a:rPr lang="en-US" dirty="0" smtClean="0"/>
              <a:t>Frequency</a:t>
            </a:r>
          </a:p>
          <a:p>
            <a:pPr lvl="1"/>
            <a:r>
              <a:rPr lang="en-US" dirty="0" smtClean="0"/>
              <a:t>Viscosity of the medium</a:t>
            </a:r>
          </a:p>
          <a:p>
            <a:pPr lvl="1"/>
            <a:r>
              <a:rPr lang="en-US" dirty="0" smtClean="0"/>
              <a:t>Relaxation time of the medium</a:t>
            </a:r>
          </a:p>
          <a:p>
            <a:r>
              <a:rPr lang="en-US" dirty="0" smtClean="0"/>
              <a:t>Relaxation: </a:t>
            </a:r>
          </a:p>
          <a:p>
            <a:pPr lvl="1"/>
            <a:r>
              <a:rPr lang="en-US" dirty="0" smtClean="0"/>
              <a:t>at low frequencies the particles move easily with the passing pressure wave and return to equilibrium before the next disturbance so all energy is transmitted</a:t>
            </a:r>
          </a:p>
          <a:p>
            <a:pPr lvl="1"/>
            <a:r>
              <a:rPr lang="en-US" dirty="0" smtClean="0"/>
              <a:t>at higher frequencies, particles are unable to keep up so do not pass all energy</a:t>
            </a:r>
          </a:p>
        </p:txBody>
      </p:sp>
    </p:spTree>
    <p:extLst>
      <p:ext uri="{BB962C8B-B14F-4D97-AF65-F5344CB8AC3E}">
        <p14:creationId xmlns:p14="http://schemas.microsoft.com/office/powerpoint/2010/main" val="10393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Attenuation describes the loss of intensity as ultrasound passes through the tissue</a:t>
            </a:r>
            <a:endParaRPr lang="en-US" dirty="0"/>
          </a:p>
        </p:txBody>
      </p:sp>
      <p:sp>
        <p:nvSpPr>
          <p:cNvPr id="6" name="Content Placeholder 5"/>
          <p:cNvSpPr>
            <a:spLocks noGrp="1"/>
          </p:cNvSpPr>
          <p:nvPr>
            <p:ph idx="1"/>
          </p:nvPr>
        </p:nvSpPr>
        <p:spPr/>
        <p:txBody>
          <a:bodyPr/>
          <a:lstStyle/>
          <a:p>
            <a:r>
              <a:rPr lang="en-US" dirty="0" smtClean="0"/>
              <a:t>Attenuation includes </a:t>
            </a:r>
            <a:r>
              <a:rPr lang="en-US" dirty="0"/>
              <a:t>both scattering and </a:t>
            </a:r>
            <a:r>
              <a:rPr lang="en-US" dirty="0" smtClean="0"/>
              <a:t>absorption</a:t>
            </a:r>
          </a:p>
          <a:p>
            <a:endParaRPr lang="en-US" dirty="0"/>
          </a:p>
          <a:p>
            <a:endParaRPr lang="en-US" dirty="0" smtClean="0"/>
          </a:p>
          <a:p>
            <a:endParaRPr lang="en-US" dirty="0" smtClean="0"/>
          </a:p>
          <a:p>
            <a:r>
              <a:rPr lang="en-US" dirty="0" smtClean="0"/>
              <a:t>Where </a:t>
            </a:r>
            <a:r>
              <a:rPr lang="en-US" i="1" dirty="0" smtClean="0">
                <a:latin typeface="Times New Roman" charset="0"/>
                <a:ea typeface="Times New Roman" charset="0"/>
                <a:cs typeface="Times New Roman" charset="0"/>
              </a:rPr>
              <a:t>I</a:t>
            </a:r>
            <a:r>
              <a:rPr lang="en-US" dirty="0" smtClean="0"/>
              <a:t> is intensity, </a:t>
            </a:r>
            <a:r>
              <a:rPr lang="en-US" i="1" dirty="0" smtClean="0">
                <a:latin typeface="Times New Roman" charset="0"/>
                <a:ea typeface="Times New Roman" charset="0"/>
                <a:cs typeface="Times New Roman" charset="0"/>
              </a:rPr>
              <a:t>a</a:t>
            </a:r>
            <a:r>
              <a:rPr lang="en-US" dirty="0" smtClean="0"/>
              <a:t> </a:t>
            </a:r>
            <a:r>
              <a:rPr lang="en-US" dirty="0"/>
              <a:t>~ 0.5 dB cm</a:t>
            </a:r>
            <a:r>
              <a:rPr lang="en-US" baseline="30000" dirty="0"/>
              <a:t>-1</a:t>
            </a:r>
            <a:r>
              <a:rPr lang="en-US" dirty="0"/>
              <a:t> MHz</a:t>
            </a:r>
            <a:r>
              <a:rPr lang="en-US" baseline="30000" dirty="0"/>
              <a:t>-1</a:t>
            </a:r>
            <a:r>
              <a:rPr lang="en-US" dirty="0"/>
              <a:t> in soft </a:t>
            </a:r>
            <a:r>
              <a:rPr lang="en-US" dirty="0" smtClean="0"/>
              <a:t>tissue, </a:t>
            </a:r>
            <a:r>
              <a:rPr lang="en-US" i="1" dirty="0" smtClean="0">
                <a:latin typeface="Times New Roman" charset="0"/>
                <a:ea typeface="Times New Roman" charset="0"/>
                <a:cs typeface="Times New Roman" charset="0"/>
              </a:rPr>
              <a:t>f</a:t>
            </a:r>
            <a:r>
              <a:rPr lang="en-US" dirty="0" smtClean="0"/>
              <a:t> is frequency (MHz) and </a:t>
            </a:r>
            <a:r>
              <a:rPr lang="en-US" dirty="0" smtClean="0">
                <a:latin typeface="Times New Roman" charset="0"/>
                <a:ea typeface="Times New Roman" charset="0"/>
                <a:cs typeface="Times New Roman" charset="0"/>
              </a:rPr>
              <a:t>l</a:t>
            </a:r>
            <a:r>
              <a:rPr lang="en-US" dirty="0" smtClean="0"/>
              <a:t> is thickness of tissue (cm)</a:t>
            </a:r>
          </a:p>
          <a:p>
            <a:r>
              <a:rPr lang="en-US" dirty="0" smtClean="0"/>
              <a:t>Analogy to X-ray HVT:</a:t>
            </a:r>
            <a:endParaRPr lang="en-US" dirty="0"/>
          </a:p>
          <a:p>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1477618" y="2530387"/>
                <a:ext cx="1543820" cy="3836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charset="0"/>
                          <a:ea typeface="Calibri" charset="0"/>
                          <a:cs typeface="Calibri" charset="0"/>
                        </a:rPr>
                        <m:t>𝐼</m:t>
                      </m:r>
                      <m:r>
                        <a:rPr lang="en-GB" sz="2400" b="0" i="1" smtClean="0">
                          <a:latin typeface="Cambria Math" charset="0"/>
                          <a:ea typeface="Calibri" charset="0"/>
                          <a:cs typeface="Calibri" charset="0"/>
                        </a:rPr>
                        <m:t>=</m:t>
                      </m:r>
                      <m:sSub>
                        <m:sSubPr>
                          <m:ctrlPr>
                            <a:rPr lang="en-GB" sz="2400" b="0" i="1" smtClean="0">
                              <a:latin typeface="Cambria Math" charset="0"/>
                              <a:ea typeface="Calibri" charset="0"/>
                              <a:cs typeface="Calibri" charset="0"/>
                            </a:rPr>
                          </m:ctrlPr>
                        </m:sSubPr>
                        <m:e>
                          <m:r>
                            <a:rPr lang="en-GB" sz="2400" b="0" i="1" smtClean="0">
                              <a:latin typeface="Cambria Math" charset="0"/>
                              <a:ea typeface="Calibri" charset="0"/>
                              <a:cs typeface="Calibri" charset="0"/>
                            </a:rPr>
                            <m:t>𝐼</m:t>
                          </m:r>
                        </m:e>
                        <m:sub>
                          <m:r>
                            <a:rPr lang="en-GB" sz="2400" b="0" i="1" smtClean="0">
                              <a:latin typeface="Cambria Math" charset="0"/>
                              <a:ea typeface="Calibri" charset="0"/>
                              <a:cs typeface="Calibri" charset="0"/>
                            </a:rPr>
                            <m:t>0</m:t>
                          </m:r>
                        </m:sub>
                      </m:sSub>
                      <m:sSup>
                        <m:sSupPr>
                          <m:ctrlPr>
                            <a:rPr lang="en-GB" sz="2400" b="0" i="1" smtClean="0">
                              <a:latin typeface="Cambria Math" charset="0"/>
                              <a:ea typeface="Calibri" charset="0"/>
                              <a:cs typeface="Calibri" charset="0"/>
                            </a:rPr>
                          </m:ctrlPr>
                        </m:sSupPr>
                        <m:e>
                          <m:r>
                            <a:rPr lang="en-GB" sz="2400" b="0" i="1" smtClean="0">
                              <a:latin typeface="Cambria Math" charset="0"/>
                              <a:ea typeface="Calibri" charset="0"/>
                              <a:cs typeface="Calibri" charset="0"/>
                            </a:rPr>
                            <m:t>𝑒</m:t>
                          </m:r>
                        </m:e>
                        <m:sup>
                          <m:r>
                            <a:rPr lang="en-GB" sz="2400" b="0" i="1" smtClean="0">
                              <a:latin typeface="Cambria Math" charset="0"/>
                              <a:ea typeface="Calibri" charset="0"/>
                              <a:cs typeface="Calibri" charset="0"/>
                            </a:rPr>
                            <m:t>−</m:t>
                          </m:r>
                          <m:r>
                            <a:rPr lang="en-GB" sz="2400" b="0" i="1" smtClean="0">
                              <a:latin typeface="Cambria Math" charset="0"/>
                              <a:ea typeface="Calibri" charset="0"/>
                              <a:cs typeface="Calibri" charset="0"/>
                            </a:rPr>
                            <m:t>𝑎𝑓𝑙</m:t>
                          </m:r>
                        </m:sup>
                      </m:sSup>
                    </m:oMath>
                  </m:oMathPara>
                </a14:m>
                <a:endParaRPr lang="en-US" sz="2400" dirty="0" smtClean="0">
                  <a:latin typeface="Calibri" charset="0"/>
                  <a:ea typeface="Calibri" charset="0"/>
                  <a:cs typeface="Calibri"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477618" y="2530387"/>
                <a:ext cx="1543820" cy="383695"/>
              </a:xfrm>
              <a:prstGeom prst="rect">
                <a:avLst/>
              </a:prstGeom>
              <a:blipFill rotWithShape="0">
                <a:blip r:embed="rId3"/>
                <a:stretch>
                  <a:fillRect l="-2756" t="-4762" r="-394" b="-15873"/>
                </a:stretch>
              </a:blipFill>
            </p:spPr>
            <p:txBody>
              <a:bodyPr/>
              <a:lstStyle/>
              <a:p>
                <a:r>
                  <a:rPr lang="en-US">
                    <a:noFill/>
                  </a:rPr>
                  <a:t> </a:t>
                </a:r>
              </a:p>
            </p:txBody>
          </p:sp>
        </mc:Fallback>
      </mc:AlternateContent>
      <p:graphicFrame>
        <p:nvGraphicFramePr>
          <p:cNvPr id="12" name="Table 11"/>
          <p:cNvGraphicFramePr>
            <a:graphicFrameLocks noGrp="1"/>
          </p:cNvGraphicFramePr>
          <p:nvPr>
            <p:extLst>
              <p:ext uri="{D42A27DB-BD31-4B8C-83A1-F6EECF244321}">
                <p14:modId xmlns:p14="http://schemas.microsoft.com/office/powerpoint/2010/main" val="2021799948"/>
              </p:ext>
            </p:extLst>
          </p:nvPr>
        </p:nvGraphicFramePr>
        <p:xfrm>
          <a:off x="4184463" y="4255704"/>
          <a:ext cx="4533744" cy="2494280"/>
        </p:xfrm>
        <a:graphic>
          <a:graphicData uri="http://schemas.openxmlformats.org/drawingml/2006/table">
            <a:tbl>
              <a:tblPr firstRow="1" bandRow="1">
                <a:tableStyleId>{5C22544A-7EE6-4342-B048-85BDC9FD1C3A}</a:tableStyleId>
              </a:tblPr>
              <a:tblGrid>
                <a:gridCol w="1511248"/>
                <a:gridCol w="1511248"/>
                <a:gridCol w="1511248"/>
              </a:tblGrid>
              <a:tr h="370840">
                <a:tc>
                  <a:txBody>
                    <a:bodyPr/>
                    <a:lstStyle/>
                    <a:p>
                      <a:r>
                        <a:rPr lang="en-US" dirty="0" smtClean="0"/>
                        <a:t>Material </a:t>
                      </a:r>
                      <a:endParaRPr lang="en-US" dirty="0"/>
                    </a:p>
                  </a:txBody>
                  <a:tcPr/>
                </a:tc>
                <a:tc>
                  <a:txBody>
                    <a:bodyPr/>
                    <a:lstStyle/>
                    <a:p>
                      <a:r>
                        <a:rPr lang="en-US" dirty="0" smtClean="0"/>
                        <a:t>HVT (cm)</a:t>
                      </a:r>
                      <a:r>
                        <a:rPr lang="en-US" baseline="0" dirty="0" smtClean="0"/>
                        <a:t> @ 2MHz</a:t>
                      </a:r>
                      <a:endParaRPr lang="en-US" dirty="0"/>
                    </a:p>
                  </a:txBody>
                  <a:tcPr/>
                </a:tc>
                <a:tc>
                  <a:txBody>
                    <a:bodyPr/>
                    <a:lstStyle/>
                    <a:p>
                      <a:r>
                        <a:rPr lang="en-US" dirty="0" smtClean="0"/>
                        <a:t>HVT (cm) @ 5MHz</a:t>
                      </a:r>
                      <a:endParaRPr lang="en-US" dirty="0"/>
                    </a:p>
                  </a:txBody>
                  <a:tcPr/>
                </a:tc>
              </a:tr>
              <a:tr h="370840">
                <a:tc>
                  <a:txBody>
                    <a:bodyPr/>
                    <a:lstStyle/>
                    <a:p>
                      <a:r>
                        <a:rPr lang="en-US" dirty="0" smtClean="0"/>
                        <a:t>Air</a:t>
                      </a:r>
                      <a:endParaRPr lang="en-US" dirty="0"/>
                    </a:p>
                  </a:txBody>
                  <a:tcPr/>
                </a:tc>
                <a:tc>
                  <a:txBody>
                    <a:bodyPr/>
                    <a:lstStyle/>
                    <a:p>
                      <a:r>
                        <a:rPr lang="en-US" dirty="0" smtClean="0"/>
                        <a:t>0.06</a:t>
                      </a:r>
                      <a:endParaRPr lang="en-US" dirty="0"/>
                    </a:p>
                  </a:txBody>
                  <a:tcPr/>
                </a:tc>
                <a:tc>
                  <a:txBody>
                    <a:bodyPr/>
                    <a:lstStyle/>
                    <a:p>
                      <a:r>
                        <a:rPr lang="en-US" dirty="0" smtClean="0"/>
                        <a:t>0.01</a:t>
                      </a:r>
                    </a:p>
                  </a:txBody>
                  <a:tcPr/>
                </a:tc>
              </a:tr>
              <a:tr h="370840">
                <a:tc>
                  <a:txBody>
                    <a:bodyPr/>
                    <a:lstStyle/>
                    <a:p>
                      <a:r>
                        <a:rPr lang="en-US" dirty="0" smtClean="0"/>
                        <a:t>Bone</a:t>
                      </a:r>
                      <a:endParaRPr lang="en-US" dirty="0"/>
                    </a:p>
                  </a:txBody>
                  <a:tcPr/>
                </a:tc>
                <a:tc>
                  <a:txBody>
                    <a:bodyPr/>
                    <a:lstStyle/>
                    <a:p>
                      <a:r>
                        <a:rPr lang="en-US" dirty="0" smtClean="0"/>
                        <a:t>0.1</a:t>
                      </a:r>
                      <a:endParaRPr lang="en-US" dirty="0"/>
                    </a:p>
                  </a:txBody>
                  <a:tcPr/>
                </a:tc>
                <a:tc>
                  <a:txBody>
                    <a:bodyPr/>
                    <a:lstStyle/>
                    <a:p>
                      <a:r>
                        <a:rPr lang="en-US" dirty="0" smtClean="0"/>
                        <a:t>0.04</a:t>
                      </a:r>
                      <a:endParaRPr lang="en-US" dirty="0"/>
                    </a:p>
                  </a:txBody>
                  <a:tcPr/>
                </a:tc>
              </a:tr>
              <a:tr h="370840">
                <a:tc>
                  <a:txBody>
                    <a:bodyPr/>
                    <a:lstStyle/>
                    <a:p>
                      <a:r>
                        <a:rPr lang="en-US" dirty="0" smtClean="0"/>
                        <a:t>Liver</a:t>
                      </a:r>
                      <a:endParaRPr lang="en-US" dirty="0"/>
                    </a:p>
                  </a:txBody>
                  <a:tcPr/>
                </a:tc>
                <a:tc>
                  <a:txBody>
                    <a:bodyPr/>
                    <a:lstStyle/>
                    <a:p>
                      <a:r>
                        <a:rPr lang="en-US" dirty="0" smtClean="0"/>
                        <a:t>1.5</a:t>
                      </a:r>
                      <a:endParaRPr lang="en-US" dirty="0"/>
                    </a:p>
                  </a:txBody>
                  <a:tcPr/>
                </a:tc>
                <a:tc>
                  <a:txBody>
                    <a:bodyPr/>
                    <a:lstStyle/>
                    <a:p>
                      <a:r>
                        <a:rPr lang="en-US" dirty="0" smtClean="0"/>
                        <a:t>0.5</a:t>
                      </a:r>
                      <a:endParaRPr lang="en-US" dirty="0"/>
                    </a:p>
                  </a:txBody>
                  <a:tcPr/>
                </a:tc>
              </a:tr>
              <a:tr h="370840">
                <a:tc>
                  <a:txBody>
                    <a:bodyPr/>
                    <a:lstStyle/>
                    <a:p>
                      <a:r>
                        <a:rPr lang="en-US" dirty="0" smtClean="0"/>
                        <a:t>Blood</a:t>
                      </a:r>
                      <a:endParaRPr lang="en-US" dirty="0"/>
                    </a:p>
                  </a:txBody>
                  <a:tcPr/>
                </a:tc>
                <a:tc>
                  <a:txBody>
                    <a:bodyPr/>
                    <a:lstStyle/>
                    <a:p>
                      <a:r>
                        <a:rPr lang="en-US" dirty="0" smtClean="0"/>
                        <a:t>8.5</a:t>
                      </a:r>
                      <a:endParaRPr lang="en-US" dirty="0"/>
                    </a:p>
                  </a:txBody>
                  <a:tcPr/>
                </a:tc>
                <a:tc>
                  <a:txBody>
                    <a:bodyPr/>
                    <a:lstStyle/>
                    <a:p>
                      <a:r>
                        <a:rPr lang="en-US" dirty="0" smtClean="0"/>
                        <a:t>3.0</a:t>
                      </a:r>
                      <a:endParaRPr lang="en-US" dirty="0"/>
                    </a:p>
                  </a:txBody>
                  <a:tcPr/>
                </a:tc>
              </a:tr>
              <a:tr h="370840">
                <a:tc>
                  <a:txBody>
                    <a:bodyPr/>
                    <a:lstStyle/>
                    <a:p>
                      <a:r>
                        <a:rPr lang="en-US" dirty="0" smtClean="0"/>
                        <a:t>Water</a:t>
                      </a:r>
                      <a:endParaRPr lang="en-US" dirty="0"/>
                    </a:p>
                  </a:txBody>
                  <a:tcPr/>
                </a:tc>
                <a:tc>
                  <a:txBody>
                    <a:bodyPr/>
                    <a:lstStyle/>
                    <a:p>
                      <a:r>
                        <a:rPr lang="en-US" dirty="0" smtClean="0"/>
                        <a:t>344</a:t>
                      </a:r>
                      <a:endParaRPr lang="en-US" dirty="0"/>
                    </a:p>
                  </a:txBody>
                  <a:tcPr/>
                </a:tc>
                <a:tc>
                  <a:txBody>
                    <a:bodyPr/>
                    <a:lstStyle/>
                    <a:p>
                      <a:r>
                        <a:rPr lang="en-US" dirty="0" smtClean="0"/>
                        <a:t>54</a:t>
                      </a:r>
                      <a:endParaRPr lang="en-US" dirty="0"/>
                    </a:p>
                  </a:txBody>
                  <a:tcPr/>
                </a:tc>
              </a:tr>
            </a:tbl>
          </a:graphicData>
        </a:graphic>
      </p:graphicFrame>
    </p:spTree>
    <p:extLst>
      <p:ext uri="{BB962C8B-B14F-4D97-AF65-F5344CB8AC3E}">
        <p14:creationId xmlns:p14="http://schemas.microsoft.com/office/powerpoint/2010/main" val="1098095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 avoid the exponential in attenuation calculations, the decibel scale is used</a:t>
            </a:r>
            <a:endParaRPr lang="en-US" dirty="0"/>
          </a:p>
        </p:txBody>
      </p:sp>
      <p:grpSp>
        <p:nvGrpSpPr>
          <p:cNvPr id="8" name="Group 7"/>
          <p:cNvGrpSpPr/>
          <p:nvPr/>
        </p:nvGrpSpPr>
        <p:grpSpPr>
          <a:xfrm>
            <a:off x="5184779" y="3369872"/>
            <a:ext cx="3282860" cy="755999"/>
            <a:chOff x="1515551" y="2471204"/>
            <a:chExt cx="3282860" cy="755999"/>
          </a:xfrm>
        </p:grpSpPr>
        <p:graphicFrame>
          <p:nvGraphicFramePr>
            <p:cNvPr id="4" name="Object 3"/>
            <p:cNvGraphicFramePr>
              <a:graphicFrameLocks noChangeAspect="1"/>
            </p:cNvGraphicFramePr>
            <p:nvPr>
              <p:extLst/>
            </p:nvPr>
          </p:nvGraphicFramePr>
          <p:xfrm>
            <a:off x="3405780" y="2471204"/>
            <a:ext cx="1392631" cy="755999"/>
          </p:xfrm>
          <a:graphic>
            <a:graphicData uri="http://schemas.openxmlformats.org/presentationml/2006/ole">
              <mc:AlternateContent xmlns:mc="http://schemas.openxmlformats.org/markup-compatibility/2006">
                <mc:Choice xmlns:v="urn:schemas-microsoft-com:vml" Requires="v">
                  <p:oleObj spid="_x0000_s9320" name="Equation" r:id="rId4" imgW="889000" imgH="482600" progId="Equation.3">
                    <p:embed/>
                  </p:oleObj>
                </mc:Choice>
                <mc:Fallback>
                  <p:oleObj name="Equation" r:id="rId4" imgW="889000" imgH="482600" progId="Equation.3">
                    <p:embed/>
                    <p:pic>
                      <p:nvPicPr>
                        <p:cNvPr id="0" name=""/>
                        <p:cNvPicPr/>
                        <p:nvPr/>
                      </p:nvPicPr>
                      <p:blipFill>
                        <a:blip r:embed="rId5"/>
                        <a:stretch>
                          <a:fillRect/>
                        </a:stretch>
                      </p:blipFill>
                      <p:spPr>
                        <a:xfrm>
                          <a:off x="3405780" y="2471204"/>
                          <a:ext cx="1392631" cy="755999"/>
                        </a:xfrm>
                        <a:prstGeom prst="rect">
                          <a:avLst/>
                        </a:prstGeom>
                      </p:spPr>
                    </p:pic>
                  </p:oleObj>
                </mc:Fallback>
              </mc:AlternateContent>
            </a:graphicData>
          </a:graphic>
        </p:graphicFrame>
        <p:sp>
          <p:nvSpPr>
            <p:cNvPr id="6" name="TextBox 5"/>
            <p:cNvSpPr txBox="1"/>
            <p:nvPr/>
          </p:nvSpPr>
          <p:spPr>
            <a:xfrm>
              <a:off x="1515551" y="2657292"/>
              <a:ext cx="1935183" cy="369332"/>
            </a:xfrm>
            <a:prstGeom prst="rect">
              <a:avLst/>
            </a:prstGeom>
            <a:noFill/>
          </p:spPr>
          <p:txBody>
            <a:bodyPr wrap="none" rtlCol="0">
              <a:spAutoFit/>
            </a:bodyPr>
            <a:lstStyle/>
            <a:p>
              <a:r>
                <a:rPr lang="en-US" sz="1800" dirty="0" smtClean="0">
                  <a:latin typeface="+mj-lt"/>
                </a:rPr>
                <a:t>Intensity ratio (dB)</a:t>
              </a:r>
              <a:endParaRPr lang="en-US" sz="1800" dirty="0">
                <a:latin typeface="+mj-lt"/>
              </a:endParaRPr>
            </a:p>
          </p:txBody>
        </p:sp>
      </p:grpSp>
      <p:grpSp>
        <p:nvGrpSpPr>
          <p:cNvPr id="9" name="Group 8"/>
          <p:cNvGrpSpPr/>
          <p:nvPr/>
        </p:nvGrpSpPr>
        <p:grpSpPr>
          <a:xfrm>
            <a:off x="5027825" y="4368789"/>
            <a:ext cx="3596769" cy="791999"/>
            <a:chOff x="1515551" y="4182701"/>
            <a:chExt cx="3596769" cy="791999"/>
          </a:xfrm>
        </p:grpSpPr>
        <p:graphicFrame>
          <p:nvGraphicFramePr>
            <p:cNvPr id="5" name="Object 4"/>
            <p:cNvGraphicFramePr>
              <a:graphicFrameLocks noChangeAspect="1"/>
            </p:cNvGraphicFramePr>
            <p:nvPr>
              <p:extLst/>
            </p:nvPr>
          </p:nvGraphicFramePr>
          <p:xfrm>
            <a:off x="3570008" y="4182701"/>
            <a:ext cx="1542312" cy="791999"/>
          </p:xfrm>
          <a:graphic>
            <a:graphicData uri="http://schemas.openxmlformats.org/presentationml/2006/ole">
              <mc:AlternateContent xmlns:mc="http://schemas.openxmlformats.org/markup-compatibility/2006">
                <mc:Choice xmlns:v="urn:schemas-microsoft-com:vml" Requires="v">
                  <p:oleObj spid="_x0000_s9321" name="Equation" r:id="rId6" imgW="939800" imgH="482600" progId="Equation.3">
                    <p:embed/>
                  </p:oleObj>
                </mc:Choice>
                <mc:Fallback>
                  <p:oleObj name="Equation" r:id="rId6" imgW="939800" imgH="482600" progId="Equation.3">
                    <p:embed/>
                    <p:pic>
                      <p:nvPicPr>
                        <p:cNvPr id="0" name=""/>
                        <p:cNvPicPr/>
                        <p:nvPr/>
                      </p:nvPicPr>
                      <p:blipFill>
                        <a:blip r:embed="rId7"/>
                        <a:stretch>
                          <a:fillRect/>
                        </a:stretch>
                      </p:blipFill>
                      <p:spPr>
                        <a:xfrm>
                          <a:off x="3570008" y="4182701"/>
                          <a:ext cx="1542312" cy="791999"/>
                        </a:xfrm>
                        <a:prstGeom prst="rect">
                          <a:avLst/>
                        </a:prstGeom>
                      </p:spPr>
                    </p:pic>
                  </p:oleObj>
                </mc:Fallback>
              </mc:AlternateContent>
            </a:graphicData>
          </a:graphic>
        </p:graphicFrame>
        <p:sp>
          <p:nvSpPr>
            <p:cNvPr id="7" name="TextBox 6"/>
            <p:cNvSpPr txBox="1"/>
            <p:nvPr/>
          </p:nvSpPr>
          <p:spPr>
            <a:xfrm>
              <a:off x="1515551" y="4378454"/>
              <a:ext cx="2097149" cy="369332"/>
            </a:xfrm>
            <a:prstGeom prst="rect">
              <a:avLst/>
            </a:prstGeom>
            <a:noFill/>
          </p:spPr>
          <p:txBody>
            <a:bodyPr wrap="none" rtlCol="0">
              <a:spAutoFit/>
            </a:bodyPr>
            <a:lstStyle/>
            <a:p>
              <a:r>
                <a:rPr lang="en-US" sz="1800" dirty="0" smtClean="0">
                  <a:latin typeface="+mj-lt"/>
                </a:rPr>
                <a:t>Amplitude ratio (dB)</a:t>
              </a:r>
              <a:endParaRPr lang="en-US" sz="1800" dirty="0">
                <a:latin typeface="+mj-lt"/>
              </a:endParaRPr>
            </a:p>
          </p:txBody>
        </p:sp>
      </p:grpSp>
      <p:graphicFrame>
        <p:nvGraphicFramePr>
          <p:cNvPr id="10" name="Table 9"/>
          <p:cNvGraphicFramePr>
            <a:graphicFrameLocks noGrp="1"/>
          </p:cNvGraphicFramePr>
          <p:nvPr>
            <p:extLst>
              <p:ext uri="{D42A27DB-BD31-4B8C-83A1-F6EECF244321}">
                <p14:modId xmlns:p14="http://schemas.microsoft.com/office/powerpoint/2010/main" val="614977806"/>
              </p:ext>
            </p:extLst>
          </p:nvPr>
        </p:nvGraphicFramePr>
        <p:xfrm>
          <a:off x="697665" y="3369872"/>
          <a:ext cx="2830540" cy="2595880"/>
        </p:xfrm>
        <a:graphic>
          <a:graphicData uri="http://schemas.openxmlformats.org/drawingml/2006/table">
            <a:tbl>
              <a:tblPr firstRow="1" bandRow="1">
                <a:tableStyleId>{5C22544A-7EE6-4342-B048-85BDC9FD1C3A}</a:tableStyleId>
              </a:tblPr>
              <a:tblGrid>
                <a:gridCol w="1415270"/>
                <a:gridCol w="1415270"/>
              </a:tblGrid>
              <a:tr h="370840">
                <a:tc>
                  <a:txBody>
                    <a:bodyPr/>
                    <a:lstStyle/>
                    <a:p>
                      <a:r>
                        <a:rPr lang="en-US" dirty="0" smtClean="0"/>
                        <a:t>I/I</a:t>
                      </a:r>
                      <a:r>
                        <a:rPr lang="en-US" baseline="-25000" dirty="0" smtClean="0"/>
                        <a:t>0</a:t>
                      </a:r>
                      <a:endParaRPr lang="en-US" dirty="0"/>
                    </a:p>
                  </a:txBody>
                  <a:tcPr/>
                </a:tc>
                <a:tc>
                  <a:txBody>
                    <a:bodyPr/>
                    <a:lstStyle/>
                    <a:p>
                      <a:r>
                        <a:rPr lang="en-US" dirty="0" smtClean="0"/>
                        <a:t>dB</a:t>
                      </a:r>
                      <a:endParaRPr lang="en-US" dirty="0"/>
                    </a:p>
                  </a:txBody>
                  <a:tcPr/>
                </a:tc>
              </a:tr>
              <a:tr h="370840">
                <a:tc>
                  <a:txBody>
                    <a:bodyPr/>
                    <a:lstStyle/>
                    <a:p>
                      <a:r>
                        <a:rPr lang="en-US" dirty="0" smtClean="0"/>
                        <a:t>1,000,000</a:t>
                      </a:r>
                      <a:endParaRPr lang="en-US" dirty="0"/>
                    </a:p>
                  </a:txBody>
                  <a:tcPr/>
                </a:tc>
                <a:tc>
                  <a:txBody>
                    <a:bodyPr/>
                    <a:lstStyle/>
                    <a:p>
                      <a:r>
                        <a:rPr lang="en-US" dirty="0" smtClean="0"/>
                        <a:t>60</a:t>
                      </a:r>
                      <a:endParaRPr lang="en-US" dirty="0"/>
                    </a:p>
                  </a:txBody>
                  <a:tcPr/>
                </a:tc>
              </a:tr>
              <a:tr h="370840">
                <a:tc>
                  <a:txBody>
                    <a:bodyPr/>
                    <a:lstStyle/>
                    <a:p>
                      <a:r>
                        <a:rPr lang="en-US" dirty="0" smtClean="0"/>
                        <a:t>100</a:t>
                      </a:r>
                      <a:endParaRPr lang="en-US" dirty="0"/>
                    </a:p>
                  </a:txBody>
                  <a:tcPr/>
                </a:tc>
                <a:tc>
                  <a:txBody>
                    <a:bodyPr/>
                    <a:lstStyle/>
                    <a:p>
                      <a:r>
                        <a:rPr lang="en-US" dirty="0" smtClean="0"/>
                        <a:t>20</a:t>
                      </a:r>
                      <a:endParaRPr lang="en-US" dirty="0"/>
                    </a:p>
                  </a:txBody>
                  <a:tcPr/>
                </a:tc>
              </a:tr>
              <a:tr h="370840">
                <a:tc>
                  <a:txBody>
                    <a:bodyPr/>
                    <a:lstStyle/>
                    <a:p>
                      <a:r>
                        <a:rPr lang="en-US" dirty="0" smtClean="0"/>
                        <a:t>10</a:t>
                      </a:r>
                      <a:endParaRPr lang="en-US" dirty="0"/>
                    </a:p>
                  </a:txBody>
                  <a:tcPr/>
                </a:tc>
                <a:tc>
                  <a:txBody>
                    <a:bodyPr/>
                    <a:lstStyle/>
                    <a:p>
                      <a:r>
                        <a:rPr lang="en-US" dirty="0" smtClean="0"/>
                        <a:t>10</a:t>
                      </a:r>
                      <a:endParaRPr lang="en-US" dirty="0"/>
                    </a:p>
                  </a:txBody>
                  <a:tcPr/>
                </a:tc>
              </a:tr>
              <a:tr h="370840">
                <a:tc>
                  <a:txBody>
                    <a:bodyPr/>
                    <a:lstStyle/>
                    <a:p>
                      <a:r>
                        <a:rPr lang="en-US" dirty="0" smtClean="0"/>
                        <a:t>2</a:t>
                      </a:r>
                      <a:endParaRPr lang="en-US" dirty="0"/>
                    </a:p>
                  </a:txBody>
                  <a:tcPr/>
                </a:tc>
                <a:tc>
                  <a:txBody>
                    <a:bodyPr/>
                    <a:lstStyle/>
                    <a:p>
                      <a:r>
                        <a:rPr lang="en-US" dirty="0" smtClean="0"/>
                        <a:t>3</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0.01</a:t>
                      </a:r>
                      <a:endParaRPr lang="en-US" dirty="0"/>
                    </a:p>
                  </a:txBody>
                  <a:tcPr/>
                </a:tc>
                <a:tc>
                  <a:txBody>
                    <a:bodyPr/>
                    <a:lstStyle/>
                    <a:p>
                      <a:r>
                        <a:rPr lang="en-US" dirty="0" smtClean="0"/>
                        <a:t>-20</a:t>
                      </a:r>
                      <a:endParaRPr lang="en-US" dirty="0"/>
                    </a:p>
                  </a:txBody>
                  <a:tcPr/>
                </a:tc>
              </a:tr>
            </a:tbl>
          </a:graphicData>
        </a:graphic>
      </p:graphicFrame>
      <p:sp>
        <p:nvSpPr>
          <p:cNvPr id="11" name="TextBox 10"/>
          <p:cNvSpPr txBox="1"/>
          <p:nvPr/>
        </p:nvSpPr>
        <p:spPr>
          <a:xfrm>
            <a:off x="4180185" y="2257651"/>
            <a:ext cx="4482306" cy="646331"/>
          </a:xfrm>
          <a:prstGeom prst="rect">
            <a:avLst/>
          </a:prstGeom>
          <a:noFill/>
        </p:spPr>
        <p:txBody>
          <a:bodyPr wrap="square" rtlCol="0">
            <a:spAutoFit/>
          </a:bodyPr>
          <a:lstStyle/>
          <a:p>
            <a:pPr algn="ctr"/>
            <a:r>
              <a:rPr lang="en-US" sz="1800" dirty="0" smtClean="0">
                <a:latin typeface="+mj-lt"/>
              </a:rPr>
              <a:t>Echo pressure amplitudes vary by a factor of 10</a:t>
            </a:r>
            <a:r>
              <a:rPr lang="en-US" sz="1800" baseline="30000" dirty="0" smtClean="0">
                <a:latin typeface="+mj-lt"/>
              </a:rPr>
              <a:t>5</a:t>
            </a:r>
            <a:r>
              <a:rPr lang="en-US" sz="1800" dirty="0" smtClean="0">
                <a:latin typeface="+mj-lt"/>
              </a:rPr>
              <a:t> or greater, so a logarithmic scale helps:</a:t>
            </a:r>
            <a:endParaRPr lang="en-US" sz="1800" dirty="0">
              <a:latin typeface="+mj-lt"/>
            </a:endParaRPr>
          </a:p>
        </p:txBody>
      </p:sp>
      <p:sp>
        <p:nvSpPr>
          <p:cNvPr id="12" name="TextBox 11"/>
          <p:cNvSpPr txBox="1"/>
          <p:nvPr/>
        </p:nvSpPr>
        <p:spPr>
          <a:xfrm>
            <a:off x="4200940" y="5800038"/>
            <a:ext cx="4440797" cy="646331"/>
          </a:xfrm>
          <a:prstGeom prst="rect">
            <a:avLst/>
          </a:prstGeom>
          <a:noFill/>
        </p:spPr>
        <p:txBody>
          <a:bodyPr wrap="square" rtlCol="0">
            <a:spAutoFit/>
          </a:bodyPr>
          <a:lstStyle/>
          <a:p>
            <a:pPr algn="ctr"/>
            <a:r>
              <a:rPr lang="en-US" sz="1800" dirty="0">
                <a:latin typeface="+mj-lt"/>
              </a:rPr>
              <a:t>(</a:t>
            </a:r>
            <a:r>
              <a:rPr lang="en-US" sz="1800" dirty="0" smtClean="0">
                <a:latin typeface="+mj-lt"/>
              </a:rPr>
              <a:t>Factor of 2, since intensity is proportional to square of amplitude)</a:t>
            </a:r>
            <a:endParaRPr lang="en-US" sz="1800" dirty="0">
              <a:latin typeface="+mj-lt"/>
            </a:endParaRPr>
          </a:p>
        </p:txBody>
      </p:sp>
      <mc:AlternateContent xmlns:mc="http://schemas.openxmlformats.org/markup-compatibility/2006" xmlns:a14="http://schemas.microsoft.com/office/drawing/2010/main">
        <mc:Choice Requires="a14">
          <p:sp>
            <p:nvSpPr>
              <p:cNvPr id="14" name="TextBox 13"/>
              <p:cNvSpPr txBox="1"/>
              <p:nvPr/>
            </p:nvSpPr>
            <p:spPr>
              <a:xfrm>
                <a:off x="1504122" y="1878073"/>
                <a:ext cx="1421863" cy="7541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charset="0"/>
                              <a:ea typeface="Calibri" charset="0"/>
                              <a:cs typeface="Calibri" charset="0"/>
                            </a:rPr>
                          </m:ctrlPr>
                        </m:fPr>
                        <m:num>
                          <m:r>
                            <a:rPr lang="en-GB" sz="2400" b="0" i="1" smtClean="0">
                              <a:latin typeface="Cambria Math" charset="0"/>
                              <a:ea typeface="Calibri" charset="0"/>
                              <a:cs typeface="Calibri" charset="0"/>
                            </a:rPr>
                            <m:t>𝐼</m:t>
                          </m:r>
                        </m:num>
                        <m:den>
                          <m:sSub>
                            <m:sSubPr>
                              <m:ctrlPr>
                                <a:rPr lang="en-GB" sz="2400" i="1">
                                  <a:latin typeface="Cambria Math" charset="0"/>
                                  <a:ea typeface="Calibri" charset="0"/>
                                  <a:cs typeface="Calibri" charset="0"/>
                                </a:rPr>
                              </m:ctrlPr>
                            </m:sSubPr>
                            <m:e>
                              <m:r>
                                <a:rPr lang="en-GB" sz="2400" i="1">
                                  <a:latin typeface="Cambria Math" charset="0"/>
                                  <a:ea typeface="Calibri" charset="0"/>
                                  <a:cs typeface="Calibri" charset="0"/>
                                </a:rPr>
                                <m:t>𝐼</m:t>
                              </m:r>
                            </m:e>
                            <m:sub>
                              <m:r>
                                <a:rPr lang="en-GB" sz="2400" i="1">
                                  <a:latin typeface="Cambria Math" charset="0"/>
                                  <a:ea typeface="Calibri" charset="0"/>
                                  <a:cs typeface="Calibri" charset="0"/>
                                </a:rPr>
                                <m:t>0</m:t>
                              </m:r>
                            </m:sub>
                          </m:sSub>
                        </m:den>
                      </m:f>
                      <m:r>
                        <a:rPr lang="en-GB" sz="2400" b="0" i="1" smtClean="0">
                          <a:latin typeface="Cambria Math" charset="0"/>
                          <a:ea typeface="Calibri" charset="0"/>
                          <a:cs typeface="Calibri" charset="0"/>
                        </a:rPr>
                        <m:t>=</m:t>
                      </m:r>
                      <m:sSup>
                        <m:sSupPr>
                          <m:ctrlPr>
                            <a:rPr lang="en-GB" sz="2400" b="0" i="1" smtClean="0">
                              <a:latin typeface="Cambria Math" charset="0"/>
                              <a:ea typeface="Calibri" charset="0"/>
                              <a:cs typeface="Calibri" charset="0"/>
                            </a:rPr>
                          </m:ctrlPr>
                        </m:sSupPr>
                        <m:e>
                          <m:r>
                            <a:rPr lang="en-GB" sz="2400" b="0" i="1" smtClean="0">
                              <a:latin typeface="Cambria Math" charset="0"/>
                              <a:ea typeface="Calibri" charset="0"/>
                              <a:cs typeface="Calibri" charset="0"/>
                            </a:rPr>
                            <m:t>𝑒</m:t>
                          </m:r>
                        </m:e>
                        <m:sup>
                          <m:r>
                            <a:rPr lang="en-GB" sz="2400" b="0" i="1" smtClean="0">
                              <a:latin typeface="Cambria Math" charset="0"/>
                              <a:ea typeface="Calibri" charset="0"/>
                              <a:cs typeface="Calibri" charset="0"/>
                            </a:rPr>
                            <m:t>−</m:t>
                          </m:r>
                          <m:r>
                            <a:rPr lang="en-GB" sz="2400" b="0" i="1" smtClean="0">
                              <a:latin typeface="Cambria Math" charset="0"/>
                              <a:ea typeface="Calibri" charset="0"/>
                              <a:cs typeface="Calibri" charset="0"/>
                            </a:rPr>
                            <m:t>𝑎𝑓𝑙</m:t>
                          </m:r>
                        </m:sup>
                      </m:sSup>
                    </m:oMath>
                  </m:oMathPara>
                </a14:m>
                <a:endParaRPr lang="en-US" sz="2400" dirty="0" smtClean="0">
                  <a:latin typeface="Calibri" charset="0"/>
                  <a:ea typeface="Calibri" charset="0"/>
                  <a:cs typeface="Calibri"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504122" y="1878073"/>
                <a:ext cx="1421863" cy="754181"/>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43009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Working with decibels</a:t>
            </a:r>
            <a:endParaRPr lang="en-US" dirty="0"/>
          </a:p>
        </p:txBody>
      </p:sp>
      <p:sp>
        <p:nvSpPr>
          <p:cNvPr id="3" name="Content Placeholder 2"/>
          <p:cNvSpPr>
            <a:spLocks noGrp="1"/>
          </p:cNvSpPr>
          <p:nvPr>
            <p:ph idx="1"/>
          </p:nvPr>
        </p:nvSpPr>
        <p:spPr/>
        <p:txBody>
          <a:bodyPr/>
          <a:lstStyle/>
          <a:p>
            <a:r>
              <a:rPr lang="en-US" dirty="0" smtClean="0"/>
              <a:t>Consider two consecutive regions of tissue with the same acoustic impedance but different attenuation coefficients:</a:t>
            </a:r>
          </a:p>
        </p:txBody>
      </p:sp>
      <p:sp>
        <p:nvSpPr>
          <p:cNvPr id="4" name="Rectangle 3"/>
          <p:cNvSpPr/>
          <p:nvPr/>
        </p:nvSpPr>
        <p:spPr>
          <a:xfrm>
            <a:off x="1948070" y="3670853"/>
            <a:ext cx="2623930" cy="940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 = 0.5 dBcm</a:t>
            </a:r>
            <a:r>
              <a:rPr lang="en-US" sz="1600" baseline="30000" dirty="0" smtClean="0"/>
              <a:t>-1</a:t>
            </a:r>
            <a:r>
              <a:rPr lang="en-US" sz="1600" dirty="0" smtClean="0"/>
              <a:t>MHz</a:t>
            </a:r>
            <a:r>
              <a:rPr lang="en-US" sz="1600" baseline="30000" dirty="0" smtClean="0"/>
              <a:t>-1</a:t>
            </a:r>
          </a:p>
          <a:p>
            <a:pPr algn="ctr"/>
            <a:r>
              <a:rPr lang="en-US" sz="1600" dirty="0" smtClean="0"/>
              <a:t>l = 6 cm</a:t>
            </a:r>
            <a:endParaRPr lang="en-US" sz="1600" dirty="0"/>
          </a:p>
        </p:txBody>
      </p:sp>
      <p:sp>
        <p:nvSpPr>
          <p:cNvPr id="5" name="Rectangle 4"/>
          <p:cNvSpPr/>
          <p:nvPr/>
        </p:nvSpPr>
        <p:spPr>
          <a:xfrm>
            <a:off x="4572000" y="3670853"/>
            <a:ext cx="2040835" cy="9409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a = 0.8 dBcm</a:t>
            </a:r>
            <a:r>
              <a:rPr lang="en-US" sz="1600" baseline="30000" dirty="0" smtClean="0"/>
              <a:t>-1</a:t>
            </a:r>
            <a:r>
              <a:rPr lang="en-US" sz="1600" dirty="0" smtClean="0"/>
              <a:t>MHz</a:t>
            </a:r>
            <a:r>
              <a:rPr lang="en-US" sz="1600" baseline="30000" dirty="0" smtClean="0"/>
              <a:t>-1</a:t>
            </a:r>
          </a:p>
          <a:p>
            <a:pPr algn="ctr"/>
            <a:r>
              <a:rPr lang="en-US" sz="1600" dirty="0" smtClean="0"/>
              <a:t>l = 5cm</a:t>
            </a:r>
            <a:endParaRPr lang="en-US" sz="1600" dirty="0"/>
          </a:p>
        </p:txBody>
      </p:sp>
      <p:sp>
        <p:nvSpPr>
          <p:cNvPr id="6" name="TextBox 5"/>
          <p:cNvSpPr txBox="1"/>
          <p:nvPr/>
        </p:nvSpPr>
        <p:spPr>
          <a:xfrm>
            <a:off x="424070" y="3816627"/>
            <a:ext cx="1340239" cy="523220"/>
          </a:xfrm>
          <a:prstGeom prst="rect">
            <a:avLst/>
          </a:prstGeom>
          <a:noFill/>
        </p:spPr>
        <p:txBody>
          <a:bodyPr wrap="none" rtlCol="0">
            <a:spAutoFit/>
          </a:bodyPr>
          <a:lstStyle/>
          <a:p>
            <a:r>
              <a:rPr lang="en-US" sz="1400" dirty="0" smtClean="0">
                <a:latin typeface="+mj-lt"/>
              </a:rPr>
              <a:t>Ultrasound in -&gt;</a:t>
            </a:r>
          </a:p>
          <a:p>
            <a:r>
              <a:rPr lang="en-US" sz="1400" dirty="0" smtClean="0">
                <a:latin typeface="+mj-lt"/>
              </a:rPr>
              <a:t>10 Wcm</a:t>
            </a:r>
            <a:r>
              <a:rPr lang="en-US" sz="1400" baseline="30000" dirty="0" smtClean="0">
                <a:latin typeface="+mj-lt"/>
              </a:rPr>
              <a:t>-2</a:t>
            </a:r>
          </a:p>
        </p:txBody>
      </p:sp>
      <p:sp>
        <p:nvSpPr>
          <p:cNvPr id="7" name="TextBox 6"/>
          <p:cNvSpPr txBox="1"/>
          <p:nvPr/>
        </p:nvSpPr>
        <p:spPr>
          <a:xfrm>
            <a:off x="6914867" y="3987416"/>
            <a:ext cx="1351460" cy="307777"/>
          </a:xfrm>
          <a:prstGeom prst="rect">
            <a:avLst/>
          </a:prstGeom>
          <a:noFill/>
        </p:spPr>
        <p:txBody>
          <a:bodyPr wrap="none" rtlCol="0">
            <a:spAutoFit/>
          </a:bodyPr>
          <a:lstStyle/>
          <a:p>
            <a:r>
              <a:rPr lang="en-US" sz="1400" smtClean="0">
                <a:latin typeface="+mj-lt"/>
              </a:rPr>
              <a:t>Ultrasound out?</a:t>
            </a:r>
            <a:endParaRPr lang="en-US" sz="1400" dirty="0" smtClean="0">
              <a:latin typeface="+mj-lt"/>
            </a:endParaRPr>
          </a:p>
        </p:txBody>
      </p:sp>
    </p:spTree>
    <p:extLst>
      <p:ext uri="{BB962C8B-B14F-4D97-AF65-F5344CB8AC3E}">
        <p14:creationId xmlns:p14="http://schemas.microsoft.com/office/powerpoint/2010/main" val="5270453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Ultrasound imaging thus requires a trade off between imaging resolution and penetration depth </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628650" y="1744550"/>
            <a:ext cx="7886700" cy="4536699"/>
          </a:xfrm>
        </p:spPr>
      </p:pic>
      <p:sp>
        <p:nvSpPr>
          <p:cNvPr id="25" name="TextBox 24"/>
          <p:cNvSpPr txBox="1"/>
          <p:nvPr/>
        </p:nvSpPr>
        <p:spPr>
          <a:xfrm>
            <a:off x="7320702" y="6611779"/>
            <a:ext cx="1823298" cy="246221"/>
          </a:xfrm>
          <a:prstGeom prst="rect">
            <a:avLst/>
          </a:prstGeom>
          <a:noFill/>
        </p:spPr>
        <p:txBody>
          <a:bodyPr wrap="none" rtlCol="0">
            <a:spAutoFit/>
          </a:bodyPr>
          <a:lstStyle/>
          <a:p>
            <a:r>
              <a:rPr lang="en-US" sz="1000" dirty="0" smtClean="0"/>
              <a:t>Lawrence (2007) </a:t>
            </a:r>
            <a:r>
              <a:rPr lang="en-US" sz="1000" i="1" dirty="0" err="1" smtClean="0"/>
              <a:t>Crit</a:t>
            </a:r>
            <a:r>
              <a:rPr lang="en-US" sz="1000" i="1" dirty="0" smtClean="0"/>
              <a:t> Care Med</a:t>
            </a:r>
            <a:endParaRPr lang="en-US" sz="1000" i="1" dirty="0"/>
          </a:p>
        </p:txBody>
      </p:sp>
    </p:spTree>
    <p:extLst>
      <p:ext uri="{BB962C8B-B14F-4D97-AF65-F5344CB8AC3E}">
        <p14:creationId xmlns:p14="http://schemas.microsoft.com/office/powerpoint/2010/main" val="97889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22016"/>
            <a:ext cx="7772400" cy="2387600"/>
          </a:xfrm>
        </p:spPr>
        <p:txBody>
          <a:bodyPr/>
          <a:lstStyle/>
          <a:p>
            <a:r>
              <a:rPr lang="en-US" dirty="0" smtClean="0"/>
              <a:t>4.19</a:t>
            </a:r>
            <a:br>
              <a:rPr lang="en-US" dirty="0" smtClean="0"/>
            </a:br>
            <a:r>
              <a:rPr lang="en-US" dirty="0" smtClean="0"/>
              <a:t>Physics of Ultrasound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13261" y="4113745"/>
            <a:ext cx="2744939" cy="1626774"/>
          </a:xfrm>
          <a:prstGeom prst="rect">
            <a:avLst/>
          </a:prstGeom>
        </p:spPr>
      </p:pic>
      <p:sp>
        <p:nvSpPr>
          <p:cNvPr id="7" name="TextBox 6"/>
          <p:cNvSpPr txBox="1"/>
          <p:nvPr/>
        </p:nvSpPr>
        <p:spPr>
          <a:xfrm>
            <a:off x="5974656" y="3578085"/>
            <a:ext cx="2222147" cy="307777"/>
          </a:xfrm>
          <a:prstGeom prst="rect">
            <a:avLst/>
          </a:prstGeom>
          <a:noFill/>
        </p:spPr>
        <p:txBody>
          <a:bodyPr wrap="none" rtlCol="0">
            <a:spAutoFit/>
          </a:bodyPr>
          <a:lstStyle/>
          <a:p>
            <a:r>
              <a:rPr lang="en-US" sz="1400" b="1" dirty="0" smtClean="0">
                <a:latin typeface="+mj-lt"/>
              </a:rPr>
              <a:t>Part 2: </a:t>
            </a:r>
            <a:r>
              <a:rPr lang="en-US" sz="1400" b="1" smtClean="0">
                <a:latin typeface="+mj-lt"/>
              </a:rPr>
              <a:t>Ultrasound hardware</a:t>
            </a:r>
            <a:endParaRPr lang="en-US" sz="1400" b="1" dirty="0" smtClean="0">
              <a:latin typeface="+mj-lt"/>
            </a:endParaRPr>
          </a:p>
        </p:txBody>
      </p:sp>
    </p:spTree>
    <p:extLst>
      <p:ext uri="{BB962C8B-B14F-4D97-AF65-F5344CB8AC3E}">
        <p14:creationId xmlns:p14="http://schemas.microsoft.com/office/powerpoint/2010/main" val="1295029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Ultrasound imaging is based on the ‘pulse-echo’ </a:t>
            </a:r>
            <a:r>
              <a:rPr lang="en-US" dirty="0" smtClean="0"/>
              <a:t>principle</a:t>
            </a:r>
            <a:endParaRPr lang="en-US" dirty="0"/>
          </a:p>
        </p:txBody>
      </p:sp>
      <p:sp>
        <p:nvSpPr>
          <p:cNvPr id="3" name="Content Placeholder 2"/>
          <p:cNvSpPr>
            <a:spLocks noGrp="1"/>
          </p:cNvSpPr>
          <p:nvPr>
            <p:ph idx="1"/>
          </p:nvPr>
        </p:nvSpPr>
        <p:spPr>
          <a:xfrm>
            <a:off x="628650" y="2442906"/>
            <a:ext cx="7886700" cy="3600708"/>
          </a:xfrm>
        </p:spPr>
        <p:txBody>
          <a:bodyPr>
            <a:normAutofit/>
          </a:bodyPr>
          <a:lstStyle/>
          <a:p>
            <a:r>
              <a:rPr lang="en-US" dirty="0" smtClean="0"/>
              <a:t>The distance of a reflecting object can be established by the return time of a short pulse if the speed of the pulse is known</a:t>
            </a:r>
          </a:p>
          <a:p>
            <a:r>
              <a:rPr lang="en-US" dirty="0" smtClean="0"/>
              <a:t>For a measured time t and known speed of sound c, the distance in the pulse-echo technique is given by d:</a:t>
            </a:r>
          </a:p>
          <a:p>
            <a:endParaRPr lang="en-US" dirty="0"/>
          </a:p>
          <a:p>
            <a:endParaRPr lang="en-US" dirty="0" smtClean="0"/>
          </a:p>
        </p:txBody>
      </p:sp>
      <mc:AlternateContent xmlns:mc="http://schemas.openxmlformats.org/markup-compatibility/2006" xmlns:a14="http://schemas.microsoft.com/office/drawing/2010/main">
        <mc:Choice Requires="a14">
          <p:sp>
            <p:nvSpPr>
              <p:cNvPr id="4" name="TextBox 3"/>
              <p:cNvSpPr txBox="1"/>
              <p:nvPr/>
            </p:nvSpPr>
            <p:spPr>
              <a:xfrm>
                <a:off x="3853591" y="4342905"/>
                <a:ext cx="938910" cy="664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charset="0"/>
                          <a:ea typeface="Calibri" charset="0"/>
                          <a:cs typeface="Calibri" charset="0"/>
                        </a:rPr>
                        <m:t>𝑑</m:t>
                      </m:r>
                      <m:r>
                        <a:rPr lang="en-GB" sz="2400" b="0" i="1" smtClean="0">
                          <a:latin typeface="Cambria Math" charset="0"/>
                          <a:ea typeface="Calibri" charset="0"/>
                          <a:cs typeface="Calibri" charset="0"/>
                        </a:rPr>
                        <m:t>=</m:t>
                      </m:r>
                      <m:f>
                        <m:fPr>
                          <m:ctrlPr>
                            <a:rPr lang="en-GB" sz="2400" b="0" i="1" smtClean="0">
                              <a:latin typeface="Cambria Math" charset="0"/>
                              <a:ea typeface="Calibri" charset="0"/>
                              <a:cs typeface="Calibri" charset="0"/>
                            </a:rPr>
                          </m:ctrlPr>
                        </m:fPr>
                        <m:num>
                          <m:r>
                            <a:rPr lang="en-GB" sz="2400" b="0" i="1" smtClean="0">
                              <a:latin typeface="Cambria Math" charset="0"/>
                              <a:ea typeface="Calibri" charset="0"/>
                              <a:cs typeface="Calibri" charset="0"/>
                            </a:rPr>
                            <m:t>𝑐𝑡</m:t>
                          </m:r>
                        </m:num>
                        <m:den>
                          <m:r>
                            <a:rPr lang="en-GB" sz="2400" b="0" i="1" smtClean="0">
                              <a:latin typeface="Cambria Math" charset="0"/>
                              <a:ea typeface="Calibri" charset="0"/>
                              <a:cs typeface="Calibri" charset="0"/>
                            </a:rPr>
                            <m:t>2</m:t>
                          </m:r>
                        </m:den>
                      </m:f>
                    </m:oMath>
                  </m:oMathPara>
                </a14:m>
                <a:endParaRPr lang="en-US" sz="2400" dirty="0" smtClean="0">
                  <a:latin typeface="Calibri" charset="0"/>
                  <a:ea typeface="Calibri" charset="0"/>
                  <a:cs typeface="Calibri"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853591" y="4342905"/>
                <a:ext cx="938910" cy="664734"/>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3131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Amplitude (A) mode ultrasound displays the ultrasound echoes along one beam, or ‘A Line’</a:t>
            </a:r>
            <a:endParaRPr lang="en-US" dirty="0"/>
          </a:p>
        </p:txBody>
      </p:sp>
      <p:cxnSp>
        <p:nvCxnSpPr>
          <p:cNvPr id="35" name="Straight Connector 34"/>
          <p:cNvCxnSpPr/>
          <p:nvPr/>
        </p:nvCxnSpPr>
        <p:spPr>
          <a:xfrm>
            <a:off x="3255903" y="2485357"/>
            <a:ext cx="0" cy="350271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914616" y="2485357"/>
            <a:ext cx="0" cy="350271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5347106" y="2485357"/>
            <a:ext cx="1" cy="350271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817903" y="2487436"/>
            <a:ext cx="0" cy="351157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a:off x="3100612" y="2813415"/>
            <a:ext cx="335982" cy="880042"/>
          </a:xfrm>
          <a:custGeom>
            <a:avLst/>
            <a:gdLst>
              <a:gd name="connsiteX0" fmla="*/ 0 w 3344334"/>
              <a:gd name="connsiteY0" fmla="*/ 212243 h 471614"/>
              <a:gd name="connsiteX1" fmla="*/ 431800 w 3344334"/>
              <a:gd name="connsiteY1" fmla="*/ 466243 h 471614"/>
              <a:gd name="connsiteX2" fmla="*/ 1126067 w 3344334"/>
              <a:gd name="connsiteY2" fmla="*/ 576 h 471614"/>
              <a:gd name="connsiteX3" fmla="*/ 1803400 w 3344334"/>
              <a:gd name="connsiteY3" fmla="*/ 364643 h 471614"/>
              <a:gd name="connsiteX4" fmla="*/ 2463800 w 3344334"/>
              <a:gd name="connsiteY4" fmla="*/ 119109 h 471614"/>
              <a:gd name="connsiteX5" fmla="*/ 3141134 w 3344334"/>
              <a:gd name="connsiteY5" fmla="*/ 288443 h 471614"/>
              <a:gd name="connsiteX6" fmla="*/ 3344334 w 3344334"/>
              <a:gd name="connsiteY6" fmla="*/ 212243 h 4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334" h="471614">
                <a:moveTo>
                  <a:pt x="0" y="212243"/>
                </a:moveTo>
                <a:cubicBezTo>
                  <a:pt x="122061" y="356882"/>
                  <a:pt x="244122" y="501521"/>
                  <a:pt x="431800" y="466243"/>
                </a:cubicBezTo>
                <a:cubicBezTo>
                  <a:pt x="619478" y="430965"/>
                  <a:pt x="897467" y="17509"/>
                  <a:pt x="1126067" y="576"/>
                </a:cubicBezTo>
                <a:cubicBezTo>
                  <a:pt x="1354667" y="-16357"/>
                  <a:pt x="1580445" y="344888"/>
                  <a:pt x="1803400" y="364643"/>
                </a:cubicBezTo>
                <a:cubicBezTo>
                  <a:pt x="2026356" y="384399"/>
                  <a:pt x="2240844" y="131809"/>
                  <a:pt x="2463800" y="119109"/>
                </a:cubicBezTo>
                <a:cubicBezTo>
                  <a:pt x="2686756" y="106409"/>
                  <a:pt x="2994378" y="272921"/>
                  <a:pt x="3141134" y="288443"/>
                </a:cubicBezTo>
                <a:cubicBezTo>
                  <a:pt x="3287890" y="303965"/>
                  <a:pt x="3316112" y="258104"/>
                  <a:pt x="3344334" y="212243"/>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3755784" y="2880053"/>
            <a:ext cx="335982" cy="730854"/>
          </a:xfrm>
          <a:custGeom>
            <a:avLst/>
            <a:gdLst>
              <a:gd name="connsiteX0" fmla="*/ 0 w 3344334"/>
              <a:gd name="connsiteY0" fmla="*/ 212243 h 471614"/>
              <a:gd name="connsiteX1" fmla="*/ 431800 w 3344334"/>
              <a:gd name="connsiteY1" fmla="*/ 466243 h 471614"/>
              <a:gd name="connsiteX2" fmla="*/ 1126067 w 3344334"/>
              <a:gd name="connsiteY2" fmla="*/ 576 h 471614"/>
              <a:gd name="connsiteX3" fmla="*/ 1803400 w 3344334"/>
              <a:gd name="connsiteY3" fmla="*/ 364643 h 471614"/>
              <a:gd name="connsiteX4" fmla="*/ 2463800 w 3344334"/>
              <a:gd name="connsiteY4" fmla="*/ 119109 h 471614"/>
              <a:gd name="connsiteX5" fmla="*/ 3141134 w 3344334"/>
              <a:gd name="connsiteY5" fmla="*/ 288443 h 471614"/>
              <a:gd name="connsiteX6" fmla="*/ 3344334 w 3344334"/>
              <a:gd name="connsiteY6" fmla="*/ 212243 h 4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334" h="471614">
                <a:moveTo>
                  <a:pt x="0" y="212243"/>
                </a:moveTo>
                <a:cubicBezTo>
                  <a:pt x="122061" y="356882"/>
                  <a:pt x="244122" y="501521"/>
                  <a:pt x="431800" y="466243"/>
                </a:cubicBezTo>
                <a:cubicBezTo>
                  <a:pt x="619478" y="430965"/>
                  <a:pt x="897467" y="17509"/>
                  <a:pt x="1126067" y="576"/>
                </a:cubicBezTo>
                <a:cubicBezTo>
                  <a:pt x="1354667" y="-16357"/>
                  <a:pt x="1580445" y="344888"/>
                  <a:pt x="1803400" y="364643"/>
                </a:cubicBezTo>
                <a:cubicBezTo>
                  <a:pt x="2026356" y="384399"/>
                  <a:pt x="2240844" y="131809"/>
                  <a:pt x="2463800" y="119109"/>
                </a:cubicBezTo>
                <a:cubicBezTo>
                  <a:pt x="2686756" y="106409"/>
                  <a:pt x="2994378" y="272921"/>
                  <a:pt x="3141134" y="288443"/>
                </a:cubicBezTo>
                <a:cubicBezTo>
                  <a:pt x="3287890" y="303965"/>
                  <a:pt x="3316112" y="258104"/>
                  <a:pt x="3344334" y="212243"/>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5179116" y="3044879"/>
            <a:ext cx="335982" cy="326186"/>
          </a:xfrm>
          <a:custGeom>
            <a:avLst/>
            <a:gdLst>
              <a:gd name="connsiteX0" fmla="*/ 0 w 3344334"/>
              <a:gd name="connsiteY0" fmla="*/ 212243 h 471614"/>
              <a:gd name="connsiteX1" fmla="*/ 431800 w 3344334"/>
              <a:gd name="connsiteY1" fmla="*/ 466243 h 471614"/>
              <a:gd name="connsiteX2" fmla="*/ 1126067 w 3344334"/>
              <a:gd name="connsiteY2" fmla="*/ 576 h 471614"/>
              <a:gd name="connsiteX3" fmla="*/ 1803400 w 3344334"/>
              <a:gd name="connsiteY3" fmla="*/ 364643 h 471614"/>
              <a:gd name="connsiteX4" fmla="*/ 2463800 w 3344334"/>
              <a:gd name="connsiteY4" fmla="*/ 119109 h 471614"/>
              <a:gd name="connsiteX5" fmla="*/ 3141134 w 3344334"/>
              <a:gd name="connsiteY5" fmla="*/ 288443 h 471614"/>
              <a:gd name="connsiteX6" fmla="*/ 3344334 w 3344334"/>
              <a:gd name="connsiteY6" fmla="*/ 212243 h 4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334" h="471614">
                <a:moveTo>
                  <a:pt x="0" y="212243"/>
                </a:moveTo>
                <a:cubicBezTo>
                  <a:pt x="122061" y="356882"/>
                  <a:pt x="244122" y="501521"/>
                  <a:pt x="431800" y="466243"/>
                </a:cubicBezTo>
                <a:cubicBezTo>
                  <a:pt x="619478" y="430965"/>
                  <a:pt x="897467" y="17509"/>
                  <a:pt x="1126067" y="576"/>
                </a:cubicBezTo>
                <a:cubicBezTo>
                  <a:pt x="1354667" y="-16357"/>
                  <a:pt x="1580445" y="344888"/>
                  <a:pt x="1803400" y="364643"/>
                </a:cubicBezTo>
                <a:cubicBezTo>
                  <a:pt x="2026356" y="384399"/>
                  <a:pt x="2240844" y="131809"/>
                  <a:pt x="2463800" y="119109"/>
                </a:cubicBezTo>
                <a:cubicBezTo>
                  <a:pt x="2686756" y="106409"/>
                  <a:pt x="2994378" y="272921"/>
                  <a:pt x="3141134" y="288443"/>
                </a:cubicBezTo>
                <a:cubicBezTo>
                  <a:pt x="3287890" y="303965"/>
                  <a:pt x="3316112" y="258104"/>
                  <a:pt x="3344334" y="212243"/>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5649912" y="3131772"/>
            <a:ext cx="335982" cy="152400"/>
          </a:xfrm>
          <a:custGeom>
            <a:avLst/>
            <a:gdLst>
              <a:gd name="connsiteX0" fmla="*/ 0 w 3344334"/>
              <a:gd name="connsiteY0" fmla="*/ 212243 h 471614"/>
              <a:gd name="connsiteX1" fmla="*/ 431800 w 3344334"/>
              <a:gd name="connsiteY1" fmla="*/ 466243 h 471614"/>
              <a:gd name="connsiteX2" fmla="*/ 1126067 w 3344334"/>
              <a:gd name="connsiteY2" fmla="*/ 576 h 471614"/>
              <a:gd name="connsiteX3" fmla="*/ 1803400 w 3344334"/>
              <a:gd name="connsiteY3" fmla="*/ 364643 h 471614"/>
              <a:gd name="connsiteX4" fmla="*/ 2463800 w 3344334"/>
              <a:gd name="connsiteY4" fmla="*/ 119109 h 471614"/>
              <a:gd name="connsiteX5" fmla="*/ 3141134 w 3344334"/>
              <a:gd name="connsiteY5" fmla="*/ 288443 h 471614"/>
              <a:gd name="connsiteX6" fmla="*/ 3344334 w 3344334"/>
              <a:gd name="connsiteY6" fmla="*/ 212243 h 4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334" h="471614">
                <a:moveTo>
                  <a:pt x="0" y="212243"/>
                </a:moveTo>
                <a:cubicBezTo>
                  <a:pt x="122061" y="356882"/>
                  <a:pt x="244122" y="501521"/>
                  <a:pt x="431800" y="466243"/>
                </a:cubicBezTo>
                <a:cubicBezTo>
                  <a:pt x="619478" y="430965"/>
                  <a:pt x="897467" y="17509"/>
                  <a:pt x="1126067" y="576"/>
                </a:cubicBezTo>
                <a:cubicBezTo>
                  <a:pt x="1354667" y="-16357"/>
                  <a:pt x="1580445" y="344888"/>
                  <a:pt x="1803400" y="364643"/>
                </a:cubicBezTo>
                <a:cubicBezTo>
                  <a:pt x="2026356" y="384399"/>
                  <a:pt x="2240844" y="131809"/>
                  <a:pt x="2463800" y="119109"/>
                </a:cubicBezTo>
                <a:cubicBezTo>
                  <a:pt x="2686756" y="106409"/>
                  <a:pt x="2994378" y="272921"/>
                  <a:pt x="3141134" y="288443"/>
                </a:cubicBezTo>
                <a:cubicBezTo>
                  <a:pt x="3287890" y="303965"/>
                  <a:pt x="3316112" y="258104"/>
                  <a:pt x="3344334" y="212243"/>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9" name="Group 48"/>
          <p:cNvGrpSpPr/>
          <p:nvPr/>
        </p:nvGrpSpPr>
        <p:grpSpPr>
          <a:xfrm>
            <a:off x="2785106" y="1565732"/>
            <a:ext cx="3032797" cy="919624"/>
            <a:chOff x="339195" y="1587629"/>
            <a:chExt cx="3032797" cy="919624"/>
          </a:xfrm>
        </p:grpSpPr>
        <p:grpSp>
          <p:nvGrpSpPr>
            <p:cNvPr id="9" name="Group 8"/>
            <p:cNvGrpSpPr/>
            <p:nvPr/>
          </p:nvGrpSpPr>
          <p:grpSpPr>
            <a:xfrm rot="16200000">
              <a:off x="1631180" y="766442"/>
              <a:ext cx="919623" cy="2562000"/>
              <a:chOff x="1149500" y="2518204"/>
              <a:chExt cx="1357505" cy="2562000"/>
            </a:xfrm>
          </p:grpSpPr>
          <p:sp>
            <p:nvSpPr>
              <p:cNvPr id="4" name="Rounded Rectangle 3"/>
              <p:cNvSpPr/>
              <p:nvPr/>
            </p:nvSpPr>
            <p:spPr>
              <a:xfrm>
                <a:off x="1149500" y="2518204"/>
                <a:ext cx="1357505" cy="667871"/>
              </a:xfrm>
              <a:prstGeom prst="roundRec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1149500" y="3186075"/>
                <a:ext cx="1357505" cy="1423333"/>
              </a:xfrm>
              <a:prstGeom prst="roundRect">
                <a:avLst>
                  <a:gd name="adj"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ounded Rectangle 5"/>
              <p:cNvSpPr/>
              <p:nvPr/>
            </p:nvSpPr>
            <p:spPr>
              <a:xfrm>
                <a:off x="1149500" y="4609408"/>
                <a:ext cx="1357505" cy="470796"/>
              </a:xfrm>
              <a:prstGeom prst="roundRec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8" name="Rounded Rectangle 47"/>
            <p:cNvSpPr/>
            <p:nvPr/>
          </p:nvSpPr>
          <p:spPr>
            <a:xfrm rot="16200000">
              <a:off x="114781" y="1812043"/>
              <a:ext cx="919623" cy="470796"/>
            </a:xfrm>
            <a:prstGeom prst="roundRect">
              <a:avLst>
                <a:gd name="adj"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61" name="TextBox 60"/>
          <p:cNvSpPr txBox="1"/>
          <p:nvPr/>
        </p:nvSpPr>
        <p:spPr>
          <a:xfrm>
            <a:off x="5909258" y="2441151"/>
            <a:ext cx="545003" cy="369332"/>
          </a:xfrm>
          <a:prstGeom prst="rect">
            <a:avLst/>
          </a:prstGeom>
          <a:noFill/>
        </p:spPr>
        <p:txBody>
          <a:bodyPr wrap="none" rtlCol="0">
            <a:spAutoFit/>
          </a:bodyPr>
          <a:lstStyle/>
          <a:p>
            <a:r>
              <a:rPr lang="en-US" dirty="0" err="1" smtClean="0"/>
              <a:t>L</a:t>
            </a:r>
            <a:r>
              <a:rPr lang="en-US" baseline="-25000" dirty="0" err="1" smtClean="0"/>
              <a:t>max</a:t>
            </a:r>
            <a:endParaRPr lang="en-US" dirty="0"/>
          </a:p>
        </p:txBody>
      </p:sp>
      <p:grpSp>
        <p:nvGrpSpPr>
          <p:cNvPr id="68" name="Group 67"/>
          <p:cNvGrpSpPr/>
          <p:nvPr/>
        </p:nvGrpSpPr>
        <p:grpSpPr>
          <a:xfrm>
            <a:off x="2303180" y="2704332"/>
            <a:ext cx="4013815" cy="1007280"/>
            <a:chOff x="262345" y="2726229"/>
            <a:chExt cx="4013815" cy="1007280"/>
          </a:xfrm>
        </p:grpSpPr>
        <p:grpSp>
          <p:nvGrpSpPr>
            <p:cNvPr id="24" name="Group 23"/>
            <p:cNvGrpSpPr/>
            <p:nvPr/>
          </p:nvGrpSpPr>
          <p:grpSpPr>
            <a:xfrm>
              <a:off x="676160" y="2726229"/>
              <a:ext cx="3600000" cy="1007280"/>
              <a:chOff x="1323539" y="2726229"/>
              <a:chExt cx="4237724" cy="1007280"/>
            </a:xfrm>
          </p:grpSpPr>
          <p:cxnSp>
            <p:nvCxnSpPr>
              <p:cNvPr id="8" name="Straight Arrow Connector 7"/>
              <p:cNvCxnSpPr/>
              <p:nvPr/>
            </p:nvCxnSpPr>
            <p:spPr>
              <a:xfrm>
                <a:off x="1335481" y="3229869"/>
                <a:ext cx="422578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1323539" y="2726229"/>
                <a:ext cx="1" cy="100728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63" name="TextBox 62"/>
            <p:cNvSpPr txBox="1"/>
            <p:nvPr/>
          </p:nvSpPr>
          <p:spPr>
            <a:xfrm rot="16200000">
              <a:off x="-57176" y="3075980"/>
              <a:ext cx="946819" cy="307777"/>
            </a:xfrm>
            <a:prstGeom prst="rect">
              <a:avLst/>
            </a:prstGeom>
            <a:noFill/>
          </p:spPr>
          <p:txBody>
            <a:bodyPr wrap="none" rtlCol="0">
              <a:spAutoFit/>
            </a:bodyPr>
            <a:lstStyle/>
            <a:p>
              <a:r>
                <a:rPr lang="en-US" sz="1400" dirty="0" smtClean="0"/>
                <a:t>Amplitude</a:t>
              </a:r>
              <a:endParaRPr lang="en-US" sz="1400" dirty="0"/>
            </a:p>
          </p:txBody>
        </p:sp>
      </p:grpSp>
      <p:grpSp>
        <p:nvGrpSpPr>
          <p:cNvPr id="69" name="Group 68"/>
          <p:cNvGrpSpPr/>
          <p:nvPr/>
        </p:nvGrpSpPr>
        <p:grpSpPr>
          <a:xfrm>
            <a:off x="2303180" y="3756353"/>
            <a:ext cx="4013815" cy="688825"/>
            <a:chOff x="262345" y="3778250"/>
            <a:chExt cx="4013815" cy="688825"/>
          </a:xfrm>
        </p:grpSpPr>
        <p:grpSp>
          <p:nvGrpSpPr>
            <p:cNvPr id="55" name="Group 54"/>
            <p:cNvGrpSpPr/>
            <p:nvPr/>
          </p:nvGrpSpPr>
          <p:grpSpPr>
            <a:xfrm>
              <a:off x="676160" y="3778250"/>
              <a:ext cx="3600000" cy="688825"/>
              <a:chOff x="271084" y="3778250"/>
              <a:chExt cx="3600000" cy="1103134"/>
            </a:xfrm>
          </p:grpSpPr>
          <p:grpSp>
            <p:nvGrpSpPr>
              <p:cNvPr id="28" name="Group 27"/>
              <p:cNvGrpSpPr/>
              <p:nvPr/>
            </p:nvGrpSpPr>
            <p:grpSpPr>
              <a:xfrm>
                <a:off x="271084" y="3874104"/>
                <a:ext cx="3600000" cy="1007280"/>
                <a:chOff x="1323539" y="2726229"/>
                <a:chExt cx="4237724" cy="1007280"/>
              </a:xfrm>
            </p:grpSpPr>
            <p:cxnSp>
              <p:nvCxnSpPr>
                <p:cNvPr id="29" name="Straight Arrow Connector 28"/>
                <p:cNvCxnSpPr/>
                <p:nvPr/>
              </p:nvCxnSpPr>
              <p:spPr>
                <a:xfrm>
                  <a:off x="1335481" y="3722574"/>
                  <a:ext cx="422578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1323539" y="2726229"/>
                  <a:ext cx="1" cy="100728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50" name="Freeform 49"/>
              <p:cNvSpPr/>
              <p:nvPr/>
            </p:nvSpPr>
            <p:spPr>
              <a:xfrm>
                <a:off x="304800" y="3778250"/>
                <a:ext cx="3378200" cy="1054100"/>
              </a:xfrm>
              <a:custGeom>
                <a:avLst/>
                <a:gdLst>
                  <a:gd name="connsiteX0" fmla="*/ 0 w 3378200"/>
                  <a:gd name="connsiteY0" fmla="*/ 1054100 h 1054100"/>
                  <a:gd name="connsiteX1" fmla="*/ 444500 w 3378200"/>
                  <a:gd name="connsiteY1" fmla="*/ 1009650 h 1054100"/>
                  <a:gd name="connsiteX2" fmla="*/ 1174750 w 3378200"/>
                  <a:gd name="connsiteY2" fmla="*/ 812800 h 1054100"/>
                  <a:gd name="connsiteX3" fmla="*/ 2311400 w 3378200"/>
                  <a:gd name="connsiteY3" fmla="*/ 304800 h 1054100"/>
                  <a:gd name="connsiteX4" fmla="*/ 2616200 w 3378200"/>
                  <a:gd name="connsiteY4" fmla="*/ 171450 h 1054100"/>
                  <a:gd name="connsiteX5" fmla="*/ 2959100 w 3378200"/>
                  <a:gd name="connsiteY5" fmla="*/ 63500 h 1054100"/>
                  <a:gd name="connsiteX6" fmla="*/ 3378200 w 3378200"/>
                  <a:gd name="connsiteY6" fmla="*/ 0 h 105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8200" h="1054100">
                    <a:moveTo>
                      <a:pt x="0" y="1054100"/>
                    </a:moveTo>
                    <a:cubicBezTo>
                      <a:pt x="124354" y="1051983"/>
                      <a:pt x="248708" y="1049867"/>
                      <a:pt x="444500" y="1009650"/>
                    </a:cubicBezTo>
                    <a:cubicBezTo>
                      <a:pt x="640292" y="969433"/>
                      <a:pt x="863600" y="930275"/>
                      <a:pt x="1174750" y="812800"/>
                    </a:cubicBezTo>
                    <a:cubicBezTo>
                      <a:pt x="1485900" y="695325"/>
                      <a:pt x="2311400" y="304800"/>
                      <a:pt x="2311400" y="304800"/>
                    </a:cubicBezTo>
                    <a:cubicBezTo>
                      <a:pt x="2551642" y="197908"/>
                      <a:pt x="2508250" y="211667"/>
                      <a:pt x="2616200" y="171450"/>
                    </a:cubicBezTo>
                    <a:cubicBezTo>
                      <a:pt x="2724150" y="131233"/>
                      <a:pt x="2832100" y="92075"/>
                      <a:pt x="2959100" y="63500"/>
                    </a:cubicBezTo>
                    <a:cubicBezTo>
                      <a:pt x="3086100" y="34925"/>
                      <a:pt x="3378200" y="0"/>
                      <a:pt x="3378200" y="0"/>
                    </a:cubicBezTo>
                  </a:path>
                </a:pathLst>
              </a:cu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4" name="TextBox 63"/>
            <p:cNvSpPr txBox="1"/>
            <p:nvPr/>
          </p:nvSpPr>
          <p:spPr>
            <a:xfrm rot="16200000">
              <a:off x="156506" y="4005631"/>
              <a:ext cx="519456" cy="307777"/>
            </a:xfrm>
            <a:prstGeom prst="rect">
              <a:avLst/>
            </a:prstGeom>
            <a:noFill/>
          </p:spPr>
          <p:txBody>
            <a:bodyPr wrap="none" rtlCol="0">
              <a:spAutoFit/>
            </a:bodyPr>
            <a:lstStyle/>
            <a:p>
              <a:r>
                <a:rPr lang="en-US" sz="1400" dirty="0" smtClean="0"/>
                <a:t>Gain</a:t>
              </a:r>
              <a:endParaRPr lang="en-US" sz="1400" dirty="0"/>
            </a:p>
          </p:txBody>
        </p:sp>
      </p:grpSp>
      <p:grpSp>
        <p:nvGrpSpPr>
          <p:cNvPr id="70" name="Group 69"/>
          <p:cNvGrpSpPr/>
          <p:nvPr/>
        </p:nvGrpSpPr>
        <p:grpSpPr>
          <a:xfrm>
            <a:off x="2303180" y="4597567"/>
            <a:ext cx="4013815" cy="1007280"/>
            <a:chOff x="262345" y="4619464"/>
            <a:chExt cx="4013815" cy="1007280"/>
          </a:xfrm>
        </p:grpSpPr>
        <p:grpSp>
          <p:nvGrpSpPr>
            <p:cNvPr id="56" name="Group 55"/>
            <p:cNvGrpSpPr/>
            <p:nvPr/>
          </p:nvGrpSpPr>
          <p:grpSpPr>
            <a:xfrm>
              <a:off x="676160" y="4619464"/>
              <a:ext cx="3600000" cy="1007280"/>
              <a:chOff x="271084" y="4619464"/>
              <a:chExt cx="3600000" cy="1007280"/>
            </a:xfrm>
          </p:grpSpPr>
          <p:grpSp>
            <p:nvGrpSpPr>
              <p:cNvPr id="25" name="Group 24"/>
              <p:cNvGrpSpPr/>
              <p:nvPr/>
            </p:nvGrpSpPr>
            <p:grpSpPr>
              <a:xfrm>
                <a:off x="271084" y="4619464"/>
                <a:ext cx="3600000" cy="1007280"/>
                <a:chOff x="1323539" y="2726229"/>
                <a:chExt cx="4237724" cy="1007280"/>
              </a:xfrm>
            </p:grpSpPr>
            <p:cxnSp>
              <p:nvCxnSpPr>
                <p:cNvPr id="26" name="Straight Arrow Connector 25"/>
                <p:cNvCxnSpPr/>
                <p:nvPr/>
              </p:nvCxnSpPr>
              <p:spPr>
                <a:xfrm>
                  <a:off x="1335481" y="3229869"/>
                  <a:ext cx="422578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1323539" y="2726229"/>
                  <a:ext cx="1" cy="100728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51" name="Freeform 50"/>
              <p:cNvSpPr/>
              <p:nvPr/>
            </p:nvSpPr>
            <p:spPr>
              <a:xfrm>
                <a:off x="654701" y="4683083"/>
                <a:ext cx="335982" cy="880042"/>
              </a:xfrm>
              <a:custGeom>
                <a:avLst/>
                <a:gdLst>
                  <a:gd name="connsiteX0" fmla="*/ 0 w 3344334"/>
                  <a:gd name="connsiteY0" fmla="*/ 212243 h 471614"/>
                  <a:gd name="connsiteX1" fmla="*/ 431800 w 3344334"/>
                  <a:gd name="connsiteY1" fmla="*/ 466243 h 471614"/>
                  <a:gd name="connsiteX2" fmla="*/ 1126067 w 3344334"/>
                  <a:gd name="connsiteY2" fmla="*/ 576 h 471614"/>
                  <a:gd name="connsiteX3" fmla="*/ 1803400 w 3344334"/>
                  <a:gd name="connsiteY3" fmla="*/ 364643 h 471614"/>
                  <a:gd name="connsiteX4" fmla="*/ 2463800 w 3344334"/>
                  <a:gd name="connsiteY4" fmla="*/ 119109 h 471614"/>
                  <a:gd name="connsiteX5" fmla="*/ 3141134 w 3344334"/>
                  <a:gd name="connsiteY5" fmla="*/ 288443 h 471614"/>
                  <a:gd name="connsiteX6" fmla="*/ 3344334 w 3344334"/>
                  <a:gd name="connsiteY6" fmla="*/ 212243 h 4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334" h="471614">
                    <a:moveTo>
                      <a:pt x="0" y="212243"/>
                    </a:moveTo>
                    <a:cubicBezTo>
                      <a:pt x="122061" y="356882"/>
                      <a:pt x="244122" y="501521"/>
                      <a:pt x="431800" y="466243"/>
                    </a:cubicBezTo>
                    <a:cubicBezTo>
                      <a:pt x="619478" y="430965"/>
                      <a:pt x="897467" y="17509"/>
                      <a:pt x="1126067" y="576"/>
                    </a:cubicBezTo>
                    <a:cubicBezTo>
                      <a:pt x="1354667" y="-16357"/>
                      <a:pt x="1580445" y="344888"/>
                      <a:pt x="1803400" y="364643"/>
                    </a:cubicBezTo>
                    <a:cubicBezTo>
                      <a:pt x="2026356" y="384399"/>
                      <a:pt x="2240844" y="131809"/>
                      <a:pt x="2463800" y="119109"/>
                    </a:cubicBezTo>
                    <a:cubicBezTo>
                      <a:pt x="2686756" y="106409"/>
                      <a:pt x="2994378" y="272921"/>
                      <a:pt x="3141134" y="288443"/>
                    </a:cubicBezTo>
                    <a:cubicBezTo>
                      <a:pt x="3287890" y="303965"/>
                      <a:pt x="3316112" y="258104"/>
                      <a:pt x="3344334" y="212243"/>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1309872" y="4735767"/>
                <a:ext cx="335982" cy="880042"/>
              </a:xfrm>
              <a:custGeom>
                <a:avLst/>
                <a:gdLst>
                  <a:gd name="connsiteX0" fmla="*/ 0 w 3344334"/>
                  <a:gd name="connsiteY0" fmla="*/ 212243 h 471614"/>
                  <a:gd name="connsiteX1" fmla="*/ 431800 w 3344334"/>
                  <a:gd name="connsiteY1" fmla="*/ 466243 h 471614"/>
                  <a:gd name="connsiteX2" fmla="*/ 1126067 w 3344334"/>
                  <a:gd name="connsiteY2" fmla="*/ 576 h 471614"/>
                  <a:gd name="connsiteX3" fmla="*/ 1803400 w 3344334"/>
                  <a:gd name="connsiteY3" fmla="*/ 364643 h 471614"/>
                  <a:gd name="connsiteX4" fmla="*/ 2463800 w 3344334"/>
                  <a:gd name="connsiteY4" fmla="*/ 119109 h 471614"/>
                  <a:gd name="connsiteX5" fmla="*/ 3141134 w 3344334"/>
                  <a:gd name="connsiteY5" fmla="*/ 288443 h 471614"/>
                  <a:gd name="connsiteX6" fmla="*/ 3344334 w 3344334"/>
                  <a:gd name="connsiteY6" fmla="*/ 212243 h 4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334" h="471614">
                    <a:moveTo>
                      <a:pt x="0" y="212243"/>
                    </a:moveTo>
                    <a:cubicBezTo>
                      <a:pt x="122061" y="356882"/>
                      <a:pt x="244122" y="501521"/>
                      <a:pt x="431800" y="466243"/>
                    </a:cubicBezTo>
                    <a:cubicBezTo>
                      <a:pt x="619478" y="430965"/>
                      <a:pt x="897467" y="17509"/>
                      <a:pt x="1126067" y="576"/>
                    </a:cubicBezTo>
                    <a:cubicBezTo>
                      <a:pt x="1354667" y="-16357"/>
                      <a:pt x="1580445" y="344888"/>
                      <a:pt x="1803400" y="364643"/>
                    </a:cubicBezTo>
                    <a:cubicBezTo>
                      <a:pt x="2026356" y="384399"/>
                      <a:pt x="2240844" y="131809"/>
                      <a:pt x="2463800" y="119109"/>
                    </a:cubicBezTo>
                    <a:cubicBezTo>
                      <a:pt x="2686756" y="106409"/>
                      <a:pt x="2994378" y="272921"/>
                      <a:pt x="3141134" y="288443"/>
                    </a:cubicBezTo>
                    <a:cubicBezTo>
                      <a:pt x="3287890" y="303965"/>
                      <a:pt x="3316112" y="258104"/>
                      <a:pt x="3344334" y="212243"/>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a:off x="2752255" y="4735767"/>
                <a:ext cx="335982" cy="880042"/>
              </a:xfrm>
              <a:custGeom>
                <a:avLst/>
                <a:gdLst>
                  <a:gd name="connsiteX0" fmla="*/ 0 w 3344334"/>
                  <a:gd name="connsiteY0" fmla="*/ 212243 h 471614"/>
                  <a:gd name="connsiteX1" fmla="*/ 431800 w 3344334"/>
                  <a:gd name="connsiteY1" fmla="*/ 466243 h 471614"/>
                  <a:gd name="connsiteX2" fmla="*/ 1126067 w 3344334"/>
                  <a:gd name="connsiteY2" fmla="*/ 576 h 471614"/>
                  <a:gd name="connsiteX3" fmla="*/ 1803400 w 3344334"/>
                  <a:gd name="connsiteY3" fmla="*/ 364643 h 471614"/>
                  <a:gd name="connsiteX4" fmla="*/ 2463800 w 3344334"/>
                  <a:gd name="connsiteY4" fmla="*/ 119109 h 471614"/>
                  <a:gd name="connsiteX5" fmla="*/ 3141134 w 3344334"/>
                  <a:gd name="connsiteY5" fmla="*/ 288443 h 471614"/>
                  <a:gd name="connsiteX6" fmla="*/ 3344334 w 3344334"/>
                  <a:gd name="connsiteY6" fmla="*/ 212243 h 4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334" h="471614">
                    <a:moveTo>
                      <a:pt x="0" y="212243"/>
                    </a:moveTo>
                    <a:cubicBezTo>
                      <a:pt x="122061" y="356882"/>
                      <a:pt x="244122" y="501521"/>
                      <a:pt x="431800" y="466243"/>
                    </a:cubicBezTo>
                    <a:cubicBezTo>
                      <a:pt x="619478" y="430965"/>
                      <a:pt x="897467" y="17509"/>
                      <a:pt x="1126067" y="576"/>
                    </a:cubicBezTo>
                    <a:cubicBezTo>
                      <a:pt x="1354667" y="-16357"/>
                      <a:pt x="1580445" y="344888"/>
                      <a:pt x="1803400" y="364643"/>
                    </a:cubicBezTo>
                    <a:cubicBezTo>
                      <a:pt x="2026356" y="384399"/>
                      <a:pt x="2240844" y="131809"/>
                      <a:pt x="2463800" y="119109"/>
                    </a:cubicBezTo>
                    <a:cubicBezTo>
                      <a:pt x="2686756" y="106409"/>
                      <a:pt x="2994378" y="272921"/>
                      <a:pt x="3141134" y="288443"/>
                    </a:cubicBezTo>
                    <a:cubicBezTo>
                      <a:pt x="3287890" y="303965"/>
                      <a:pt x="3316112" y="258104"/>
                      <a:pt x="3344334" y="212243"/>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Freeform 53"/>
              <p:cNvSpPr/>
              <p:nvPr/>
            </p:nvSpPr>
            <p:spPr>
              <a:xfrm>
                <a:off x="3216701" y="4723067"/>
                <a:ext cx="335982" cy="880042"/>
              </a:xfrm>
              <a:custGeom>
                <a:avLst/>
                <a:gdLst>
                  <a:gd name="connsiteX0" fmla="*/ 0 w 3344334"/>
                  <a:gd name="connsiteY0" fmla="*/ 212243 h 471614"/>
                  <a:gd name="connsiteX1" fmla="*/ 431800 w 3344334"/>
                  <a:gd name="connsiteY1" fmla="*/ 466243 h 471614"/>
                  <a:gd name="connsiteX2" fmla="*/ 1126067 w 3344334"/>
                  <a:gd name="connsiteY2" fmla="*/ 576 h 471614"/>
                  <a:gd name="connsiteX3" fmla="*/ 1803400 w 3344334"/>
                  <a:gd name="connsiteY3" fmla="*/ 364643 h 471614"/>
                  <a:gd name="connsiteX4" fmla="*/ 2463800 w 3344334"/>
                  <a:gd name="connsiteY4" fmla="*/ 119109 h 471614"/>
                  <a:gd name="connsiteX5" fmla="*/ 3141134 w 3344334"/>
                  <a:gd name="connsiteY5" fmla="*/ 288443 h 471614"/>
                  <a:gd name="connsiteX6" fmla="*/ 3344334 w 3344334"/>
                  <a:gd name="connsiteY6" fmla="*/ 212243 h 4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334" h="471614">
                    <a:moveTo>
                      <a:pt x="0" y="212243"/>
                    </a:moveTo>
                    <a:cubicBezTo>
                      <a:pt x="122061" y="356882"/>
                      <a:pt x="244122" y="501521"/>
                      <a:pt x="431800" y="466243"/>
                    </a:cubicBezTo>
                    <a:cubicBezTo>
                      <a:pt x="619478" y="430965"/>
                      <a:pt x="897467" y="17509"/>
                      <a:pt x="1126067" y="576"/>
                    </a:cubicBezTo>
                    <a:cubicBezTo>
                      <a:pt x="1354667" y="-16357"/>
                      <a:pt x="1580445" y="344888"/>
                      <a:pt x="1803400" y="364643"/>
                    </a:cubicBezTo>
                    <a:cubicBezTo>
                      <a:pt x="2026356" y="384399"/>
                      <a:pt x="2240844" y="131809"/>
                      <a:pt x="2463800" y="119109"/>
                    </a:cubicBezTo>
                    <a:cubicBezTo>
                      <a:pt x="2686756" y="106409"/>
                      <a:pt x="2994378" y="272921"/>
                      <a:pt x="3141134" y="288443"/>
                    </a:cubicBezTo>
                    <a:cubicBezTo>
                      <a:pt x="3287890" y="303965"/>
                      <a:pt x="3316112" y="258104"/>
                      <a:pt x="3344334" y="212243"/>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5" name="TextBox 64"/>
            <p:cNvSpPr txBox="1"/>
            <p:nvPr/>
          </p:nvSpPr>
          <p:spPr>
            <a:xfrm rot="16200000">
              <a:off x="-57176" y="4938985"/>
              <a:ext cx="946819" cy="307777"/>
            </a:xfrm>
            <a:prstGeom prst="rect">
              <a:avLst/>
            </a:prstGeom>
            <a:noFill/>
          </p:spPr>
          <p:txBody>
            <a:bodyPr wrap="none" rtlCol="0">
              <a:spAutoFit/>
            </a:bodyPr>
            <a:lstStyle/>
            <a:p>
              <a:r>
                <a:rPr lang="en-US" sz="1400" dirty="0" smtClean="0"/>
                <a:t>Amplitude</a:t>
              </a:r>
              <a:endParaRPr lang="en-US" sz="1400" dirty="0"/>
            </a:p>
          </p:txBody>
        </p:sp>
      </p:grpSp>
      <p:grpSp>
        <p:nvGrpSpPr>
          <p:cNvPr id="72" name="Group 71"/>
          <p:cNvGrpSpPr/>
          <p:nvPr/>
        </p:nvGrpSpPr>
        <p:grpSpPr>
          <a:xfrm>
            <a:off x="2303180" y="5703397"/>
            <a:ext cx="5141836" cy="1154603"/>
            <a:chOff x="262345" y="5725294"/>
            <a:chExt cx="5141836" cy="1154603"/>
          </a:xfrm>
        </p:grpSpPr>
        <p:grpSp>
          <p:nvGrpSpPr>
            <p:cNvPr id="31" name="Group 30"/>
            <p:cNvGrpSpPr/>
            <p:nvPr/>
          </p:nvGrpSpPr>
          <p:grpSpPr>
            <a:xfrm>
              <a:off x="678034" y="5725294"/>
              <a:ext cx="3600000" cy="1007280"/>
              <a:chOff x="1323539" y="2726229"/>
              <a:chExt cx="4237724" cy="1007280"/>
            </a:xfrm>
          </p:grpSpPr>
          <p:cxnSp>
            <p:nvCxnSpPr>
              <p:cNvPr id="32" name="Straight Arrow Connector 31"/>
              <p:cNvCxnSpPr/>
              <p:nvPr/>
            </p:nvCxnSpPr>
            <p:spPr>
              <a:xfrm>
                <a:off x="1335481" y="3722574"/>
                <a:ext cx="422578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1323539" y="2726229"/>
                <a:ext cx="1" cy="100728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62" name="TextBox 61"/>
            <p:cNvSpPr txBox="1"/>
            <p:nvPr/>
          </p:nvSpPr>
          <p:spPr>
            <a:xfrm>
              <a:off x="4276160" y="6572120"/>
              <a:ext cx="1128021" cy="307777"/>
            </a:xfrm>
            <a:prstGeom prst="rect">
              <a:avLst/>
            </a:prstGeom>
            <a:noFill/>
          </p:spPr>
          <p:txBody>
            <a:bodyPr wrap="none" rtlCol="0">
              <a:spAutoFit/>
            </a:bodyPr>
            <a:lstStyle/>
            <a:p>
              <a:r>
                <a:rPr lang="en-US" sz="1400" dirty="0" smtClean="0"/>
                <a:t>Time (depth)</a:t>
              </a:r>
              <a:endParaRPr lang="en-US" sz="1400" dirty="0"/>
            </a:p>
          </p:txBody>
        </p:sp>
        <p:grpSp>
          <p:nvGrpSpPr>
            <p:cNvPr id="71" name="Group 70"/>
            <p:cNvGrpSpPr/>
            <p:nvPr/>
          </p:nvGrpSpPr>
          <p:grpSpPr>
            <a:xfrm>
              <a:off x="262345" y="5752025"/>
              <a:ext cx="3682714" cy="974587"/>
              <a:chOff x="262345" y="5752025"/>
              <a:chExt cx="3682714" cy="974587"/>
            </a:xfrm>
          </p:grpSpPr>
          <p:sp>
            <p:nvSpPr>
              <p:cNvPr id="57" name="Freeform 56"/>
              <p:cNvSpPr/>
              <p:nvPr/>
            </p:nvSpPr>
            <p:spPr>
              <a:xfrm>
                <a:off x="1015478" y="6009973"/>
                <a:ext cx="363939" cy="71663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1670493" y="6009959"/>
                <a:ext cx="363939" cy="71663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3110324" y="6009959"/>
                <a:ext cx="363939" cy="71663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3581120" y="6009959"/>
                <a:ext cx="363939" cy="71663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TextBox 65"/>
              <p:cNvSpPr txBox="1"/>
              <p:nvPr/>
            </p:nvSpPr>
            <p:spPr>
              <a:xfrm rot="16200000">
                <a:off x="-57176" y="6071546"/>
                <a:ext cx="946819" cy="307777"/>
              </a:xfrm>
              <a:prstGeom prst="rect">
                <a:avLst/>
              </a:prstGeom>
              <a:noFill/>
            </p:spPr>
            <p:txBody>
              <a:bodyPr wrap="none" rtlCol="0">
                <a:spAutoFit/>
              </a:bodyPr>
              <a:lstStyle/>
              <a:p>
                <a:r>
                  <a:rPr lang="en-US" sz="1400" dirty="0" smtClean="0"/>
                  <a:t>Amplitude</a:t>
                </a:r>
                <a:endParaRPr lang="en-US" sz="1400" dirty="0"/>
              </a:p>
            </p:txBody>
          </p:sp>
        </p:grpSp>
      </p:grpSp>
      <p:sp>
        <p:nvSpPr>
          <p:cNvPr id="73" name="Rounded Rectangle 72"/>
          <p:cNvSpPr/>
          <p:nvPr/>
        </p:nvSpPr>
        <p:spPr>
          <a:xfrm rot="16200000">
            <a:off x="5593490" y="1792227"/>
            <a:ext cx="919623" cy="470796"/>
          </a:xfrm>
          <a:prstGeom prst="roundRect">
            <a:avLst>
              <a:gd name="adj"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87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Learning outcomes</a:t>
            </a:r>
            <a:endParaRPr lang="en-US" dirty="0"/>
          </a:p>
        </p:txBody>
      </p:sp>
      <p:sp>
        <p:nvSpPr>
          <p:cNvPr id="4" name="Content Placeholder 3"/>
          <p:cNvSpPr>
            <a:spLocks noGrp="1"/>
          </p:cNvSpPr>
          <p:nvPr>
            <p:ph idx="1"/>
          </p:nvPr>
        </p:nvSpPr>
        <p:spPr/>
        <p:txBody>
          <a:bodyPr/>
          <a:lstStyle/>
          <a:p>
            <a:r>
              <a:rPr lang="en-US" dirty="0"/>
              <a:t>After </a:t>
            </a:r>
            <a:r>
              <a:rPr lang="en-US" dirty="0" smtClean="0"/>
              <a:t>these lectures, </a:t>
            </a:r>
            <a:r>
              <a:rPr lang="en-US" dirty="0"/>
              <a:t>you should be able to:</a:t>
            </a:r>
          </a:p>
          <a:p>
            <a:pPr lvl="1"/>
            <a:r>
              <a:rPr lang="en-US" dirty="0"/>
              <a:t>Explain how ultrasound interacts with tissue</a:t>
            </a:r>
          </a:p>
          <a:p>
            <a:pPr lvl="1"/>
            <a:r>
              <a:rPr lang="en-US" dirty="0"/>
              <a:t>Understand where ultrasound imaging contrast comes from</a:t>
            </a:r>
          </a:p>
          <a:p>
            <a:pPr lvl="1"/>
            <a:r>
              <a:rPr lang="en-US" dirty="0"/>
              <a:t>Describe how ultrasound signals are generated and detected</a:t>
            </a:r>
          </a:p>
          <a:p>
            <a:pPr lvl="1"/>
            <a:r>
              <a:rPr lang="en-US" dirty="0"/>
              <a:t>Explain how anatomical ultrasound images are formed</a:t>
            </a:r>
          </a:p>
          <a:p>
            <a:pPr lvl="1"/>
            <a:r>
              <a:rPr lang="en-US" dirty="0"/>
              <a:t>Compare the different clinical approaches to performing ultrasound imaging and discuss emerging new applications of </a:t>
            </a:r>
            <a:r>
              <a:rPr lang="en-US" dirty="0" smtClean="0"/>
              <a:t>ultrasound</a:t>
            </a:r>
            <a:endParaRPr lang="en-US" dirty="0"/>
          </a:p>
          <a:p>
            <a:pPr lvl="1"/>
            <a:r>
              <a:rPr lang="en-US" dirty="0" smtClean="0"/>
              <a:t>Describe the origin of the hazards that arise from ultrasound imaging and how they can be mitigated</a:t>
            </a:r>
          </a:p>
          <a:p>
            <a:pPr lvl="1"/>
            <a:r>
              <a:rPr lang="en-US" dirty="0" smtClean="0"/>
              <a:t>Explain the key governing legislation around ultrasound safety</a:t>
            </a:r>
          </a:p>
          <a:p>
            <a:pPr lvl="1"/>
            <a:r>
              <a:rPr lang="en-US" dirty="0" smtClean="0"/>
              <a:t>Describe common approaches to quality assurance / control </a:t>
            </a:r>
          </a:p>
        </p:txBody>
      </p:sp>
    </p:spTree>
    <p:extLst>
      <p:ext uri="{BB962C8B-B14F-4D97-AF65-F5344CB8AC3E}">
        <p14:creationId xmlns:p14="http://schemas.microsoft.com/office/powerpoint/2010/main" val="276091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Amplitude (A) mode ultrasound displays the ultrasound echoes along one beam, or ‘A Line’</a:t>
            </a:r>
            <a:endParaRPr lang="en-US" dirty="0"/>
          </a:p>
        </p:txBody>
      </p:sp>
      <p:grpSp>
        <p:nvGrpSpPr>
          <p:cNvPr id="12" name="Group 11"/>
          <p:cNvGrpSpPr/>
          <p:nvPr/>
        </p:nvGrpSpPr>
        <p:grpSpPr>
          <a:xfrm>
            <a:off x="5222535" y="2932284"/>
            <a:ext cx="3656422" cy="1799712"/>
            <a:chOff x="5222535" y="4503959"/>
            <a:chExt cx="3656422" cy="1799712"/>
          </a:xfrm>
        </p:grpSpPr>
        <p:graphicFrame>
          <p:nvGraphicFramePr>
            <p:cNvPr id="67" name="Object 66"/>
            <p:cNvGraphicFramePr>
              <a:graphicFrameLocks noChangeAspect="1"/>
            </p:cNvGraphicFramePr>
            <p:nvPr>
              <p:extLst/>
            </p:nvPr>
          </p:nvGraphicFramePr>
          <p:xfrm>
            <a:off x="6314546" y="5615809"/>
            <a:ext cx="1242589" cy="687862"/>
          </p:xfrm>
          <a:graphic>
            <a:graphicData uri="http://schemas.openxmlformats.org/presentationml/2006/ole">
              <mc:AlternateContent xmlns:mc="http://schemas.openxmlformats.org/markup-compatibility/2006">
                <mc:Choice xmlns:v="urn:schemas-microsoft-com:vml" Requires="v">
                  <p:oleObj spid="_x0000_s30772" name="Equation" r:id="rId4" imgW="711200" imgH="393700" progId="Equation.3">
                    <p:embed/>
                  </p:oleObj>
                </mc:Choice>
                <mc:Fallback>
                  <p:oleObj name="Equation" r:id="rId4" imgW="711200" imgH="393700" progId="Equation.3">
                    <p:embed/>
                    <p:pic>
                      <p:nvPicPr>
                        <p:cNvPr id="0" name=""/>
                        <p:cNvPicPr/>
                        <p:nvPr/>
                      </p:nvPicPr>
                      <p:blipFill>
                        <a:blip r:embed="rId5"/>
                        <a:stretch>
                          <a:fillRect/>
                        </a:stretch>
                      </p:blipFill>
                      <p:spPr>
                        <a:xfrm>
                          <a:off x="6314546" y="5615809"/>
                          <a:ext cx="1242589" cy="687862"/>
                        </a:xfrm>
                        <a:prstGeom prst="rect">
                          <a:avLst/>
                        </a:prstGeom>
                      </p:spPr>
                    </p:pic>
                  </p:oleObj>
                </mc:Fallback>
              </mc:AlternateContent>
            </a:graphicData>
          </a:graphic>
        </p:graphicFrame>
        <p:sp>
          <p:nvSpPr>
            <p:cNvPr id="7" name="TextBox 6"/>
            <p:cNvSpPr txBox="1"/>
            <p:nvPr/>
          </p:nvSpPr>
          <p:spPr>
            <a:xfrm>
              <a:off x="5222535" y="4503959"/>
              <a:ext cx="3656422" cy="1200329"/>
            </a:xfrm>
            <a:prstGeom prst="rect">
              <a:avLst/>
            </a:prstGeom>
            <a:noFill/>
          </p:spPr>
          <p:txBody>
            <a:bodyPr wrap="square" rtlCol="0">
              <a:spAutoFit/>
            </a:bodyPr>
            <a:lstStyle/>
            <a:p>
              <a:r>
                <a:rPr lang="en-US" sz="1800" dirty="0" smtClean="0"/>
                <a:t>Restriction on pulse repetition time (</a:t>
              </a:r>
              <a:r>
                <a:rPr lang="en-US" sz="1800" dirty="0" err="1" smtClean="0"/>
                <a:t>T</a:t>
              </a:r>
              <a:r>
                <a:rPr lang="en-US" sz="1800" baseline="-25000" dirty="0" err="1" smtClean="0"/>
                <a:t>p</a:t>
              </a:r>
              <a:r>
                <a:rPr lang="en-US" sz="1800" dirty="0" smtClean="0"/>
                <a:t>) given by </a:t>
              </a:r>
              <a:r>
                <a:rPr lang="en-US" sz="1800" dirty="0" err="1" smtClean="0"/>
                <a:t>L</a:t>
              </a:r>
              <a:r>
                <a:rPr lang="en-US" sz="1800" baseline="-25000" dirty="0" err="1" smtClean="0"/>
                <a:t>max</a:t>
              </a:r>
              <a:r>
                <a:rPr lang="en-US" sz="1800" dirty="0" smtClean="0"/>
                <a:t>, the maximum desired depth of penetration for imaging:</a:t>
              </a:r>
              <a:endParaRPr lang="en-US" sz="1800" dirty="0"/>
            </a:p>
          </p:txBody>
        </p:sp>
      </p:grpSp>
      <p:grpSp>
        <p:nvGrpSpPr>
          <p:cNvPr id="11" name="Group 10"/>
          <p:cNvGrpSpPr/>
          <p:nvPr/>
        </p:nvGrpSpPr>
        <p:grpSpPr>
          <a:xfrm>
            <a:off x="291251" y="2290820"/>
            <a:ext cx="4280749" cy="3029292"/>
            <a:chOff x="4622198" y="1589710"/>
            <a:chExt cx="4280749" cy="3029292"/>
          </a:xfrm>
        </p:grpSpPr>
        <p:pic>
          <p:nvPicPr>
            <p:cNvPr id="74" name="Picture 7"/>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622198" y="1589710"/>
              <a:ext cx="4280749" cy="2753994"/>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5234455" y="4342003"/>
              <a:ext cx="3668492" cy="276999"/>
            </a:xfrm>
            <a:prstGeom prst="rect">
              <a:avLst/>
            </a:prstGeom>
            <a:noFill/>
          </p:spPr>
          <p:txBody>
            <a:bodyPr wrap="none" rtlCol="0">
              <a:spAutoFit/>
            </a:bodyPr>
            <a:lstStyle/>
            <a:p>
              <a:r>
                <a:rPr lang="en-US" sz="1200" dirty="0">
                  <a:solidFill>
                    <a:srgbClr val="000000"/>
                  </a:solidFill>
                </a:rPr>
                <a:t>AAPM/RSNA Physics Tutorial for Residents: Topics in US</a:t>
              </a:r>
              <a:endParaRPr lang="en-US" sz="1200" dirty="0"/>
            </a:p>
          </p:txBody>
        </p:sp>
      </p:grpSp>
    </p:spTree>
    <p:extLst>
      <p:ext uri="{BB962C8B-B14F-4D97-AF65-F5344CB8AC3E}">
        <p14:creationId xmlns:p14="http://schemas.microsoft.com/office/powerpoint/2010/main" val="187663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Brightness (B) mode uses each individual echo strength to build up a 2D image</a:t>
            </a:r>
            <a:endParaRPr lang="en-US" dirty="0"/>
          </a:p>
        </p:txBody>
      </p:sp>
      <p:grpSp>
        <p:nvGrpSpPr>
          <p:cNvPr id="4" name="Group 3"/>
          <p:cNvGrpSpPr/>
          <p:nvPr/>
        </p:nvGrpSpPr>
        <p:grpSpPr>
          <a:xfrm>
            <a:off x="457200" y="1355769"/>
            <a:ext cx="5141836" cy="1154603"/>
            <a:chOff x="262345" y="5725294"/>
            <a:chExt cx="5141836" cy="1154603"/>
          </a:xfrm>
        </p:grpSpPr>
        <p:grpSp>
          <p:nvGrpSpPr>
            <p:cNvPr id="5" name="Group 4"/>
            <p:cNvGrpSpPr/>
            <p:nvPr/>
          </p:nvGrpSpPr>
          <p:grpSpPr>
            <a:xfrm>
              <a:off x="678034" y="5725294"/>
              <a:ext cx="3600000" cy="1007280"/>
              <a:chOff x="1323539" y="2726229"/>
              <a:chExt cx="4237724" cy="1007280"/>
            </a:xfrm>
          </p:grpSpPr>
          <p:cxnSp>
            <p:nvCxnSpPr>
              <p:cNvPr id="13" name="Straight Arrow Connector 12"/>
              <p:cNvCxnSpPr/>
              <p:nvPr/>
            </p:nvCxnSpPr>
            <p:spPr>
              <a:xfrm>
                <a:off x="1335481" y="3722574"/>
                <a:ext cx="422578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1323539" y="2726229"/>
                <a:ext cx="1" cy="100728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6" name="TextBox 5"/>
            <p:cNvSpPr txBox="1"/>
            <p:nvPr/>
          </p:nvSpPr>
          <p:spPr>
            <a:xfrm>
              <a:off x="4276160" y="6572120"/>
              <a:ext cx="1128021" cy="307777"/>
            </a:xfrm>
            <a:prstGeom prst="rect">
              <a:avLst/>
            </a:prstGeom>
            <a:noFill/>
          </p:spPr>
          <p:txBody>
            <a:bodyPr wrap="none" rtlCol="0">
              <a:spAutoFit/>
            </a:bodyPr>
            <a:lstStyle/>
            <a:p>
              <a:r>
                <a:rPr lang="en-US" sz="1400" dirty="0" smtClean="0"/>
                <a:t>Time (depth)</a:t>
              </a:r>
              <a:endParaRPr lang="en-US" sz="1400" dirty="0"/>
            </a:p>
          </p:txBody>
        </p:sp>
        <p:grpSp>
          <p:nvGrpSpPr>
            <p:cNvPr id="7" name="Group 6"/>
            <p:cNvGrpSpPr/>
            <p:nvPr/>
          </p:nvGrpSpPr>
          <p:grpSpPr>
            <a:xfrm>
              <a:off x="262345" y="5752025"/>
              <a:ext cx="3682714" cy="974587"/>
              <a:chOff x="262345" y="5752025"/>
              <a:chExt cx="3682714" cy="974587"/>
            </a:xfrm>
          </p:grpSpPr>
          <p:sp>
            <p:nvSpPr>
              <p:cNvPr id="8" name="Freeform 7"/>
              <p:cNvSpPr/>
              <p:nvPr/>
            </p:nvSpPr>
            <p:spPr>
              <a:xfrm>
                <a:off x="1015478" y="6009973"/>
                <a:ext cx="363939" cy="71663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1670493" y="6009959"/>
                <a:ext cx="363939" cy="71663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110324" y="6009959"/>
                <a:ext cx="363939" cy="71663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3581120" y="6009959"/>
                <a:ext cx="363939" cy="71663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rot="16200000">
                <a:off x="-57176" y="6071546"/>
                <a:ext cx="946819" cy="307777"/>
              </a:xfrm>
              <a:prstGeom prst="rect">
                <a:avLst/>
              </a:prstGeom>
              <a:noFill/>
            </p:spPr>
            <p:txBody>
              <a:bodyPr wrap="none" rtlCol="0">
                <a:spAutoFit/>
              </a:bodyPr>
              <a:lstStyle/>
              <a:p>
                <a:r>
                  <a:rPr lang="en-US" sz="1400" dirty="0" smtClean="0"/>
                  <a:t>Amplitude</a:t>
                </a:r>
                <a:endParaRPr lang="en-US" sz="1400" dirty="0"/>
              </a:p>
            </p:txBody>
          </p:sp>
        </p:grpSp>
      </p:grpSp>
      <p:grpSp>
        <p:nvGrpSpPr>
          <p:cNvPr id="26" name="Group 25"/>
          <p:cNvGrpSpPr/>
          <p:nvPr/>
        </p:nvGrpSpPr>
        <p:grpSpPr>
          <a:xfrm>
            <a:off x="457199" y="3800940"/>
            <a:ext cx="5141836" cy="1154603"/>
            <a:chOff x="457199" y="4421516"/>
            <a:chExt cx="5141836" cy="1154603"/>
          </a:xfrm>
        </p:grpSpPr>
        <p:grpSp>
          <p:nvGrpSpPr>
            <p:cNvPr id="27" name="Group 26"/>
            <p:cNvGrpSpPr/>
            <p:nvPr/>
          </p:nvGrpSpPr>
          <p:grpSpPr>
            <a:xfrm>
              <a:off x="872888" y="4421516"/>
              <a:ext cx="3600000" cy="1007280"/>
              <a:chOff x="1323539" y="2726229"/>
              <a:chExt cx="4237724" cy="1007280"/>
            </a:xfrm>
          </p:grpSpPr>
          <p:cxnSp>
            <p:nvCxnSpPr>
              <p:cNvPr id="35" name="Straight Arrow Connector 34"/>
              <p:cNvCxnSpPr/>
              <p:nvPr/>
            </p:nvCxnSpPr>
            <p:spPr>
              <a:xfrm>
                <a:off x="1335481" y="3722574"/>
                <a:ext cx="422578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1323539" y="2726229"/>
                <a:ext cx="1" cy="100728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4471014" y="5268342"/>
              <a:ext cx="1128021" cy="307777"/>
            </a:xfrm>
            <a:prstGeom prst="rect">
              <a:avLst/>
            </a:prstGeom>
            <a:noFill/>
          </p:spPr>
          <p:txBody>
            <a:bodyPr wrap="none" rtlCol="0">
              <a:spAutoFit/>
            </a:bodyPr>
            <a:lstStyle/>
            <a:p>
              <a:r>
                <a:rPr lang="en-US" sz="1400" dirty="0" smtClean="0"/>
                <a:t>Time (depth)</a:t>
              </a:r>
              <a:endParaRPr lang="en-US" sz="1400" dirty="0"/>
            </a:p>
          </p:txBody>
        </p:sp>
        <p:sp>
          <p:nvSpPr>
            <p:cNvPr id="34" name="TextBox 33"/>
            <p:cNvSpPr txBox="1"/>
            <p:nvPr/>
          </p:nvSpPr>
          <p:spPr>
            <a:xfrm rot="16200000">
              <a:off x="137678" y="4767768"/>
              <a:ext cx="946819" cy="307777"/>
            </a:xfrm>
            <a:prstGeom prst="rect">
              <a:avLst/>
            </a:prstGeom>
            <a:noFill/>
          </p:spPr>
          <p:txBody>
            <a:bodyPr wrap="none" rtlCol="0">
              <a:spAutoFit/>
            </a:bodyPr>
            <a:lstStyle/>
            <a:p>
              <a:r>
                <a:rPr lang="en-US" sz="1400" dirty="0" smtClean="0"/>
                <a:t>Amplitude</a:t>
              </a:r>
              <a:endParaRPr lang="en-US" sz="1400" dirty="0"/>
            </a:p>
          </p:txBody>
        </p:sp>
        <p:sp>
          <p:nvSpPr>
            <p:cNvPr id="37" name="Oval 36"/>
            <p:cNvSpPr/>
            <p:nvPr/>
          </p:nvSpPr>
          <p:spPr>
            <a:xfrm>
              <a:off x="1306345" y="5276740"/>
              <a:ext cx="288000" cy="287315"/>
            </a:xfrm>
            <a:prstGeom prst="ellipse">
              <a:avLst/>
            </a:prstGeom>
            <a:solidFill>
              <a:schemeClr val="accent2">
                <a:lumMod val="5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8" name="Oval 37"/>
            <p:cNvSpPr/>
            <p:nvPr/>
          </p:nvSpPr>
          <p:spPr>
            <a:xfrm>
              <a:off x="3871987" y="5276740"/>
              <a:ext cx="288000" cy="287315"/>
            </a:xfrm>
            <a:prstGeom prst="ellipse">
              <a:avLst/>
            </a:prstGeom>
            <a:solidFill>
              <a:schemeClr val="accent2">
                <a:lumMod val="5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9" name="Oval 38"/>
            <p:cNvSpPr/>
            <p:nvPr/>
          </p:nvSpPr>
          <p:spPr>
            <a:xfrm>
              <a:off x="1941287" y="5276740"/>
              <a:ext cx="288000" cy="287315"/>
            </a:xfrm>
            <a:prstGeom prst="ellipse">
              <a:avLst/>
            </a:prstGeom>
            <a:solidFill>
              <a:schemeClr val="accent2">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Oval 39"/>
            <p:cNvSpPr/>
            <p:nvPr/>
          </p:nvSpPr>
          <p:spPr>
            <a:xfrm>
              <a:off x="3381118" y="5276740"/>
              <a:ext cx="288000" cy="287315"/>
            </a:xfrm>
            <a:prstGeom prst="ellipse">
              <a:avLst/>
            </a:prstGeom>
            <a:solidFill>
              <a:schemeClr val="accent2">
                <a:lumMod val="75000"/>
              </a:schemeClr>
            </a:solidFill>
            <a:ln>
              <a:solidFill>
                <a:schemeClr val="accent2">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9" name="Group 28"/>
          <p:cNvGrpSpPr/>
          <p:nvPr/>
        </p:nvGrpSpPr>
        <p:grpSpPr>
          <a:xfrm>
            <a:off x="477273" y="2576671"/>
            <a:ext cx="8088029" cy="1154603"/>
            <a:chOff x="477273" y="2576671"/>
            <a:chExt cx="8088029" cy="1154603"/>
          </a:xfrm>
        </p:grpSpPr>
        <p:grpSp>
          <p:nvGrpSpPr>
            <p:cNvPr id="15" name="Group 14"/>
            <p:cNvGrpSpPr/>
            <p:nvPr/>
          </p:nvGrpSpPr>
          <p:grpSpPr>
            <a:xfrm>
              <a:off x="477273" y="2576671"/>
              <a:ext cx="5141836" cy="1154603"/>
              <a:chOff x="262345" y="5725294"/>
              <a:chExt cx="5141836" cy="1154603"/>
            </a:xfrm>
          </p:grpSpPr>
          <p:grpSp>
            <p:nvGrpSpPr>
              <p:cNvPr id="16" name="Group 15"/>
              <p:cNvGrpSpPr/>
              <p:nvPr/>
            </p:nvGrpSpPr>
            <p:grpSpPr>
              <a:xfrm>
                <a:off x="678034" y="5725294"/>
                <a:ext cx="3600000" cy="1007280"/>
                <a:chOff x="1323539" y="2726229"/>
                <a:chExt cx="4237724" cy="1007280"/>
              </a:xfrm>
            </p:grpSpPr>
            <p:cxnSp>
              <p:nvCxnSpPr>
                <p:cNvPr id="24" name="Straight Arrow Connector 23"/>
                <p:cNvCxnSpPr/>
                <p:nvPr/>
              </p:nvCxnSpPr>
              <p:spPr>
                <a:xfrm>
                  <a:off x="1335481" y="3722574"/>
                  <a:ext cx="422578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1323539" y="2726229"/>
                  <a:ext cx="1" cy="100728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4276160" y="6572120"/>
                <a:ext cx="1128021" cy="307777"/>
              </a:xfrm>
              <a:prstGeom prst="rect">
                <a:avLst/>
              </a:prstGeom>
              <a:noFill/>
            </p:spPr>
            <p:txBody>
              <a:bodyPr wrap="none" rtlCol="0">
                <a:spAutoFit/>
              </a:bodyPr>
              <a:lstStyle/>
              <a:p>
                <a:r>
                  <a:rPr lang="en-US" sz="1400" dirty="0" smtClean="0"/>
                  <a:t>Time (depth)</a:t>
                </a:r>
                <a:endParaRPr lang="en-US" sz="1400" dirty="0"/>
              </a:p>
            </p:txBody>
          </p:sp>
          <p:grpSp>
            <p:nvGrpSpPr>
              <p:cNvPr id="18" name="Group 17"/>
              <p:cNvGrpSpPr/>
              <p:nvPr/>
            </p:nvGrpSpPr>
            <p:grpSpPr>
              <a:xfrm>
                <a:off x="262345" y="5752025"/>
                <a:ext cx="3682714" cy="974587"/>
                <a:chOff x="262345" y="5752025"/>
                <a:chExt cx="3682714" cy="974587"/>
              </a:xfrm>
            </p:grpSpPr>
            <p:sp>
              <p:nvSpPr>
                <p:cNvPr id="19" name="Freeform 18"/>
                <p:cNvSpPr/>
                <p:nvPr/>
              </p:nvSpPr>
              <p:spPr>
                <a:xfrm>
                  <a:off x="1015478" y="6009973"/>
                  <a:ext cx="363939" cy="71663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1670493" y="6405878"/>
                  <a:ext cx="363939" cy="320720"/>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3110324" y="6219750"/>
                  <a:ext cx="363939" cy="506848"/>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3581120" y="6009959"/>
                  <a:ext cx="363939" cy="71663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rot="16200000">
                  <a:off x="-57176" y="6071546"/>
                  <a:ext cx="946819" cy="307777"/>
                </a:xfrm>
                <a:prstGeom prst="rect">
                  <a:avLst/>
                </a:prstGeom>
                <a:noFill/>
              </p:spPr>
              <p:txBody>
                <a:bodyPr wrap="none" rtlCol="0">
                  <a:spAutoFit/>
                </a:bodyPr>
                <a:lstStyle/>
                <a:p>
                  <a:r>
                    <a:rPr lang="en-US" sz="1400" dirty="0" smtClean="0"/>
                    <a:t>Amplitude</a:t>
                  </a:r>
                  <a:endParaRPr lang="en-US" sz="1400" dirty="0"/>
                </a:p>
              </p:txBody>
            </p:sp>
          </p:grpSp>
        </p:grpSp>
        <p:grpSp>
          <p:nvGrpSpPr>
            <p:cNvPr id="48" name="Group 47"/>
            <p:cNvGrpSpPr/>
            <p:nvPr/>
          </p:nvGrpSpPr>
          <p:grpSpPr>
            <a:xfrm>
              <a:off x="5893894" y="2688554"/>
              <a:ext cx="2671408" cy="765145"/>
              <a:chOff x="5966286" y="3134608"/>
              <a:chExt cx="3503594" cy="925599"/>
            </a:xfrm>
          </p:grpSpPr>
          <p:grpSp>
            <p:nvGrpSpPr>
              <p:cNvPr id="41" name="Group 40"/>
              <p:cNvGrpSpPr/>
              <p:nvPr/>
            </p:nvGrpSpPr>
            <p:grpSpPr>
              <a:xfrm>
                <a:off x="5966286" y="3140583"/>
                <a:ext cx="3032797" cy="919624"/>
                <a:chOff x="339195" y="1587629"/>
                <a:chExt cx="3032797" cy="919624"/>
              </a:xfrm>
            </p:grpSpPr>
            <p:grpSp>
              <p:nvGrpSpPr>
                <p:cNvPr id="42" name="Group 41"/>
                <p:cNvGrpSpPr/>
                <p:nvPr/>
              </p:nvGrpSpPr>
              <p:grpSpPr>
                <a:xfrm rot="16200000">
                  <a:off x="1631180" y="766442"/>
                  <a:ext cx="919623" cy="2562000"/>
                  <a:chOff x="1149500" y="2518204"/>
                  <a:chExt cx="1357505" cy="2562000"/>
                </a:xfrm>
              </p:grpSpPr>
              <p:sp>
                <p:nvSpPr>
                  <p:cNvPr id="44" name="Rounded Rectangle 43"/>
                  <p:cNvSpPr/>
                  <p:nvPr/>
                </p:nvSpPr>
                <p:spPr>
                  <a:xfrm>
                    <a:off x="1149500" y="2518204"/>
                    <a:ext cx="1357505" cy="667871"/>
                  </a:xfrm>
                  <a:prstGeom prst="roundRec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p:cNvSpPr/>
                  <p:nvPr/>
                </p:nvSpPr>
                <p:spPr>
                  <a:xfrm>
                    <a:off x="1149500" y="3186075"/>
                    <a:ext cx="1357505" cy="1423333"/>
                  </a:xfrm>
                  <a:prstGeom prst="roundRect">
                    <a:avLst>
                      <a:gd name="adj" fmla="val 0"/>
                    </a:avLst>
                  </a:prstGeom>
                  <a:ln>
                    <a:gradFill flip="none" rotWithShape="1">
                      <a:gsLst>
                        <a:gs pos="0">
                          <a:schemeClr val="accent3">
                            <a:lumMod val="50000"/>
                          </a:schemeClr>
                        </a:gs>
                        <a:gs pos="100000">
                          <a:srgbClr val="FFFFFF"/>
                        </a:gs>
                        <a:gs pos="52000">
                          <a:schemeClr val="accent3">
                            <a:shade val="95000"/>
                            <a:satMod val="105000"/>
                          </a:schemeClr>
                        </a:gs>
                      </a:gsLst>
                      <a:lin ang="0" scaled="1"/>
                      <a:tileRect/>
                    </a:gra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6" name="Rounded Rectangle 45"/>
                  <p:cNvSpPr/>
                  <p:nvPr/>
                </p:nvSpPr>
                <p:spPr>
                  <a:xfrm>
                    <a:off x="1149500" y="4609408"/>
                    <a:ext cx="1357505" cy="470796"/>
                  </a:xfrm>
                  <a:prstGeom prst="roundRec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Rounded Rectangle 42"/>
                <p:cNvSpPr/>
                <p:nvPr/>
              </p:nvSpPr>
              <p:spPr>
                <a:xfrm rot="16200000">
                  <a:off x="114781" y="1812043"/>
                  <a:ext cx="919623" cy="470796"/>
                </a:xfrm>
                <a:prstGeom prst="roundRect">
                  <a:avLst>
                    <a:gd name="adj"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47" name="Rounded Rectangle 46"/>
              <p:cNvSpPr/>
              <p:nvPr/>
            </p:nvSpPr>
            <p:spPr>
              <a:xfrm rot="16200000">
                <a:off x="8774670" y="3359022"/>
                <a:ext cx="919623" cy="470796"/>
              </a:xfrm>
              <a:prstGeom prst="roundRect">
                <a:avLst>
                  <a:gd name="adj"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grpSp>
        <p:nvGrpSpPr>
          <p:cNvPr id="31" name="Group 30"/>
          <p:cNvGrpSpPr/>
          <p:nvPr/>
        </p:nvGrpSpPr>
        <p:grpSpPr>
          <a:xfrm>
            <a:off x="764976" y="3701319"/>
            <a:ext cx="8217128" cy="3101954"/>
            <a:chOff x="764976" y="3701319"/>
            <a:chExt cx="8217128" cy="3101954"/>
          </a:xfrm>
        </p:grpSpPr>
        <p:pic>
          <p:nvPicPr>
            <p:cNvPr id="49" name="Picture 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67697" y="3701319"/>
              <a:ext cx="3214407" cy="3101954"/>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TextBox 29"/>
            <p:cNvSpPr txBox="1"/>
            <p:nvPr/>
          </p:nvSpPr>
          <p:spPr>
            <a:xfrm>
              <a:off x="764976" y="5823805"/>
              <a:ext cx="4153000" cy="369332"/>
            </a:xfrm>
            <a:prstGeom prst="rect">
              <a:avLst/>
            </a:prstGeom>
            <a:noFill/>
          </p:spPr>
          <p:txBody>
            <a:bodyPr wrap="none" rtlCol="0">
              <a:spAutoFit/>
            </a:bodyPr>
            <a:lstStyle/>
            <a:p>
              <a:r>
                <a:rPr lang="en-US" sz="1800" dirty="0" smtClean="0"/>
                <a:t>More reflective structures appear brighter</a:t>
              </a:r>
              <a:endParaRPr lang="en-US" sz="1800" dirty="0"/>
            </a:p>
          </p:txBody>
        </p:sp>
      </p:grpSp>
    </p:spTree>
    <p:extLst>
      <p:ext uri="{BB962C8B-B14F-4D97-AF65-F5344CB8AC3E}">
        <p14:creationId xmlns:p14="http://schemas.microsoft.com/office/powerpoint/2010/main" val="78623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Ultrasound imaging is based on the ‘pulse-echo’ </a:t>
            </a:r>
            <a:r>
              <a:rPr lang="en-US" dirty="0" smtClean="0"/>
              <a:t>principle</a:t>
            </a:r>
            <a:endParaRPr lang="en-US" dirty="0"/>
          </a:p>
        </p:txBody>
      </p:sp>
      <p:sp>
        <p:nvSpPr>
          <p:cNvPr id="3" name="Content Placeholder 2"/>
          <p:cNvSpPr>
            <a:spLocks noGrp="1"/>
          </p:cNvSpPr>
          <p:nvPr>
            <p:ph idx="1"/>
          </p:nvPr>
        </p:nvSpPr>
        <p:spPr>
          <a:xfrm>
            <a:off x="628650" y="1371340"/>
            <a:ext cx="7886700" cy="5129469"/>
          </a:xfrm>
        </p:spPr>
        <p:txBody>
          <a:bodyPr>
            <a:normAutofit/>
          </a:bodyPr>
          <a:lstStyle/>
          <a:p>
            <a:endParaRPr lang="en-US" dirty="0"/>
          </a:p>
          <a:p>
            <a:endParaRPr lang="en-US" dirty="0" smtClean="0"/>
          </a:p>
          <a:p>
            <a:r>
              <a:rPr lang="en-US" dirty="0" smtClean="0"/>
              <a:t>The maximum pulse repetition frequency is therefore</a:t>
            </a:r>
          </a:p>
          <a:p>
            <a:endParaRPr lang="en-US" dirty="0" smtClean="0"/>
          </a:p>
          <a:p>
            <a:endParaRPr lang="en-US" dirty="0"/>
          </a:p>
          <a:p>
            <a:r>
              <a:rPr lang="en-US" dirty="0" smtClean="0"/>
              <a:t>The frame rate, or number of images produced per second is then dependent on the number of scan lines needed to make up the B-mode image:</a:t>
            </a:r>
          </a:p>
          <a:p>
            <a:endParaRPr lang="en-US" dirty="0"/>
          </a:p>
          <a:p>
            <a:endParaRPr lang="en-US" dirty="0" smtClean="0"/>
          </a:p>
          <a:p>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213028" y="4903737"/>
                <a:ext cx="2164695" cy="494238"/>
              </a:xfrm>
              <a:prstGeom prst="rect">
                <a:avLst/>
              </a:prstGeom>
              <a:noFill/>
            </p:spPr>
            <p:txBody>
              <a:bodyPr wrap="none" lIns="0" tIns="0" rIns="0" bIns="0" rtlCol="0">
                <a:spAutoFit/>
              </a:bodyPr>
              <a:lstStyle/>
              <a:p>
                <a:r>
                  <a:rPr lang="en-GB" sz="2400" b="0" dirty="0" smtClean="0">
                    <a:ea typeface="Calibri" charset="0"/>
                    <a:cs typeface="Calibri" charset="0"/>
                  </a:rPr>
                  <a:t>Frame rate </a:t>
                </a:r>
                <a14:m>
                  <m:oMath xmlns:m="http://schemas.openxmlformats.org/officeDocument/2006/math">
                    <m:r>
                      <a:rPr lang="en-GB" sz="2400" b="0" i="1" smtClean="0">
                        <a:latin typeface="Cambria Math" charset="0"/>
                        <a:ea typeface="Calibri" charset="0"/>
                        <a:cs typeface="Calibri" charset="0"/>
                      </a:rPr>
                      <m:t>=</m:t>
                    </m:r>
                    <m:f>
                      <m:fPr>
                        <m:ctrlPr>
                          <a:rPr lang="en-GB" sz="2400" b="0" i="1" smtClean="0">
                            <a:latin typeface="Cambria Math" charset="0"/>
                            <a:ea typeface="Calibri" charset="0"/>
                            <a:cs typeface="Calibri" charset="0"/>
                          </a:rPr>
                        </m:ctrlPr>
                      </m:fPr>
                      <m:num>
                        <m:r>
                          <a:rPr lang="en-GB" sz="2400" b="0" i="1" smtClean="0">
                            <a:latin typeface="Cambria Math" charset="0"/>
                            <a:ea typeface="Calibri" charset="0"/>
                            <a:cs typeface="Calibri" charset="0"/>
                          </a:rPr>
                          <m:t>𝑐</m:t>
                        </m:r>
                      </m:num>
                      <m:den>
                        <m:r>
                          <a:rPr lang="en-GB" sz="2400" b="0" i="1" smtClean="0">
                            <a:latin typeface="Cambria Math" charset="0"/>
                            <a:ea typeface="Calibri" charset="0"/>
                            <a:cs typeface="Calibri" charset="0"/>
                          </a:rPr>
                          <m:t>2</m:t>
                        </m:r>
                        <m:r>
                          <a:rPr lang="en-GB" sz="2400" b="0" i="1" smtClean="0">
                            <a:latin typeface="Cambria Math" charset="0"/>
                            <a:ea typeface="Calibri" charset="0"/>
                            <a:cs typeface="Calibri" charset="0"/>
                          </a:rPr>
                          <m:t>𝑑𝑛</m:t>
                        </m:r>
                      </m:den>
                    </m:f>
                  </m:oMath>
                </a14:m>
                <a:endParaRPr lang="en-US" sz="2400" dirty="0" smtClean="0">
                  <a:latin typeface="Calibri" charset="0"/>
                  <a:ea typeface="Calibri" charset="0"/>
                  <a:cs typeface="Calibri"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213028" y="4903737"/>
                <a:ext cx="2164695" cy="494238"/>
              </a:xfrm>
              <a:prstGeom prst="rect">
                <a:avLst/>
              </a:prstGeom>
              <a:blipFill rotWithShape="0">
                <a:blip r:embed="rId3"/>
                <a:stretch>
                  <a:fillRect l="-8451" t="-8642"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616729" y="2821362"/>
                <a:ext cx="1357295" cy="6323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GB" sz="2400" b="0" i="0" smtClean="0">
                          <a:latin typeface="Cambria Math" charset="0"/>
                          <a:ea typeface="Calibri" charset="0"/>
                          <a:cs typeface="Calibri" charset="0"/>
                        </a:rPr>
                        <m:t>PRF</m:t>
                      </m:r>
                      <m:r>
                        <a:rPr lang="en-GB" sz="2400" b="0" i="1" smtClean="0">
                          <a:latin typeface="Cambria Math" charset="0"/>
                          <a:ea typeface="Calibri" charset="0"/>
                          <a:cs typeface="Calibri" charset="0"/>
                        </a:rPr>
                        <m:t>=</m:t>
                      </m:r>
                      <m:f>
                        <m:fPr>
                          <m:ctrlPr>
                            <a:rPr lang="en-GB" sz="2400" b="0" i="1" smtClean="0">
                              <a:latin typeface="Cambria Math" charset="0"/>
                              <a:ea typeface="Calibri" charset="0"/>
                              <a:cs typeface="Calibri" charset="0"/>
                            </a:rPr>
                          </m:ctrlPr>
                        </m:fPr>
                        <m:num>
                          <m:r>
                            <a:rPr lang="en-GB" sz="2400" b="0" i="1" smtClean="0">
                              <a:latin typeface="Cambria Math" charset="0"/>
                              <a:ea typeface="Calibri" charset="0"/>
                              <a:cs typeface="Calibri" charset="0"/>
                            </a:rPr>
                            <m:t>𝑐</m:t>
                          </m:r>
                        </m:num>
                        <m:den>
                          <m:r>
                            <a:rPr lang="en-GB" sz="2400" b="0" i="1" smtClean="0">
                              <a:latin typeface="Cambria Math" charset="0"/>
                              <a:ea typeface="Calibri" charset="0"/>
                              <a:cs typeface="Calibri" charset="0"/>
                            </a:rPr>
                            <m:t>2</m:t>
                          </m:r>
                          <m:r>
                            <a:rPr lang="en-GB" sz="2400" b="0" i="1" smtClean="0">
                              <a:latin typeface="Cambria Math" charset="0"/>
                              <a:ea typeface="Calibri" charset="0"/>
                              <a:cs typeface="Calibri" charset="0"/>
                            </a:rPr>
                            <m:t>𝑑</m:t>
                          </m:r>
                        </m:den>
                      </m:f>
                    </m:oMath>
                  </m:oMathPara>
                </a14:m>
                <a:endParaRPr lang="en-US" sz="2400" dirty="0" smtClean="0">
                  <a:latin typeface="Calibri" charset="0"/>
                  <a:ea typeface="Calibri" charset="0"/>
                  <a:cs typeface="Calibri"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616729" y="2821362"/>
                <a:ext cx="1357295" cy="632353"/>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65578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diagram of a typical ultrasound imaging system and typical operator controls</a:t>
            </a:r>
            <a:endParaRPr lang="en-US" dirty="0"/>
          </a:p>
        </p:txBody>
      </p:sp>
      <p:sp>
        <p:nvSpPr>
          <p:cNvPr id="3" name="Rectangle 2"/>
          <p:cNvSpPr/>
          <p:nvPr/>
        </p:nvSpPr>
        <p:spPr>
          <a:xfrm>
            <a:off x="1036775" y="1813064"/>
            <a:ext cx="1669774" cy="102041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Transducer</a:t>
            </a:r>
            <a:endParaRPr lang="en-US" sz="1600" dirty="0"/>
          </a:p>
        </p:txBody>
      </p:sp>
      <p:sp>
        <p:nvSpPr>
          <p:cNvPr id="4" name="Rectangle 3"/>
          <p:cNvSpPr/>
          <p:nvPr/>
        </p:nvSpPr>
        <p:spPr>
          <a:xfrm>
            <a:off x="2925210" y="1813063"/>
            <a:ext cx="1007165" cy="102041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Beam former</a:t>
            </a:r>
            <a:endParaRPr lang="en-US" sz="1600" dirty="0"/>
          </a:p>
        </p:txBody>
      </p:sp>
      <p:sp>
        <p:nvSpPr>
          <p:cNvPr id="5" name="Rectangle 4"/>
          <p:cNvSpPr/>
          <p:nvPr/>
        </p:nvSpPr>
        <p:spPr>
          <a:xfrm>
            <a:off x="4091401" y="1813061"/>
            <a:ext cx="1126435" cy="102041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smtClean="0"/>
              <a:t>Signal processing</a:t>
            </a:r>
            <a:endParaRPr lang="en-US" sz="1600" dirty="0"/>
          </a:p>
        </p:txBody>
      </p:sp>
      <p:sp>
        <p:nvSpPr>
          <p:cNvPr id="6" name="Rectangle 5"/>
          <p:cNvSpPr/>
          <p:nvPr/>
        </p:nvSpPr>
        <p:spPr>
          <a:xfrm>
            <a:off x="5376862" y="1813061"/>
            <a:ext cx="1007165" cy="102041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Image memory</a:t>
            </a:r>
            <a:endParaRPr lang="en-US" sz="1600" dirty="0"/>
          </a:p>
        </p:txBody>
      </p:sp>
      <p:sp>
        <p:nvSpPr>
          <p:cNvPr id="7" name="Rectangle 6"/>
          <p:cNvSpPr/>
          <p:nvPr/>
        </p:nvSpPr>
        <p:spPr>
          <a:xfrm>
            <a:off x="6602688" y="1813061"/>
            <a:ext cx="1669774" cy="102041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Display</a:t>
            </a:r>
            <a:endParaRPr lang="en-US" sz="1600" dirty="0"/>
          </a:p>
        </p:txBody>
      </p:sp>
      <p:graphicFrame>
        <p:nvGraphicFramePr>
          <p:cNvPr id="8" name="Table 7"/>
          <p:cNvGraphicFramePr>
            <a:graphicFrameLocks noGrp="1"/>
          </p:cNvGraphicFramePr>
          <p:nvPr>
            <p:extLst>
              <p:ext uri="{D42A27DB-BD31-4B8C-83A1-F6EECF244321}">
                <p14:modId xmlns:p14="http://schemas.microsoft.com/office/powerpoint/2010/main" val="3129713"/>
              </p:ext>
            </p:extLst>
          </p:nvPr>
        </p:nvGraphicFramePr>
        <p:xfrm>
          <a:off x="960573" y="3367405"/>
          <a:ext cx="7388089" cy="3032760"/>
        </p:xfrm>
        <a:graphic>
          <a:graphicData uri="http://schemas.openxmlformats.org/drawingml/2006/table">
            <a:tbl>
              <a:tblPr firstRow="1" bandRow="1">
                <a:tableStyleId>{5C22544A-7EE6-4342-B048-85BDC9FD1C3A}</a:tableStyleId>
              </a:tblPr>
              <a:tblGrid>
                <a:gridCol w="2901815"/>
                <a:gridCol w="4486274"/>
              </a:tblGrid>
              <a:tr h="370840">
                <a:tc>
                  <a:txBody>
                    <a:bodyPr/>
                    <a:lstStyle/>
                    <a:p>
                      <a:r>
                        <a:rPr lang="en-US" dirty="0" smtClean="0"/>
                        <a:t>Control</a:t>
                      </a:r>
                      <a:endParaRPr lang="en-US" dirty="0"/>
                    </a:p>
                  </a:txBody>
                  <a:tcPr/>
                </a:tc>
                <a:tc>
                  <a:txBody>
                    <a:bodyPr/>
                    <a:lstStyle/>
                    <a:p>
                      <a:r>
                        <a:rPr lang="en-US" dirty="0" smtClean="0"/>
                        <a:t>Function</a:t>
                      </a:r>
                      <a:endParaRPr lang="en-US" dirty="0"/>
                    </a:p>
                  </a:txBody>
                  <a:tcPr/>
                </a:tc>
              </a:tr>
              <a:tr h="370840">
                <a:tc>
                  <a:txBody>
                    <a:bodyPr/>
                    <a:lstStyle/>
                    <a:p>
                      <a:r>
                        <a:rPr lang="en-US" dirty="0" smtClean="0"/>
                        <a:t>Output power</a:t>
                      </a:r>
                      <a:endParaRPr lang="en-US" dirty="0"/>
                    </a:p>
                  </a:txBody>
                  <a:tcPr/>
                </a:tc>
                <a:tc>
                  <a:txBody>
                    <a:bodyPr/>
                    <a:lstStyle/>
                    <a:p>
                      <a:r>
                        <a:rPr lang="en-US" dirty="0" smtClean="0"/>
                        <a:t>Increases pulse amplitude</a:t>
                      </a:r>
                      <a:r>
                        <a:rPr lang="en-US" baseline="0" dirty="0" smtClean="0"/>
                        <a:t> (and associated energy deposited in patient)</a:t>
                      </a:r>
                      <a:endParaRPr lang="en-US" dirty="0"/>
                    </a:p>
                  </a:txBody>
                  <a:tcPr/>
                </a:tc>
              </a:tr>
              <a:tr h="370840">
                <a:tc>
                  <a:txBody>
                    <a:bodyPr/>
                    <a:lstStyle/>
                    <a:p>
                      <a:r>
                        <a:rPr lang="en-US" dirty="0" smtClean="0"/>
                        <a:t>Receiver</a:t>
                      </a:r>
                      <a:r>
                        <a:rPr lang="en-US" baseline="0" dirty="0" smtClean="0"/>
                        <a:t> gain</a:t>
                      </a:r>
                      <a:endParaRPr lang="en-US" dirty="0"/>
                    </a:p>
                  </a:txBody>
                  <a:tcPr/>
                </a:tc>
                <a:tc>
                  <a:txBody>
                    <a:bodyPr/>
                    <a:lstStyle/>
                    <a:p>
                      <a:r>
                        <a:rPr lang="en-US" dirty="0" smtClean="0"/>
                        <a:t>Increases size of received signal (but also noise)</a:t>
                      </a:r>
                      <a:endParaRPr lang="en-US" dirty="0"/>
                    </a:p>
                  </a:txBody>
                  <a:tcPr/>
                </a:tc>
              </a:tr>
              <a:tr h="370840">
                <a:tc>
                  <a:txBody>
                    <a:bodyPr/>
                    <a:lstStyle/>
                    <a:p>
                      <a:r>
                        <a:rPr lang="en-US" dirty="0" smtClean="0"/>
                        <a:t>Time</a:t>
                      </a:r>
                      <a:r>
                        <a:rPr lang="en-US" baseline="0" dirty="0" smtClean="0"/>
                        <a:t> gain compensation</a:t>
                      </a:r>
                      <a:endParaRPr lang="en-US" dirty="0"/>
                    </a:p>
                  </a:txBody>
                  <a:tcPr/>
                </a:tc>
                <a:tc>
                  <a:txBody>
                    <a:bodyPr/>
                    <a:lstStyle/>
                    <a:p>
                      <a:r>
                        <a:rPr lang="en-US" dirty="0" smtClean="0"/>
                        <a:t>Compensates for non-uniform acoustic data</a:t>
                      </a:r>
                      <a:endParaRPr lang="en-US" dirty="0"/>
                    </a:p>
                  </a:txBody>
                  <a:tcPr/>
                </a:tc>
              </a:tr>
              <a:tr h="370840">
                <a:tc>
                  <a:txBody>
                    <a:bodyPr/>
                    <a:lstStyle/>
                    <a:p>
                      <a:r>
                        <a:rPr lang="en-US" dirty="0" smtClean="0"/>
                        <a:t>Focusing</a:t>
                      </a:r>
                      <a:endParaRPr lang="en-US" dirty="0"/>
                    </a:p>
                  </a:txBody>
                  <a:tcPr/>
                </a:tc>
                <a:tc>
                  <a:txBody>
                    <a:bodyPr/>
                    <a:lstStyle/>
                    <a:p>
                      <a:r>
                        <a:rPr lang="en-US" dirty="0" smtClean="0"/>
                        <a:t>Improves lateral resolution</a:t>
                      </a:r>
                      <a:endParaRPr lang="en-US" dirty="0"/>
                    </a:p>
                  </a:txBody>
                  <a:tcPr/>
                </a:tc>
              </a:tr>
              <a:tr h="370840">
                <a:tc>
                  <a:txBody>
                    <a:bodyPr/>
                    <a:lstStyle/>
                    <a:p>
                      <a:r>
                        <a:rPr lang="en-US" dirty="0" smtClean="0"/>
                        <a:t>Frame rate / line density / field of view</a:t>
                      </a:r>
                      <a:endParaRPr lang="en-US" dirty="0"/>
                    </a:p>
                  </a:txBody>
                  <a:tcPr/>
                </a:tc>
                <a:tc>
                  <a:txBody>
                    <a:bodyPr/>
                    <a:lstStyle/>
                    <a:p>
                      <a:r>
                        <a:rPr lang="en-US" dirty="0" smtClean="0"/>
                        <a:t>Product is constant, illustrating</a:t>
                      </a:r>
                      <a:r>
                        <a:rPr lang="en-US" baseline="0" dirty="0" smtClean="0"/>
                        <a:t> important trade-off</a:t>
                      </a:r>
                      <a:endParaRPr lang="en-US" dirty="0"/>
                    </a:p>
                  </a:txBody>
                  <a:tcPr/>
                </a:tc>
              </a:tr>
            </a:tbl>
          </a:graphicData>
        </a:graphic>
      </p:graphicFrame>
    </p:spTree>
    <p:extLst>
      <p:ext uri="{BB962C8B-B14F-4D97-AF65-F5344CB8AC3E}">
        <p14:creationId xmlns:p14="http://schemas.microsoft.com/office/powerpoint/2010/main" val="878904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200" dirty="0" smtClean="0"/>
              <a:t>The transducer</a:t>
            </a:r>
            <a:endParaRPr lang="en-US" sz="5200" dirty="0"/>
          </a:p>
        </p:txBody>
      </p:sp>
    </p:spTree>
    <p:extLst>
      <p:ext uri="{BB962C8B-B14F-4D97-AF65-F5344CB8AC3E}">
        <p14:creationId xmlns:p14="http://schemas.microsoft.com/office/powerpoint/2010/main" val="14612586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An ultrasound transducer is composed of three main parts</a:t>
            </a:r>
            <a:endParaRPr lang="en-US" dirty="0"/>
          </a:p>
        </p:txBody>
      </p:sp>
      <p:pic>
        <p:nvPicPr>
          <p:cNvPr id="5" name="Picture 4"/>
          <p:cNvPicPr>
            <a:picLocks noChangeAspect="1"/>
          </p:cNvPicPr>
          <p:nvPr/>
        </p:nvPicPr>
        <p:blipFill>
          <a:blip r:embed="rId3"/>
          <a:stretch>
            <a:fillRect/>
          </a:stretch>
        </p:blipFill>
        <p:spPr>
          <a:xfrm>
            <a:off x="1394840" y="1954199"/>
            <a:ext cx="6354321" cy="3736270"/>
          </a:xfrm>
          <a:prstGeom prst="rect">
            <a:avLst/>
          </a:prstGeom>
        </p:spPr>
      </p:pic>
      <p:sp>
        <p:nvSpPr>
          <p:cNvPr id="7" name="TextBox 6"/>
          <p:cNvSpPr txBox="1"/>
          <p:nvPr/>
        </p:nvSpPr>
        <p:spPr>
          <a:xfrm>
            <a:off x="7320702" y="6395175"/>
            <a:ext cx="1823298" cy="246221"/>
          </a:xfrm>
          <a:prstGeom prst="rect">
            <a:avLst/>
          </a:prstGeom>
          <a:noFill/>
        </p:spPr>
        <p:txBody>
          <a:bodyPr wrap="none" rtlCol="0">
            <a:spAutoFit/>
          </a:bodyPr>
          <a:lstStyle/>
          <a:p>
            <a:r>
              <a:rPr lang="en-US" sz="1000" dirty="0" smtClean="0"/>
              <a:t>Lawrence (2007) </a:t>
            </a:r>
            <a:r>
              <a:rPr lang="en-US" sz="1000" i="1" dirty="0" err="1" smtClean="0"/>
              <a:t>Crit</a:t>
            </a:r>
            <a:r>
              <a:rPr lang="en-US" sz="1000" i="1" dirty="0" smtClean="0"/>
              <a:t> Care Med</a:t>
            </a:r>
            <a:endParaRPr lang="en-US" sz="1000" i="1" dirty="0"/>
          </a:p>
        </p:txBody>
      </p:sp>
      <p:sp>
        <p:nvSpPr>
          <p:cNvPr id="8" name="Rectangle 7"/>
          <p:cNvSpPr/>
          <p:nvPr/>
        </p:nvSpPr>
        <p:spPr>
          <a:xfrm>
            <a:off x="3393980" y="3089500"/>
            <a:ext cx="1312765" cy="115199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p:cNvSpPr/>
          <p:nvPr/>
        </p:nvSpPr>
        <p:spPr>
          <a:xfrm>
            <a:off x="4706744" y="3089500"/>
            <a:ext cx="288000" cy="115199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Rectangle 9"/>
          <p:cNvSpPr/>
          <p:nvPr/>
        </p:nvSpPr>
        <p:spPr>
          <a:xfrm>
            <a:off x="5003144" y="3089500"/>
            <a:ext cx="288000" cy="1151999"/>
          </a:xfrm>
          <a:prstGeom prst="rect">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5740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piezoelectric effect is the appearance of surface charge in response to applied pressure</a:t>
            </a:r>
            <a:endParaRPr lang="en-US" dirty="0"/>
          </a:p>
        </p:txBody>
      </p:sp>
      <p:sp>
        <p:nvSpPr>
          <p:cNvPr id="5" name="Content Placeholder 4"/>
          <p:cNvSpPr>
            <a:spLocks noGrp="1"/>
          </p:cNvSpPr>
          <p:nvPr>
            <p:ph idx="1"/>
          </p:nvPr>
        </p:nvSpPr>
        <p:spPr>
          <a:xfrm>
            <a:off x="628650" y="4546558"/>
            <a:ext cx="7886700" cy="2092781"/>
          </a:xfrm>
        </p:spPr>
        <p:txBody>
          <a:bodyPr>
            <a:normAutofit/>
          </a:bodyPr>
          <a:lstStyle/>
          <a:p>
            <a:r>
              <a:rPr lang="en-US" dirty="0" smtClean="0"/>
              <a:t>Ultrasound is detected using this effect</a:t>
            </a:r>
          </a:p>
          <a:p>
            <a:r>
              <a:rPr lang="en-US" dirty="0" smtClean="0"/>
              <a:t>Piezoelectric materials also change dimension </a:t>
            </a:r>
            <a:r>
              <a:rPr lang="en-US" dirty="0"/>
              <a:t>in response to an applied electric field. </a:t>
            </a:r>
            <a:endParaRPr lang="en-US" dirty="0" smtClean="0"/>
          </a:p>
          <a:p>
            <a:pPr lvl="1"/>
            <a:r>
              <a:rPr lang="en-US" dirty="0" smtClean="0"/>
              <a:t>This </a:t>
            </a:r>
            <a:r>
              <a:rPr lang="en-US" dirty="0"/>
              <a:t>is used to produce the ultrasound waves</a:t>
            </a:r>
            <a:r>
              <a:rPr lang="en-US" dirty="0" smtClean="0"/>
              <a:t>.</a:t>
            </a:r>
          </a:p>
          <a:p>
            <a:r>
              <a:rPr lang="en-US" dirty="0" smtClean="0"/>
              <a:t>Lead </a:t>
            </a:r>
            <a:r>
              <a:rPr lang="en-US" dirty="0" err="1" smtClean="0"/>
              <a:t>zirconate</a:t>
            </a:r>
            <a:r>
              <a:rPr lang="en-US" dirty="0" smtClean="0"/>
              <a:t> (PZT) is typically used in ultrasound imaging</a:t>
            </a:r>
            <a:endParaRPr lang="en-US" dirty="0"/>
          </a:p>
          <a:p>
            <a:endParaRPr lang="en-US" dirty="0"/>
          </a:p>
        </p:txBody>
      </p:sp>
      <p:pic>
        <p:nvPicPr>
          <p:cNvPr id="3" name="Picture 1027" descr="McD2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656" y="1670188"/>
            <a:ext cx="6516688"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76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be 41"/>
          <p:cNvSpPr/>
          <p:nvPr/>
        </p:nvSpPr>
        <p:spPr>
          <a:xfrm>
            <a:off x="5238660" y="4201288"/>
            <a:ext cx="1394057" cy="352177"/>
          </a:xfrm>
          <a:prstGeom prst="cube">
            <a:avLst>
              <a:gd name="adj" fmla="val 100000"/>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38" name="Straight Connector 37"/>
          <p:cNvCxnSpPr/>
          <p:nvPr/>
        </p:nvCxnSpPr>
        <p:spPr>
          <a:xfrm flipV="1">
            <a:off x="5926437" y="4298347"/>
            <a:ext cx="0" cy="8537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ube 5"/>
          <p:cNvSpPr/>
          <p:nvPr/>
        </p:nvSpPr>
        <p:spPr>
          <a:xfrm>
            <a:off x="1099311" y="3924832"/>
            <a:ext cx="1664971" cy="402537"/>
          </a:xfrm>
          <a:prstGeom prst="cube">
            <a:avLst>
              <a:gd name="adj" fmla="val 100000"/>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Piezoelectric elements both generate and detect ultrasound waves</a:t>
            </a:r>
            <a:endParaRPr lang="en-US" dirty="0"/>
          </a:p>
        </p:txBody>
      </p:sp>
      <p:sp>
        <p:nvSpPr>
          <p:cNvPr id="4" name="Cube 3"/>
          <p:cNvSpPr/>
          <p:nvPr/>
        </p:nvSpPr>
        <p:spPr>
          <a:xfrm>
            <a:off x="1099311" y="2537492"/>
            <a:ext cx="1664971" cy="1760856"/>
          </a:xfrm>
          <a:prstGeom prst="cub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Cube 4"/>
          <p:cNvSpPr/>
          <p:nvPr/>
        </p:nvSpPr>
        <p:spPr>
          <a:xfrm>
            <a:off x="1099311" y="2537492"/>
            <a:ext cx="1664971" cy="402537"/>
          </a:xfrm>
          <a:prstGeom prst="cube">
            <a:avLst>
              <a:gd name="adj" fmla="val 100000"/>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8" name="Straight Connector 7"/>
          <p:cNvCxnSpPr/>
          <p:nvPr/>
        </p:nvCxnSpPr>
        <p:spPr>
          <a:xfrm flipV="1">
            <a:off x="1931796" y="1683744"/>
            <a:ext cx="0" cy="102449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931796" y="1683744"/>
            <a:ext cx="15795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3511384" y="1683745"/>
            <a:ext cx="0" cy="73635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3511384" y="2420102"/>
            <a:ext cx="256150" cy="28814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3514363" y="2708242"/>
            <a:ext cx="0" cy="73635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3297927" y="3444599"/>
            <a:ext cx="416242" cy="426873"/>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t>
            </a:r>
            <a:endParaRPr lang="en-US" dirty="0">
              <a:solidFill>
                <a:srgbClr val="000000"/>
              </a:solidFill>
            </a:endParaRPr>
          </a:p>
        </p:txBody>
      </p:sp>
      <p:cxnSp>
        <p:nvCxnSpPr>
          <p:cNvPr id="21" name="Straight Connector 20"/>
          <p:cNvCxnSpPr/>
          <p:nvPr/>
        </p:nvCxnSpPr>
        <p:spPr>
          <a:xfrm flipV="1">
            <a:off x="3514363" y="3871474"/>
            <a:ext cx="0" cy="126995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934775" y="5141425"/>
            <a:ext cx="15795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1931796" y="4298348"/>
            <a:ext cx="0" cy="8537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Cube 27"/>
          <p:cNvSpPr/>
          <p:nvPr/>
        </p:nvSpPr>
        <p:spPr>
          <a:xfrm>
            <a:off x="5243374" y="2235686"/>
            <a:ext cx="1367997" cy="2283777"/>
          </a:xfrm>
          <a:prstGeom prst="cube">
            <a:avLst>
              <a:gd name="adj" fmla="val 24359"/>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9" name="Cube 28"/>
          <p:cNvSpPr/>
          <p:nvPr/>
        </p:nvSpPr>
        <p:spPr>
          <a:xfrm>
            <a:off x="5254048" y="2185315"/>
            <a:ext cx="1357324" cy="352177"/>
          </a:xfrm>
          <a:prstGeom prst="cube">
            <a:avLst>
              <a:gd name="adj" fmla="val 100000"/>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30" name="Straight Connector 29"/>
          <p:cNvCxnSpPr/>
          <p:nvPr/>
        </p:nvCxnSpPr>
        <p:spPr>
          <a:xfrm flipV="1">
            <a:off x="5926437" y="1683743"/>
            <a:ext cx="0" cy="7363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5926437" y="1683743"/>
            <a:ext cx="15795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7506025" y="1683744"/>
            <a:ext cx="0" cy="73635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7506025" y="2420102"/>
            <a:ext cx="2979" cy="102449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7292568" y="3444598"/>
            <a:ext cx="416242" cy="426873"/>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t>
            </a:r>
            <a:endParaRPr lang="en-US" dirty="0">
              <a:solidFill>
                <a:srgbClr val="000000"/>
              </a:solidFill>
            </a:endParaRPr>
          </a:p>
        </p:txBody>
      </p:sp>
      <p:cxnSp>
        <p:nvCxnSpPr>
          <p:cNvPr id="36" name="Straight Connector 35"/>
          <p:cNvCxnSpPr/>
          <p:nvPr/>
        </p:nvCxnSpPr>
        <p:spPr>
          <a:xfrm flipV="1">
            <a:off x="7509004" y="3871473"/>
            <a:ext cx="0" cy="126995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5929416" y="5141424"/>
            <a:ext cx="15795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Cube 40"/>
          <p:cNvSpPr/>
          <p:nvPr/>
        </p:nvSpPr>
        <p:spPr>
          <a:xfrm>
            <a:off x="5142603" y="2566513"/>
            <a:ext cx="1664971" cy="1760856"/>
          </a:xfrm>
          <a:prstGeom prst="cube">
            <a:avLst/>
          </a:prstGeom>
          <a:noFill/>
          <a:ln w="19050" cmpd="sng">
            <a:solidFill>
              <a:srgbClr val="000000"/>
            </a:solidFill>
            <a:prstDash val="sysDash"/>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3" name="TextBox 42"/>
          <p:cNvSpPr txBox="1"/>
          <p:nvPr/>
        </p:nvSpPr>
        <p:spPr>
          <a:xfrm>
            <a:off x="457201" y="5682594"/>
            <a:ext cx="8058149" cy="646331"/>
          </a:xfrm>
          <a:prstGeom prst="rect">
            <a:avLst/>
          </a:prstGeom>
          <a:noFill/>
        </p:spPr>
        <p:txBody>
          <a:bodyPr wrap="square" rtlCol="0">
            <a:spAutoFit/>
          </a:bodyPr>
          <a:lstStyle/>
          <a:p>
            <a:pPr algn="ctr"/>
            <a:r>
              <a:rPr lang="en-US" sz="1800" dirty="0" smtClean="0">
                <a:latin typeface="+mj-lt"/>
              </a:rPr>
              <a:t>The application of a short (~ 1 </a:t>
            </a:r>
            <a:r>
              <a:rPr lang="en-US" sz="1800" dirty="0" err="1" smtClean="0">
                <a:latin typeface="+mj-lt"/>
              </a:rPr>
              <a:t>μs</a:t>
            </a:r>
            <a:r>
              <a:rPr lang="en-US" sz="1800" dirty="0" smtClean="0">
                <a:latin typeface="+mj-lt"/>
              </a:rPr>
              <a:t>) pulse of high voltage (~ 150 V) causes PZT contraction and subsequent vibration at a natural resonant frequency</a:t>
            </a:r>
          </a:p>
        </p:txBody>
      </p:sp>
    </p:spTree>
    <p:extLst>
      <p:ext uri="{BB962C8B-B14F-4D97-AF65-F5344CB8AC3E}">
        <p14:creationId xmlns:p14="http://schemas.microsoft.com/office/powerpoint/2010/main" val="5043069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crystal thickness (l) determines the ultrasound frequency (f) produced</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1530626" y="3637929"/>
                <a:ext cx="1234890" cy="761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charset="0"/>
                          <a:ea typeface="Calibri" charset="0"/>
                          <a:cs typeface="Calibri" charset="0"/>
                        </a:rPr>
                        <m:t>𝑇</m:t>
                      </m:r>
                      <m:r>
                        <a:rPr lang="en-GB" sz="2400" b="0" i="1" smtClean="0">
                          <a:latin typeface="Cambria Math" charset="0"/>
                          <a:ea typeface="Calibri" charset="0"/>
                          <a:cs typeface="Calibri" charset="0"/>
                        </a:rPr>
                        <m:t>=</m:t>
                      </m:r>
                      <m:f>
                        <m:fPr>
                          <m:ctrlPr>
                            <a:rPr lang="en-GB" sz="2400" b="0" i="1" smtClean="0">
                              <a:latin typeface="Cambria Math" charset="0"/>
                              <a:ea typeface="Calibri" charset="0"/>
                              <a:cs typeface="Calibri" charset="0"/>
                            </a:rPr>
                          </m:ctrlPr>
                        </m:fPr>
                        <m:num>
                          <m:r>
                            <a:rPr lang="en-GB" sz="2400" b="0" i="1" smtClean="0">
                              <a:latin typeface="Cambria Math" charset="0"/>
                              <a:ea typeface="Calibri" charset="0"/>
                              <a:cs typeface="Calibri" charset="0"/>
                            </a:rPr>
                            <m:t>2</m:t>
                          </m:r>
                          <m:r>
                            <a:rPr lang="en-GB" sz="2400" b="0" i="1" smtClean="0">
                              <a:latin typeface="Cambria Math" charset="0"/>
                              <a:ea typeface="Calibri" charset="0"/>
                              <a:cs typeface="Calibri" charset="0"/>
                            </a:rPr>
                            <m:t>𝑙</m:t>
                          </m:r>
                        </m:num>
                        <m:den>
                          <m:sSub>
                            <m:sSubPr>
                              <m:ctrlPr>
                                <a:rPr lang="en-GB" sz="2400" b="0" i="1" smtClean="0">
                                  <a:latin typeface="Cambria Math" charset="0"/>
                                  <a:ea typeface="Calibri" charset="0"/>
                                  <a:cs typeface="Calibri" charset="0"/>
                                </a:rPr>
                              </m:ctrlPr>
                            </m:sSubPr>
                            <m:e>
                              <m:r>
                                <a:rPr lang="en-GB" sz="2400" b="0" i="1" smtClean="0">
                                  <a:latin typeface="Cambria Math" charset="0"/>
                                  <a:ea typeface="Calibri" charset="0"/>
                                  <a:cs typeface="Calibri" charset="0"/>
                                </a:rPr>
                                <m:t>𝑐</m:t>
                              </m:r>
                            </m:e>
                            <m:sub>
                              <m:r>
                                <a:rPr lang="en-GB" sz="2400" b="0" i="1" smtClean="0">
                                  <a:latin typeface="Cambria Math" charset="0"/>
                                  <a:ea typeface="Calibri" charset="0"/>
                                  <a:cs typeface="Calibri" charset="0"/>
                                </a:rPr>
                                <m:t>𝑃𝑍𝑇</m:t>
                              </m:r>
                            </m:sub>
                          </m:sSub>
                        </m:den>
                      </m:f>
                    </m:oMath>
                  </m:oMathPara>
                </a14:m>
                <a:endParaRPr lang="en-US" sz="2400" dirty="0" smtClean="0">
                  <a:latin typeface="Calibri" charset="0"/>
                  <a:ea typeface="Calibri" charset="0"/>
                  <a:cs typeface="Calibri"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530626" y="3637929"/>
                <a:ext cx="1234890" cy="76168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464366" y="4608525"/>
                <a:ext cx="1899494"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charset="0"/>
                              <a:ea typeface="Calibri" charset="0"/>
                              <a:cs typeface="Calibri" charset="0"/>
                            </a:rPr>
                          </m:ctrlPr>
                        </m:sSubPr>
                        <m:e>
                          <m:r>
                            <a:rPr lang="en-GB" sz="2400" b="0" i="1" smtClean="0">
                              <a:latin typeface="Cambria Math" charset="0"/>
                              <a:ea typeface="Calibri" charset="0"/>
                              <a:cs typeface="Calibri" charset="0"/>
                            </a:rPr>
                            <m:t>𝑓</m:t>
                          </m:r>
                        </m:e>
                        <m:sub>
                          <m:r>
                            <a:rPr lang="en-GB" sz="2400" b="0" i="1" smtClean="0">
                              <a:latin typeface="Cambria Math" charset="0"/>
                              <a:ea typeface="Calibri" charset="0"/>
                              <a:cs typeface="Calibri" charset="0"/>
                            </a:rPr>
                            <m:t>0</m:t>
                          </m:r>
                        </m:sub>
                      </m:sSub>
                      <m:r>
                        <a:rPr lang="en-GB" sz="2400" b="0" i="1" smtClean="0">
                          <a:latin typeface="Cambria Math" charset="0"/>
                          <a:ea typeface="Calibri" charset="0"/>
                          <a:cs typeface="Calibri" charset="0"/>
                        </a:rPr>
                        <m:t>=</m:t>
                      </m:r>
                      <m:f>
                        <m:fPr>
                          <m:ctrlPr>
                            <a:rPr lang="en-GB" sz="2400" b="0" i="1" smtClean="0">
                              <a:latin typeface="Cambria Math" charset="0"/>
                              <a:ea typeface="Calibri" charset="0"/>
                              <a:cs typeface="Calibri" charset="0"/>
                            </a:rPr>
                          </m:ctrlPr>
                        </m:fPr>
                        <m:num>
                          <m:r>
                            <a:rPr lang="en-GB" sz="2400" b="0" i="1" smtClean="0">
                              <a:latin typeface="Cambria Math" charset="0"/>
                              <a:ea typeface="Calibri" charset="0"/>
                              <a:cs typeface="Calibri" charset="0"/>
                            </a:rPr>
                            <m:t>1</m:t>
                          </m:r>
                        </m:num>
                        <m:den>
                          <m:r>
                            <a:rPr lang="en-GB" sz="2400" b="0" i="1" smtClean="0">
                              <a:latin typeface="Cambria Math" charset="0"/>
                              <a:ea typeface="Calibri" charset="0"/>
                              <a:cs typeface="Calibri" charset="0"/>
                            </a:rPr>
                            <m:t>𝑇</m:t>
                          </m:r>
                        </m:den>
                      </m:f>
                      <m:r>
                        <a:rPr lang="en-GB" sz="2400" b="0" i="1" smtClean="0">
                          <a:latin typeface="Cambria Math" charset="0"/>
                          <a:ea typeface="Calibri" charset="0"/>
                          <a:cs typeface="Calibri" charset="0"/>
                        </a:rPr>
                        <m:t>=</m:t>
                      </m:r>
                      <m:f>
                        <m:fPr>
                          <m:ctrlPr>
                            <a:rPr lang="en-GB" sz="2400" b="0" i="1" smtClean="0">
                              <a:latin typeface="Cambria Math" charset="0"/>
                              <a:ea typeface="Calibri" charset="0"/>
                              <a:cs typeface="Calibri" charset="0"/>
                            </a:rPr>
                          </m:ctrlPr>
                        </m:fPr>
                        <m:num>
                          <m:sSub>
                            <m:sSubPr>
                              <m:ctrlPr>
                                <a:rPr lang="en-GB" sz="2400" b="0" i="1" smtClean="0">
                                  <a:latin typeface="Cambria Math" charset="0"/>
                                  <a:ea typeface="Calibri" charset="0"/>
                                  <a:cs typeface="Calibri" charset="0"/>
                                </a:rPr>
                              </m:ctrlPr>
                            </m:sSubPr>
                            <m:e>
                              <m:r>
                                <a:rPr lang="en-GB" sz="2400" b="0" i="1" smtClean="0">
                                  <a:latin typeface="Cambria Math" charset="0"/>
                                  <a:ea typeface="Calibri" charset="0"/>
                                  <a:cs typeface="Calibri" charset="0"/>
                                </a:rPr>
                                <m:t>𝑐</m:t>
                              </m:r>
                            </m:e>
                            <m:sub>
                              <m:r>
                                <a:rPr lang="en-GB" sz="2400" b="0" i="1" smtClean="0">
                                  <a:latin typeface="Cambria Math" charset="0"/>
                                  <a:ea typeface="Calibri" charset="0"/>
                                  <a:cs typeface="Calibri" charset="0"/>
                                </a:rPr>
                                <m:t>𝑃𝑍𝑇</m:t>
                              </m:r>
                            </m:sub>
                          </m:sSub>
                        </m:num>
                        <m:den>
                          <m:r>
                            <a:rPr lang="en-GB" sz="2400" b="0" i="1" smtClean="0">
                              <a:latin typeface="Cambria Math" charset="0"/>
                              <a:ea typeface="Calibri" charset="0"/>
                              <a:cs typeface="Calibri" charset="0"/>
                            </a:rPr>
                            <m:t>2</m:t>
                          </m:r>
                          <m:r>
                            <a:rPr lang="en-GB" sz="2400" b="0" i="1" smtClean="0">
                              <a:latin typeface="Cambria Math" charset="0"/>
                              <a:ea typeface="Calibri" charset="0"/>
                              <a:cs typeface="Calibri" charset="0"/>
                            </a:rPr>
                            <m:t>𝑙</m:t>
                          </m:r>
                        </m:den>
                      </m:f>
                    </m:oMath>
                  </m:oMathPara>
                </a14:m>
                <a:endParaRPr lang="en-US" sz="2400" dirty="0" smtClean="0">
                  <a:latin typeface="Calibri" charset="0"/>
                  <a:ea typeface="Calibri" charset="0"/>
                  <a:cs typeface="Calibri"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464366" y="4608525"/>
                <a:ext cx="1899494" cy="693844"/>
              </a:xfrm>
              <a:prstGeom prst="rect">
                <a:avLst/>
              </a:prstGeom>
              <a:blipFill rotWithShape="0">
                <a:blip r:embed="rId4"/>
                <a:stretch>
                  <a:fillRect/>
                </a:stretch>
              </a:blipFill>
            </p:spPr>
            <p:txBody>
              <a:bodyPr/>
              <a:lstStyle/>
              <a:p>
                <a:r>
                  <a:rPr lang="en-US">
                    <a:noFill/>
                  </a:rPr>
                  <a:t> </a:t>
                </a:r>
              </a:p>
            </p:txBody>
          </p:sp>
        </mc:Fallback>
      </mc:AlternateContent>
      <p:sp>
        <p:nvSpPr>
          <p:cNvPr id="7" name="TextBox 6"/>
          <p:cNvSpPr txBox="1"/>
          <p:nvPr/>
        </p:nvSpPr>
        <p:spPr>
          <a:xfrm>
            <a:off x="235596" y="5598921"/>
            <a:ext cx="5551071" cy="369332"/>
          </a:xfrm>
          <a:prstGeom prst="rect">
            <a:avLst/>
          </a:prstGeom>
          <a:noFill/>
        </p:spPr>
        <p:txBody>
          <a:bodyPr wrap="none" rtlCol="0">
            <a:spAutoFit/>
          </a:bodyPr>
          <a:lstStyle/>
          <a:p>
            <a:r>
              <a:rPr lang="en-US" sz="1800" dirty="0" smtClean="0">
                <a:latin typeface="+mj-lt"/>
              </a:rPr>
              <a:t>The fundamental mode (maximum pressure) occurs when</a:t>
            </a:r>
          </a:p>
        </p:txBody>
      </p:sp>
      <mc:AlternateContent xmlns:mc="http://schemas.openxmlformats.org/markup-compatibility/2006" xmlns:a14="http://schemas.microsoft.com/office/drawing/2010/main">
        <mc:Choice Requires="a14">
          <p:sp>
            <p:nvSpPr>
              <p:cNvPr id="10" name="TextBox 9"/>
              <p:cNvSpPr txBox="1"/>
              <p:nvPr/>
            </p:nvSpPr>
            <p:spPr>
              <a:xfrm>
                <a:off x="5805567" y="5394344"/>
                <a:ext cx="768352" cy="6989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charset="0"/>
                          <a:ea typeface="Calibri" charset="0"/>
                          <a:cs typeface="Calibri" charset="0"/>
                        </a:rPr>
                        <m:t>𝑙</m:t>
                      </m:r>
                      <m:r>
                        <a:rPr lang="en-GB" sz="2400" b="0" i="1" smtClean="0">
                          <a:latin typeface="Cambria Math" charset="0"/>
                          <a:ea typeface="Calibri" charset="0"/>
                          <a:cs typeface="Calibri" charset="0"/>
                        </a:rPr>
                        <m:t>=</m:t>
                      </m:r>
                      <m:f>
                        <m:fPr>
                          <m:ctrlPr>
                            <a:rPr lang="en-GB" sz="2400" b="0" i="1" smtClean="0">
                              <a:latin typeface="Cambria Math" charset="0"/>
                              <a:ea typeface="Calibri" charset="0"/>
                              <a:cs typeface="Calibri" charset="0"/>
                            </a:rPr>
                          </m:ctrlPr>
                        </m:fPr>
                        <m:num>
                          <m:r>
                            <a:rPr lang="en-GB" sz="2400" b="0" i="1" smtClean="0">
                              <a:latin typeface="Cambria Math" charset="0"/>
                              <a:ea typeface="Calibri" charset="0"/>
                              <a:cs typeface="Calibri" charset="0"/>
                            </a:rPr>
                            <m:t>𝜆</m:t>
                          </m:r>
                        </m:num>
                        <m:den>
                          <m:r>
                            <a:rPr lang="en-GB" sz="2400" b="0" i="1" smtClean="0">
                              <a:latin typeface="Cambria Math" charset="0"/>
                              <a:ea typeface="Calibri" charset="0"/>
                              <a:cs typeface="Calibri" charset="0"/>
                            </a:rPr>
                            <m:t>2</m:t>
                          </m:r>
                        </m:den>
                      </m:f>
                    </m:oMath>
                  </m:oMathPara>
                </a14:m>
                <a:endParaRPr lang="en-US" sz="2400" dirty="0" smtClean="0">
                  <a:latin typeface="Calibri" charset="0"/>
                  <a:ea typeface="Calibri" charset="0"/>
                  <a:cs typeface="Calibri"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805567" y="5394344"/>
                <a:ext cx="768352" cy="698974"/>
              </a:xfrm>
              <a:prstGeom prst="rect">
                <a:avLst/>
              </a:prstGeom>
              <a:blipFill rotWithShape="0">
                <a:blip r:embed="rId5"/>
                <a:stretch>
                  <a:fillRect/>
                </a:stretch>
              </a:blipFill>
            </p:spPr>
            <p:txBody>
              <a:bodyPr/>
              <a:lstStyle/>
              <a:p>
                <a:r>
                  <a:rPr lang="en-US">
                    <a:noFill/>
                  </a:rPr>
                  <a:t> </a:t>
                </a:r>
              </a:p>
            </p:txBody>
          </p:sp>
        </mc:Fallback>
      </mc:AlternateContent>
      <p:pic>
        <p:nvPicPr>
          <p:cNvPr id="11" name="Picture 10"/>
          <p:cNvPicPr>
            <a:picLocks noChangeAspect="1"/>
          </p:cNvPicPr>
          <p:nvPr/>
        </p:nvPicPr>
        <p:blipFill rotWithShape="1">
          <a:blip r:embed="rId6"/>
          <a:srcRect r="29443"/>
          <a:stretch/>
        </p:blipFill>
        <p:spPr>
          <a:xfrm>
            <a:off x="4854641" y="2469967"/>
            <a:ext cx="3942139" cy="1639710"/>
          </a:xfrm>
          <a:prstGeom prst="rect">
            <a:avLst/>
          </a:prstGeom>
        </p:spPr>
      </p:pic>
      <p:sp>
        <p:nvSpPr>
          <p:cNvPr id="12" name="TextBox 11"/>
          <p:cNvSpPr txBox="1"/>
          <p:nvPr/>
        </p:nvSpPr>
        <p:spPr>
          <a:xfrm>
            <a:off x="235596" y="2584175"/>
            <a:ext cx="4121426" cy="923330"/>
          </a:xfrm>
          <a:prstGeom prst="rect">
            <a:avLst/>
          </a:prstGeom>
          <a:noFill/>
        </p:spPr>
        <p:txBody>
          <a:bodyPr wrap="square" rtlCol="0">
            <a:spAutoFit/>
          </a:bodyPr>
          <a:lstStyle/>
          <a:p>
            <a:r>
              <a:rPr lang="en-US" sz="1800" dirty="0" smtClean="0">
                <a:latin typeface="+mj-lt"/>
              </a:rPr>
              <a:t>The time for the wave to make a return trip between the faces of the crystal is one period, T (units of seconds):</a:t>
            </a:r>
          </a:p>
        </p:txBody>
      </p:sp>
      <p:pic>
        <p:nvPicPr>
          <p:cNvPr id="14" name="Picture 13"/>
          <p:cNvPicPr>
            <a:picLocks noChangeAspect="1"/>
          </p:cNvPicPr>
          <p:nvPr/>
        </p:nvPicPr>
        <p:blipFill>
          <a:blip r:embed="rId7"/>
          <a:stretch>
            <a:fillRect/>
          </a:stretch>
        </p:blipFill>
        <p:spPr>
          <a:xfrm>
            <a:off x="7236336" y="4803789"/>
            <a:ext cx="1560444" cy="1695683"/>
          </a:xfrm>
          <a:prstGeom prst="rect">
            <a:avLst/>
          </a:prstGeom>
        </p:spPr>
      </p:pic>
      <p:grpSp>
        <p:nvGrpSpPr>
          <p:cNvPr id="46" name="Group 45"/>
          <p:cNvGrpSpPr/>
          <p:nvPr/>
        </p:nvGrpSpPr>
        <p:grpSpPr>
          <a:xfrm>
            <a:off x="55470" y="1491006"/>
            <a:ext cx="1549180" cy="549479"/>
            <a:chOff x="8259097" y="2502357"/>
            <a:chExt cx="3254039" cy="1375170"/>
          </a:xfrm>
        </p:grpSpPr>
        <p:pic>
          <p:nvPicPr>
            <p:cNvPr id="47" name="Picture 46"/>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259097" y="2502357"/>
              <a:ext cx="3254039" cy="1375170"/>
            </a:xfrm>
            <a:prstGeom prst="rect">
              <a:avLst/>
            </a:prstGeom>
          </p:spPr>
        </p:pic>
        <p:sp>
          <p:nvSpPr>
            <p:cNvPr id="48" name="Rectangle 47"/>
            <p:cNvSpPr/>
            <p:nvPr/>
          </p:nvSpPr>
          <p:spPr>
            <a:xfrm>
              <a:off x="9533818" y="2621000"/>
              <a:ext cx="1312765" cy="115199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9" name="Rectangle 48"/>
            <p:cNvSpPr/>
            <p:nvPr/>
          </p:nvSpPr>
          <p:spPr>
            <a:xfrm>
              <a:off x="10846582" y="2621000"/>
              <a:ext cx="288000" cy="115199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0" name="Rectangle 49"/>
            <p:cNvSpPr/>
            <p:nvPr/>
          </p:nvSpPr>
          <p:spPr>
            <a:xfrm>
              <a:off x="11142982" y="2621000"/>
              <a:ext cx="288000" cy="1151999"/>
            </a:xfrm>
            <a:prstGeom prst="rect">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567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Calculating required PZT thickness</a:t>
            </a:r>
            <a:endParaRPr lang="en-US" dirty="0"/>
          </a:p>
        </p:txBody>
      </p:sp>
      <p:sp>
        <p:nvSpPr>
          <p:cNvPr id="3" name="Content Placeholder 2"/>
          <p:cNvSpPr>
            <a:spLocks noGrp="1"/>
          </p:cNvSpPr>
          <p:nvPr>
            <p:ph idx="1"/>
          </p:nvPr>
        </p:nvSpPr>
        <p:spPr/>
        <p:txBody>
          <a:bodyPr/>
          <a:lstStyle/>
          <a:p>
            <a:r>
              <a:rPr lang="en-US" dirty="0" smtClean="0"/>
              <a:t>What thickness of PZT is required to produce an ultrasound wave of 5 MHz for imaging soft tissue?</a:t>
            </a:r>
          </a:p>
          <a:p>
            <a:pPr lvl="1"/>
            <a:r>
              <a:rPr lang="en-US" dirty="0" smtClean="0"/>
              <a:t>Speed of sound in PZT </a:t>
            </a:r>
            <a:r>
              <a:rPr lang="en-US" dirty="0" err="1" smtClean="0"/>
              <a:t>c</a:t>
            </a:r>
            <a:r>
              <a:rPr lang="en-US" baseline="-25000" dirty="0" err="1" smtClean="0"/>
              <a:t>PZT</a:t>
            </a:r>
            <a:r>
              <a:rPr lang="en-US" dirty="0" smtClean="0"/>
              <a:t> = 3791 ms</a:t>
            </a:r>
            <a:r>
              <a:rPr lang="en-US" baseline="30000" dirty="0" smtClean="0"/>
              <a:t>-1</a:t>
            </a:r>
            <a:endParaRPr lang="en-US" dirty="0"/>
          </a:p>
        </p:txBody>
      </p:sp>
    </p:spTree>
    <p:extLst>
      <p:ext uri="{BB962C8B-B14F-4D97-AF65-F5344CB8AC3E}">
        <p14:creationId xmlns:p14="http://schemas.microsoft.com/office/powerpoint/2010/main" val="270036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a:t>
            </a:r>
            <a:endParaRPr lang="en-US" dirty="0"/>
          </a:p>
        </p:txBody>
      </p:sp>
      <p:sp>
        <p:nvSpPr>
          <p:cNvPr id="3" name="Content Placeholder 2"/>
          <p:cNvSpPr>
            <a:spLocks noGrp="1"/>
          </p:cNvSpPr>
          <p:nvPr>
            <p:ph idx="1"/>
          </p:nvPr>
        </p:nvSpPr>
        <p:spPr>
          <a:xfrm>
            <a:off x="628650" y="2061009"/>
            <a:ext cx="7886700" cy="3762375"/>
          </a:xfrm>
        </p:spPr>
        <p:txBody>
          <a:bodyPr>
            <a:normAutofit fontScale="70000" lnSpcReduction="20000"/>
          </a:bodyPr>
          <a:lstStyle/>
          <a:p>
            <a:r>
              <a:rPr lang="en-US" dirty="0" smtClean="0"/>
              <a:t>Physics of Diagnostic Radiology, 3</a:t>
            </a:r>
            <a:r>
              <a:rPr lang="en-US" baseline="30000" dirty="0" smtClean="0"/>
              <a:t>rd</a:t>
            </a:r>
            <a:r>
              <a:rPr lang="en-US" dirty="0" smtClean="0"/>
              <a:t> edition, Dendy &amp; Heaton </a:t>
            </a:r>
          </a:p>
          <a:p>
            <a:pPr lvl="1"/>
            <a:r>
              <a:rPr lang="en-US" dirty="0" smtClean="0"/>
              <a:t>(978-1-4200-8315-6)</a:t>
            </a:r>
          </a:p>
          <a:p>
            <a:endParaRPr lang="en-US" dirty="0"/>
          </a:p>
          <a:p>
            <a:r>
              <a:rPr lang="en-US" dirty="0" smtClean="0"/>
              <a:t>Introduction to Medical Imaging, Smith &amp; Webb </a:t>
            </a:r>
          </a:p>
          <a:p>
            <a:pPr lvl="1"/>
            <a:r>
              <a:rPr lang="en-US" dirty="0" smtClean="0"/>
              <a:t>(978-0-521-19065-7)</a:t>
            </a:r>
          </a:p>
          <a:p>
            <a:endParaRPr lang="en-US" dirty="0"/>
          </a:p>
          <a:p>
            <a:r>
              <a:rPr lang="en-US" dirty="0" smtClean="0"/>
              <a:t>Diagnostic Ultrasound, Matthew Hussey </a:t>
            </a:r>
          </a:p>
          <a:p>
            <a:pPr lvl="1"/>
            <a:r>
              <a:rPr lang="en-US" dirty="0" smtClean="0"/>
              <a:t>(0.216.90029.8)</a:t>
            </a:r>
          </a:p>
          <a:p>
            <a:endParaRPr lang="en-US" dirty="0"/>
          </a:p>
          <a:p>
            <a:r>
              <a:rPr lang="en-US" dirty="0" smtClean="0"/>
              <a:t>The Safe Use of Ultrasound in Medical Diagnosis, 3</a:t>
            </a:r>
            <a:r>
              <a:rPr lang="en-US" baseline="30000" dirty="0" smtClean="0"/>
              <a:t>rd</a:t>
            </a:r>
            <a:r>
              <a:rPr lang="en-US" dirty="0" smtClean="0"/>
              <a:t> Edition, </a:t>
            </a:r>
            <a:r>
              <a:rPr lang="en-US" dirty="0" err="1" smtClean="0"/>
              <a:t>ter</a:t>
            </a:r>
            <a:r>
              <a:rPr lang="en-US" dirty="0" smtClean="0"/>
              <a:t> </a:t>
            </a:r>
            <a:r>
              <a:rPr lang="en-US" dirty="0" err="1" smtClean="0"/>
              <a:t>Haar</a:t>
            </a:r>
            <a:r>
              <a:rPr lang="en-US" dirty="0" smtClean="0"/>
              <a:t> &amp; Duck </a:t>
            </a:r>
          </a:p>
          <a:p>
            <a:pPr lvl="1"/>
            <a:r>
              <a:rPr lang="en-US" dirty="0" smtClean="0"/>
              <a:t>(978-0-905749-78-5)</a:t>
            </a:r>
          </a:p>
          <a:p>
            <a:endParaRPr lang="en-US" dirty="0"/>
          </a:p>
          <a:p>
            <a:r>
              <a:rPr lang="en-US" dirty="0" smtClean="0"/>
              <a:t>IPEM Report 102 </a:t>
            </a:r>
            <a:r>
              <a:rPr lang="mr-IN" dirty="0" smtClean="0"/>
              <a:t>–</a:t>
            </a:r>
            <a:r>
              <a:rPr lang="en-US" smtClean="0"/>
              <a:t> Quality </a:t>
            </a:r>
            <a:r>
              <a:rPr lang="en-US" dirty="0"/>
              <a:t>A</a:t>
            </a:r>
            <a:r>
              <a:rPr lang="en-US" smtClean="0"/>
              <a:t>ssurance </a:t>
            </a:r>
            <a:r>
              <a:rPr lang="en-US" dirty="0" smtClean="0"/>
              <a:t>of Ultrasound Imaging Systems</a:t>
            </a:r>
            <a:endParaRPr lang="en-US" dirty="0"/>
          </a:p>
        </p:txBody>
      </p:sp>
      <p:sp>
        <p:nvSpPr>
          <p:cNvPr id="4" name="TextBox 3"/>
          <p:cNvSpPr txBox="1"/>
          <p:nvPr/>
        </p:nvSpPr>
        <p:spPr>
          <a:xfrm>
            <a:off x="79513" y="6470373"/>
            <a:ext cx="6360011" cy="307777"/>
          </a:xfrm>
          <a:prstGeom prst="rect">
            <a:avLst/>
          </a:prstGeom>
          <a:noFill/>
        </p:spPr>
        <p:txBody>
          <a:bodyPr wrap="none" rtlCol="0">
            <a:spAutoFit/>
          </a:bodyPr>
          <a:lstStyle/>
          <a:p>
            <a:r>
              <a:rPr lang="en-US" sz="1400" dirty="0" smtClean="0">
                <a:latin typeface="+mj-lt"/>
              </a:rPr>
              <a:t>Note: Some material in this course has been taken from previous lecturer Richard </a:t>
            </a:r>
            <a:r>
              <a:rPr lang="en-US" sz="1400" dirty="0" err="1" smtClean="0">
                <a:latin typeface="+mj-lt"/>
              </a:rPr>
              <a:t>Axell</a:t>
            </a:r>
            <a:endParaRPr lang="en-US" sz="1400" dirty="0" smtClean="0">
              <a:latin typeface="+mj-lt"/>
            </a:endParaRPr>
          </a:p>
        </p:txBody>
      </p:sp>
    </p:spTree>
    <p:extLst>
      <p:ext uri="{BB962C8B-B14F-4D97-AF65-F5344CB8AC3E}">
        <p14:creationId xmlns:p14="http://schemas.microsoft.com/office/powerpoint/2010/main" val="16394399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pulse duration determines ultrasound axial imaging resolution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628650" y="1998073"/>
                <a:ext cx="7886700" cy="4859927"/>
              </a:xfrm>
            </p:spPr>
            <p:txBody>
              <a:bodyPr/>
              <a:lstStyle/>
              <a:p>
                <a:r>
                  <a:rPr lang="en-US" dirty="0" smtClean="0"/>
                  <a:t>Axial resolution is determined by the speed of sound (c) and the pulse duration (</a:t>
                </a:r>
                <a14:m>
                  <m:oMath xmlns:m="http://schemas.openxmlformats.org/officeDocument/2006/math">
                    <m:r>
                      <a:rPr lang="en-GB" i="1">
                        <a:latin typeface="Cambria Math" charset="0"/>
                        <a:ea typeface="Cambria Math" charset="0"/>
                        <a:cs typeface="Cambria Math" charset="0"/>
                      </a:rPr>
                      <m:t>𝜏</m:t>
                    </m:r>
                  </m:oMath>
                </a14:m>
                <a:r>
                  <a:rPr lang="en-US" dirty="0" smtClean="0"/>
                  <a:t>):</a:t>
                </a:r>
              </a:p>
              <a:p>
                <a:endParaRPr lang="en-US" dirty="0"/>
              </a:p>
              <a:p>
                <a:endParaRPr lang="en-US" dirty="0"/>
              </a:p>
              <a:p>
                <a:endParaRPr lang="en-US" dirty="0" smtClean="0"/>
              </a:p>
              <a:p>
                <a:r>
                  <a:rPr lang="en-US" dirty="0" smtClean="0"/>
                  <a:t>Increasing </a:t>
                </a:r>
                <a:r>
                  <a:rPr lang="en-US" dirty="0"/>
                  <a:t>the ultrasound frequency means that each </a:t>
                </a:r>
                <a:r>
                  <a:rPr lang="en-US" dirty="0" smtClean="0"/>
                  <a:t>pulse  </a:t>
                </a:r>
                <a:r>
                  <a:rPr lang="en-US" dirty="0"/>
                  <a:t>can be made even shorter in time, hence the axial </a:t>
                </a:r>
                <a:r>
                  <a:rPr lang="en-US" dirty="0" smtClean="0"/>
                  <a:t>spatial pulse length (</a:t>
                </a:r>
                <a14:m>
                  <m:oMath xmlns:m="http://schemas.openxmlformats.org/officeDocument/2006/math">
                    <m:r>
                      <a:rPr lang="en-GB" i="1">
                        <a:latin typeface="Cambria Math" charset="0"/>
                        <a:ea typeface="Cambria Math" charset="0"/>
                        <a:cs typeface="Cambria Math" charset="0"/>
                      </a:rPr>
                      <m:t>𝜏</m:t>
                    </m:r>
                  </m:oMath>
                </a14:m>
                <a:r>
                  <a:rPr lang="en-US" dirty="0" smtClean="0"/>
                  <a:t>c) </a:t>
                </a:r>
                <a:r>
                  <a:rPr lang="en-US" dirty="0"/>
                  <a:t>is smaller, giving better </a:t>
                </a:r>
                <a:r>
                  <a:rPr lang="en-US" dirty="0" smtClean="0"/>
                  <a:t>resolution</a:t>
                </a:r>
              </a:p>
              <a:p>
                <a:r>
                  <a:rPr lang="en-US" dirty="0" smtClean="0"/>
                  <a:t>The lateral extent of the disturbance must be narrower than the distance between the features to be resolved (more later)</a:t>
                </a: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628650" y="1998073"/>
                <a:ext cx="7886700" cy="4859927"/>
              </a:xfrm>
              <a:blipFill rotWithShape="0">
                <a:blip r:embed="rId3"/>
                <a:stretch>
                  <a:fillRect l="-1005" t="-1757" r="-2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905156" y="3034252"/>
                <a:ext cx="1586140" cy="629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charset="0"/>
                              <a:ea typeface="Calibri" charset="0"/>
                              <a:cs typeface="Calibri" charset="0"/>
                            </a:rPr>
                          </m:ctrlPr>
                        </m:sSubPr>
                        <m:e>
                          <m:r>
                            <a:rPr lang="en-GB" sz="2400" b="0" i="1" smtClean="0">
                              <a:latin typeface="Cambria Math" charset="0"/>
                              <a:ea typeface="Calibri" charset="0"/>
                              <a:cs typeface="Calibri" charset="0"/>
                            </a:rPr>
                            <m:t>𝑑</m:t>
                          </m:r>
                        </m:e>
                        <m:sub>
                          <m:r>
                            <a:rPr lang="en-GB" sz="2400" b="0" i="1" smtClean="0">
                              <a:latin typeface="Cambria Math" charset="0"/>
                              <a:ea typeface="Calibri" charset="0"/>
                              <a:cs typeface="Calibri" charset="0"/>
                            </a:rPr>
                            <m:t>𝑎</m:t>
                          </m:r>
                          <m:r>
                            <a:rPr lang="en-GB" sz="2400" b="0" i="1" smtClean="0">
                              <a:latin typeface="Cambria Math" charset="0"/>
                              <a:ea typeface="Calibri" charset="0"/>
                              <a:cs typeface="Calibri" charset="0"/>
                            </a:rPr>
                            <m:t> </m:t>
                          </m:r>
                          <m:r>
                            <a:rPr lang="en-GB" sz="2400" b="0" i="1" smtClean="0">
                              <a:latin typeface="Cambria Math" charset="0"/>
                              <a:ea typeface="Calibri" charset="0"/>
                              <a:cs typeface="Calibri" charset="0"/>
                            </a:rPr>
                            <m:t>𝑚𝑖𝑛</m:t>
                          </m:r>
                        </m:sub>
                      </m:sSub>
                      <m:r>
                        <a:rPr lang="en-GB" sz="2400" b="0" i="1" smtClean="0">
                          <a:latin typeface="Cambria Math" charset="0"/>
                          <a:ea typeface="Calibri" charset="0"/>
                          <a:cs typeface="Calibri" charset="0"/>
                        </a:rPr>
                        <m:t>=</m:t>
                      </m:r>
                      <m:f>
                        <m:fPr>
                          <m:ctrlPr>
                            <a:rPr lang="en-GB" sz="2400" b="0" i="1" smtClean="0">
                              <a:latin typeface="Cambria Math" charset="0"/>
                              <a:ea typeface="Calibri" charset="0"/>
                              <a:cs typeface="Calibri" charset="0"/>
                            </a:rPr>
                          </m:ctrlPr>
                        </m:fPr>
                        <m:num>
                          <m:r>
                            <a:rPr lang="en-GB" sz="2400" b="0" i="1" smtClean="0">
                              <a:latin typeface="Cambria Math" charset="0"/>
                              <a:ea typeface="Cambria Math" charset="0"/>
                              <a:cs typeface="Cambria Math" charset="0"/>
                            </a:rPr>
                            <m:t>𝜏</m:t>
                          </m:r>
                          <m:r>
                            <a:rPr lang="en-GB" sz="2400" b="0" i="1" smtClean="0">
                              <a:latin typeface="Cambria Math" charset="0"/>
                              <a:ea typeface="Cambria Math" charset="0"/>
                              <a:cs typeface="Cambria Math" charset="0"/>
                            </a:rPr>
                            <m:t>𝑐</m:t>
                          </m:r>
                        </m:num>
                        <m:den>
                          <m:r>
                            <a:rPr lang="en-GB" sz="2400" b="0" i="1" smtClean="0">
                              <a:latin typeface="Cambria Math" charset="0"/>
                              <a:ea typeface="Calibri" charset="0"/>
                              <a:cs typeface="Calibri" charset="0"/>
                            </a:rPr>
                            <m:t>2</m:t>
                          </m:r>
                        </m:den>
                      </m:f>
                    </m:oMath>
                  </m:oMathPara>
                </a14:m>
                <a:endParaRPr lang="en-US" sz="2400" dirty="0" smtClean="0">
                  <a:latin typeface="Calibri" charset="0"/>
                  <a:ea typeface="Calibri" charset="0"/>
                  <a:cs typeface="Calibri"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905156" y="3034252"/>
                <a:ext cx="1586140" cy="629981"/>
              </a:xfrm>
              <a:prstGeom prst="rect">
                <a:avLst/>
              </a:prstGeom>
              <a:blipFill rotWithShape="0">
                <a:blip r:embed="rId4"/>
                <a:stretch>
                  <a:fillRect/>
                </a:stretch>
              </a:blipFill>
            </p:spPr>
            <p:txBody>
              <a:bodyPr/>
              <a:lstStyle/>
              <a:p>
                <a:r>
                  <a:rPr lang="en-US">
                    <a:noFill/>
                  </a:rPr>
                  <a:t> </a:t>
                </a:r>
              </a:p>
            </p:txBody>
          </p:sp>
        </mc:Fallback>
      </mc:AlternateContent>
      <p:grpSp>
        <p:nvGrpSpPr>
          <p:cNvPr id="6" name="Group 5"/>
          <p:cNvGrpSpPr/>
          <p:nvPr/>
        </p:nvGrpSpPr>
        <p:grpSpPr>
          <a:xfrm>
            <a:off x="4247635" y="2728434"/>
            <a:ext cx="3266347" cy="1241616"/>
            <a:chOff x="55470" y="4576350"/>
            <a:chExt cx="3636689" cy="1406685"/>
          </a:xfrm>
        </p:grpSpPr>
        <p:pic>
          <p:nvPicPr>
            <p:cNvPr id="7" name="Picture 7"/>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5470" y="4576350"/>
              <a:ext cx="3636689" cy="126406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1394369" y="5706036"/>
              <a:ext cx="1433656" cy="276999"/>
            </a:xfrm>
            <a:prstGeom prst="rect">
              <a:avLst/>
            </a:prstGeom>
            <a:solidFill>
              <a:schemeClr val="bg1"/>
            </a:solidFill>
          </p:spPr>
          <p:txBody>
            <a:bodyPr wrap="none" rtlCol="0">
              <a:spAutoFit/>
            </a:bodyPr>
            <a:lstStyle/>
            <a:p>
              <a:r>
                <a:rPr lang="en-US" sz="1200" dirty="0" smtClean="0"/>
                <a:t>Spatial Pulse Length</a:t>
              </a:r>
              <a:endParaRPr lang="en-US" sz="1200" dirty="0"/>
            </a:p>
          </p:txBody>
        </p:sp>
      </p:grpSp>
    </p:spTree>
    <p:extLst>
      <p:ext uri="{BB962C8B-B14F-4D97-AF65-F5344CB8AC3E}">
        <p14:creationId xmlns:p14="http://schemas.microsoft.com/office/powerpoint/2010/main" val="121490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Axial resolution</a:t>
            </a:r>
            <a:endParaRPr lang="en-US" dirty="0"/>
          </a:p>
        </p:txBody>
      </p:sp>
      <p:sp>
        <p:nvSpPr>
          <p:cNvPr id="3" name="Content Placeholder 2"/>
          <p:cNvSpPr>
            <a:spLocks noGrp="1"/>
          </p:cNvSpPr>
          <p:nvPr>
            <p:ph idx="1"/>
          </p:nvPr>
        </p:nvSpPr>
        <p:spPr/>
        <p:txBody>
          <a:bodyPr/>
          <a:lstStyle/>
          <a:p>
            <a:r>
              <a:rPr lang="en-US" dirty="0" smtClean="0"/>
              <a:t>What is the axial resolution in soft tissue of a 5MHz transducer producing a pulse of 3 cycles duration?</a:t>
            </a:r>
          </a:p>
          <a:p>
            <a:r>
              <a:rPr lang="en-US" dirty="0" smtClean="0"/>
              <a:t>How much better would this be at 10MHz?</a:t>
            </a:r>
            <a:endParaRPr lang="en-US" dirty="0"/>
          </a:p>
        </p:txBody>
      </p:sp>
    </p:spTree>
    <p:extLst>
      <p:ext uri="{BB962C8B-B14F-4D97-AF65-F5344CB8AC3E}">
        <p14:creationId xmlns:p14="http://schemas.microsoft.com/office/powerpoint/2010/main" val="1224393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pulse frequency bandwidth is an important consideration in transducer design</a:t>
            </a:r>
            <a:endParaRPr lang="en-US" dirty="0"/>
          </a:p>
        </p:txBody>
      </p:sp>
      <p:sp>
        <p:nvSpPr>
          <p:cNvPr id="5" name="Freeform 4"/>
          <p:cNvSpPr/>
          <p:nvPr/>
        </p:nvSpPr>
        <p:spPr>
          <a:xfrm>
            <a:off x="5845875" y="4409058"/>
            <a:ext cx="1333500" cy="908050"/>
          </a:xfrm>
          <a:custGeom>
            <a:avLst/>
            <a:gdLst>
              <a:gd name="connsiteX0" fmla="*/ 0 w 1333500"/>
              <a:gd name="connsiteY0" fmla="*/ 908050 h 908050"/>
              <a:gd name="connsiteX1" fmla="*/ 666750 w 1333500"/>
              <a:gd name="connsiteY1" fmla="*/ 0 h 908050"/>
              <a:gd name="connsiteX2" fmla="*/ 1333500 w 1333500"/>
              <a:gd name="connsiteY2" fmla="*/ 901700 h 908050"/>
            </a:gdLst>
            <a:ahLst/>
            <a:cxnLst>
              <a:cxn ang="0">
                <a:pos x="connsiteX0" y="connsiteY0"/>
              </a:cxn>
              <a:cxn ang="0">
                <a:pos x="connsiteX1" y="connsiteY1"/>
              </a:cxn>
              <a:cxn ang="0">
                <a:pos x="connsiteX2" y="connsiteY2"/>
              </a:cxn>
            </a:cxnLst>
            <a:rect l="l" t="t" r="r" b="b"/>
            <a:pathLst>
              <a:path w="1333500" h="908050">
                <a:moveTo>
                  <a:pt x="0" y="908050"/>
                </a:moveTo>
                <a:cubicBezTo>
                  <a:pt x="222250" y="454554"/>
                  <a:pt x="444500" y="1058"/>
                  <a:pt x="666750" y="0"/>
                </a:cubicBezTo>
                <a:cubicBezTo>
                  <a:pt x="889000" y="-1058"/>
                  <a:pt x="1333500" y="901700"/>
                  <a:pt x="1333500" y="901700"/>
                </a:cubicBezTo>
              </a:path>
            </a:pathLst>
          </a:custGeom>
          <a:ln>
            <a:solidFill>
              <a:srgbClr val="6325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Arrow Connector 5"/>
          <p:cNvCxnSpPr/>
          <p:nvPr/>
        </p:nvCxnSpPr>
        <p:spPr>
          <a:xfrm>
            <a:off x="5625275" y="5317108"/>
            <a:ext cx="183515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5614936" y="4141126"/>
            <a:ext cx="0" cy="117598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6501575" y="4141126"/>
            <a:ext cx="0" cy="1175982"/>
          </a:xfrm>
          <a:prstGeom prst="straightConnector1">
            <a:avLst/>
          </a:prstGeom>
          <a:ln>
            <a:solidFill>
              <a:srgbClr val="000000"/>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432095" y="5136649"/>
            <a:ext cx="428322" cy="307777"/>
          </a:xfrm>
          <a:prstGeom prst="rect">
            <a:avLst/>
          </a:prstGeom>
          <a:noFill/>
        </p:spPr>
        <p:txBody>
          <a:bodyPr wrap="none" rtlCol="0">
            <a:spAutoFit/>
          </a:bodyPr>
          <a:lstStyle/>
          <a:p>
            <a:r>
              <a:rPr lang="en-US" sz="1400" dirty="0" smtClean="0"/>
              <a:t>f/f</a:t>
            </a:r>
            <a:r>
              <a:rPr lang="en-US" sz="1400" baseline="-25000" dirty="0" smtClean="0"/>
              <a:t>0</a:t>
            </a:r>
            <a:endParaRPr lang="en-US" sz="1400" dirty="0"/>
          </a:p>
        </p:txBody>
      </p:sp>
      <p:sp>
        <p:nvSpPr>
          <p:cNvPr id="10" name="TextBox 9"/>
          <p:cNvSpPr txBox="1"/>
          <p:nvPr/>
        </p:nvSpPr>
        <p:spPr>
          <a:xfrm>
            <a:off x="6370244" y="5317108"/>
            <a:ext cx="262662" cy="276999"/>
          </a:xfrm>
          <a:prstGeom prst="rect">
            <a:avLst/>
          </a:prstGeom>
          <a:noFill/>
        </p:spPr>
        <p:txBody>
          <a:bodyPr wrap="none" rtlCol="0">
            <a:spAutoFit/>
          </a:bodyPr>
          <a:lstStyle/>
          <a:p>
            <a:r>
              <a:rPr lang="en-US" sz="1200" dirty="0" smtClean="0"/>
              <a:t>1</a:t>
            </a:r>
            <a:endParaRPr lang="en-US" sz="1200" dirty="0"/>
          </a:p>
        </p:txBody>
      </p:sp>
      <p:sp>
        <p:nvSpPr>
          <p:cNvPr id="11" name="TextBox 10"/>
          <p:cNvSpPr txBox="1"/>
          <p:nvPr/>
        </p:nvSpPr>
        <p:spPr>
          <a:xfrm>
            <a:off x="6916713" y="5317108"/>
            <a:ext cx="379506" cy="276999"/>
          </a:xfrm>
          <a:prstGeom prst="rect">
            <a:avLst/>
          </a:prstGeom>
          <a:noFill/>
        </p:spPr>
        <p:txBody>
          <a:bodyPr wrap="none" rtlCol="0">
            <a:spAutoFit/>
          </a:bodyPr>
          <a:lstStyle/>
          <a:p>
            <a:r>
              <a:rPr lang="en-US" sz="1200" dirty="0" smtClean="0"/>
              <a:t>1.2</a:t>
            </a:r>
            <a:endParaRPr lang="en-US" sz="1200" dirty="0"/>
          </a:p>
        </p:txBody>
      </p:sp>
      <p:sp>
        <p:nvSpPr>
          <p:cNvPr id="12" name="TextBox 11"/>
          <p:cNvSpPr txBox="1"/>
          <p:nvPr/>
        </p:nvSpPr>
        <p:spPr>
          <a:xfrm>
            <a:off x="5697513" y="5315939"/>
            <a:ext cx="379506" cy="276999"/>
          </a:xfrm>
          <a:prstGeom prst="rect">
            <a:avLst/>
          </a:prstGeom>
          <a:noFill/>
        </p:spPr>
        <p:txBody>
          <a:bodyPr wrap="none" rtlCol="0">
            <a:spAutoFit/>
          </a:bodyPr>
          <a:lstStyle/>
          <a:p>
            <a:r>
              <a:rPr lang="en-US" sz="1200" dirty="0" smtClean="0"/>
              <a:t>0.8</a:t>
            </a:r>
            <a:endParaRPr lang="en-US" sz="1200" dirty="0"/>
          </a:p>
        </p:txBody>
      </p:sp>
      <p:sp>
        <p:nvSpPr>
          <p:cNvPr id="13" name="Freeform 12"/>
          <p:cNvSpPr/>
          <p:nvPr/>
        </p:nvSpPr>
        <p:spPr>
          <a:xfrm>
            <a:off x="6322954" y="3086609"/>
            <a:ext cx="335982" cy="471614"/>
          </a:xfrm>
          <a:custGeom>
            <a:avLst/>
            <a:gdLst>
              <a:gd name="connsiteX0" fmla="*/ 0 w 3344334"/>
              <a:gd name="connsiteY0" fmla="*/ 212243 h 471614"/>
              <a:gd name="connsiteX1" fmla="*/ 431800 w 3344334"/>
              <a:gd name="connsiteY1" fmla="*/ 466243 h 471614"/>
              <a:gd name="connsiteX2" fmla="*/ 1126067 w 3344334"/>
              <a:gd name="connsiteY2" fmla="*/ 576 h 471614"/>
              <a:gd name="connsiteX3" fmla="*/ 1803400 w 3344334"/>
              <a:gd name="connsiteY3" fmla="*/ 364643 h 471614"/>
              <a:gd name="connsiteX4" fmla="*/ 2463800 w 3344334"/>
              <a:gd name="connsiteY4" fmla="*/ 119109 h 471614"/>
              <a:gd name="connsiteX5" fmla="*/ 3141134 w 3344334"/>
              <a:gd name="connsiteY5" fmla="*/ 288443 h 471614"/>
              <a:gd name="connsiteX6" fmla="*/ 3344334 w 3344334"/>
              <a:gd name="connsiteY6" fmla="*/ 212243 h 4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334" h="471614">
                <a:moveTo>
                  <a:pt x="0" y="212243"/>
                </a:moveTo>
                <a:cubicBezTo>
                  <a:pt x="122061" y="356882"/>
                  <a:pt x="244122" y="501521"/>
                  <a:pt x="431800" y="466243"/>
                </a:cubicBezTo>
                <a:cubicBezTo>
                  <a:pt x="619478" y="430965"/>
                  <a:pt x="897467" y="17509"/>
                  <a:pt x="1126067" y="576"/>
                </a:cubicBezTo>
                <a:cubicBezTo>
                  <a:pt x="1354667" y="-16357"/>
                  <a:pt x="1580445" y="344888"/>
                  <a:pt x="1803400" y="364643"/>
                </a:cubicBezTo>
                <a:cubicBezTo>
                  <a:pt x="2026356" y="384399"/>
                  <a:pt x="2240844" y="131809"/>
                  <a:pt x="2463800" y="119109"/>
                </a:cubicBezTo>
                <a:cubicBezTo>
                  <a:pt x="2686756" y="106409"/>
                  <a:pt x="2994378" y="272921"/>
                  <a:pt x="3141134" y="288443"/>
                </a:cubicBezTo>
                <a:cubicBezTo>
                  <a:pt x="3287890" y="303965"/>
                  <a:pt x="3316112" y="258104"/>
                  <a:pt x="3344334" y="212243"/>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1876772" y="4303025"/>
            <a:ext cx="552450" cy="99106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a:off x="1319497" y="5294094"/>
            <a:ext cx="183515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319497" y="4118112"/>
            <a:ext cx="0" cy="117598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186272" y="4050612"/>
            <a:ext cx="0" cy="1175982"/>
          </a:xfrm>
          <a:prstGeom prst="straightConnector1">
            <a:avLst/>
          </a:prstGeom>
          <a:ln>
            <a:solidFill>
              <a:srgbClr val="000000"/>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1649448" y="3080969"/>
            <a:ext cx="1121323" cy="479312"/>
          </a:xfrm>
          <a:custGeom>
            <a:avLst/>
            <a:gdLst>
              <a:gd name="connsiteX0" fmla="*/ 0 w 7018866"/>
              <a:gd name="connsiteY0" fmla="*/ 262514 h 540866"/>
              <a:gd name="connsiteX1" fmla="*/ 440266 w 7018866"/>
              <a:gd name="connsiteY1" fmla="*/ 533447 h 540866"/>
              <a:gd name="connsiteX2" fmla="*/ 1109133 w 7018866"/>
              <a:gd name="connsiteY2" fmla="*/ 47 h 540866"/>
              <a:gd name="connsiteX3" fmla="*/ 1778000 w 7018866"/>
              <a:gd name="connsiteY3" fmla="*/ 499581 h 540866"/>
              <a:gd name="connsiteX4" fmla="*/ 2446866 w 7018866"/>
              <a:gd name="connsiteY4" fmla="*/ 42381 h 540866"/>
              <a:gd name="connsiteX5" fmla="*/ 3132666 w 7018866"/>
              <a:gd name="connsiteY5" fmla="*/ 474181 h 540866"/>
              <a:gd name="connsiteX6" fmla="*/ 3793066 w 7018866"/>
              <a:gd name="connsiteY6" fmla="*/ 67781 h 540866"/>
              <a:gd name="connsiteX7" fmla="*/ 4478866 w 7018866"/>
              <a:gd name="connsiteY7" fmla="*/ 414914 h 540866"/>
              <a:gd name="connsiteX8" fmla="*/ 5147733 w 7018866"/>
              <a:gd name="connsiteY8" fmla="*/ 127047 h 540866"/>
              <a:gd name="connsiteX9" fmla="*/ 5833533 w 7018866"/>
              <a:gd name="connsiteY9" fmla="*/ 355647 h 540866"/>
              <a:gd name="connsiteX10" fmla="*/ 6519333 w 7018866"/>
              <a:gd name="connsiteY10" fmla="*/ 186314 h 540866"/>
              <a:gd name="connsiteX11" fmla="*/ 7018866 w 7018866"/>
              <a:gd name="connsiteY11" fmla="*/ 287914 h 54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8866" h="540866">
                <a:moveTo>
                  <a:pt x="0" y="262514"/>
                </a:moveTo>
                <a:cubicBezTo>
                  <a:pt x="127705" y="419852"/>
                  <a:pt x="255411" y="577191"/>
                  <a:pt x="440266" y="533447"/>
                </a:cubicBezTo>
                <a:cubicBezTo>
                  <a:pt x="625121" y="489703"/>
                  <a:pt x="886177" y="5691"/>
                  <a:pt x="1109133" y="47"/>
                </a:cubicBezTo>
                <a:cubicBezTo>
                  <a:pt x="1332089" y="-5597"/>
                  <a:pt x="1555045" y="492525"/>
                  <a:pt x="1778000" y="499581"/>
                </a:cubicBezTo>
                <a:cubicBezTo>
                  <a:pt x="2000955" y="506637"/>
                  <a:pt x="2221088" y="46614"/>
                  <a:pt x="2446866" y="42381"/>
                </a:cubicBezTo>
                <a:cubicBezTo>
                  <a:pt x="2672644" y="38148"/>
                  <a:pt x="2908299" y="469948"/>
                  <a:pt x="3132666" y="474181"/>
                </a:cubicBezTo>
                <a:cubicBezTo>
                  <a:pt x="3357033" y="478414"/>
                  <a:pt x="3568699" y="77659"/>
                  <a:pt x="3793066" y="67781"/>
                </a:cubicBezTo>
                <a:cubicBezTo>
                  <a:pt x="4017433" y="57903"/>
                  <a:pt x="4253088" y="405036"/>
                  <a:pt x="4478866" y="414914"/>
                </a:cubicBezTo>
                <a:cubicBezTo>
                  <a:pt x="4704644" y="424792"/>
                  <a:pt x="4921955" y="136925"/>
                  <a:pt x="5147733" y="127047"/>
                </a:cubicBezTo>
                <a:cubicBezTo>
                  <a:pt x="5373511" y="117169"/>
                  <a:pt x="5604933" y="345769"/>
                  <a:pt x="5833533" y="355647"/>
                </a:cubicBezTo>
                <a:cubicBezTo>
                  <a:pt x="6062133" y="365525"/>
                  <a:pt x="6321778" y="197603"/>
                  <a:pt x="6519333" y="186314"/>
                </a:cubicBezTo>
                <a:cubicBezTo>
                  <a:pt x="6716888" y="175025"/>
                  <a:pt x="7018866" y="287914"/>
                  <a:pt x="7018866" y="287914"/>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1751703" y="5996083"/>
            <a:ext cx="994283" cy="338554"/>
          </a:xfrm>
          <a:prstGeom prst="rect">
            <a:avLst/>
          </a:prstGeom>
          <a:noFill/>
        </p:spPr>
        <p:txBody>
          <a:bodyPr wrap="none" rtlCol="0">
            <a:spAutoFit/>
          </a:bodyPr>
          <a:lstStyle/>
          <a:p>
            <a:r>
              <a:rPr lang="en-US" sz="1600" b="1" dirty="0" smtClean="0"/>
              <a:t>“Ringing”</a:t>
            </a:r>
            <a:endParaRPr lang="en-US" sz="1600" b="1" dirty="0"/>
          </a:p>
        </p:txBody>
      </p:sp>
      <p:sp>
        <p:nvSpPr>
          <p:cNvPr id="25" name="TextBox 24"/>
          <p:cNvSpPr txBox="1"/>
          <p:nvPr/>
        </p:nvSpPr>
        <p:spPr>
          <a:xfrm>
            <a:off x="5399698" y="5989356"/>
            <a:ext cx="2220367" cy="830997"/>
          </a:xfrm>
          <a:prstGeom prst="rect">
            <a:avLst/>
          </a:prstGeom>
          <a:noFill/>
        </p:spPr>
        <p:txBody>
          <a:bodyPr wrap="none" rtlCol="0">
            <a:spAutoFit/>
          </a:bodyPr>
          <a:lstStyle/>
          <a:p>
            <a:pPr algn="ctr"/>
            <a:r>
              <a:rPr lang="en-US" sz="1600" b="1" dirty="0" smtClean="0"/>
              <a:t>Damped</a:t>
            </a:r>
          </a:p>
          <a:p>
            <a:pPr algn="ctr"/>
            <a:r>
              <a:rPr lang="en-US" sz="1600" i="1" dirty="0" smtClean="0"/>
              <a:t>High sensitivity</a:t>
            </a:r>
          </a:p>
          <a:p>
            <a:pPr algn="ctr"/>
            <a:r>
              <a:rPr lang="en-US" sz="1600" i="1" dirty="0" smtClean="0"/>
              <a:t>Optimal axial resolution</a:t>
            </a:r>
          </a:p>
        </p:txBody>
      </p:sp>
      <p:sp>
        <p:nvSpPr>
          <p:cNvPr id="26" name="TextBox 25"/>
          <p:cNvSpPr txBox="1"/>
          <p:nvPr/>
        </p:nvSpPr>
        <p:spPr>
          <a:xfrm>
            <a:off x="971354" y="1965671"/>
            <a:ext cx="2915735" cy="923330"/>
          </a:xfrm>
          <a:prstGeom prst="rect">
            <a:avLst/>
          </a:prstGeom>
          <a:noFill/>
        </p:spPr>
        <p:txBody>
          <a:bodyPr wrap="none" rtlCol="0">
            <a:spAutoFit/>
          </a:bodyPr>
          <a:lstStyle/>
          <a:p>
            <a:pPr algn="ctr"/>
            <a:r>
              <a:rPr lang="en-US" sz="1800" dirty="0" smtClean="0">
                <a:latin typeface="+mj-lt"/>
              </a:rPr>
              <a:t>Long spatial pulse length</a:t>
            </a:r>
          </a:p>
          <a:p>
            <a:pPr algn="ctr"/>
            <a:r>
              <a:rPr lang="en-US" sz="1800" dirty="0" smtClean="0">
                <a:latin typeface="+mj-lt"/>
              </a:rPr>
              <a:t>Poor axial resolution</a:t>
            </a:r>
          </a:p>
          <a:p>
            <a:pPr algn="ctr"/>
            <a:r>
              <a:rPr lang="en-US" sz="1800" dirty="0" smtClean="0">
                <a:latin typeface="+mj-lt"/>
              </a:rPr>
              <a:t>Narrow frequency bandwidth</a:t>
            </a:r>
          </a:p>
        </p:txBody>
      </p:sp>
      <p:sp>
        <p:nvSpPr>
          <p:cNvPr id="27" name="TextBox 26"/>
          <p:cNvSpPr txBox="1"/>
          <p:nvPr/>
        </p:nvSpPr>
        <p:spPr>
          <a:xfrm>
            <a:off x="5277406" y="1965671"/>
            <a:ext cx="2710999" cy="923330"/>
          </a:xfrm>
          <a:prstGeom prst="rect">
            <a:avLst/>
          </a:prstGeom>
          <a:noFill/>
        </p:spPr>
        <p:txBody>
          <a:bodyPr wrap="none" rtlCol="0">
            <a:spAutoFit/>
          </a:bodyPr>
          <a:lstStyle/>
          <a:p>
            <a:pPr algn="ctr"/>
            <a:r>
              <a:rPr lang="en-US" sz="1800" dirty="0" smtClean="0">
                <a:latin typeface="+mj-lt"/>
              </a:rPr>
              <a:t>Short spatial pulse length</a:t>
            </a:r>
          </a:p>
          <a:p>
            <a:pPr algn="ctr"/>
            <a:r>
              <a:rPr lang="en-US" sz="1800" dirty="0" smtClean="0">
                <a:latin typeface="+mj-lt"/>
              </a:rPr>
              <a:t>Good axial resolution</a:t>
            </a:r>
          </a:p>
          <a:p>
            <a:pPr algn="ctr"/>
            <a:r>
              <a:rPr lang="en-US" sz="1800" dirty="0" smtClean="0">
                <a:latin typeface="+mj-lt"/>
              </a:rPr>
              <a:t>Wide frequency bandwidth</a:t>
            </a:r>
          </a:p>
        </p:txBody>
      </p:sp>
      <p:sp>
        <p:nvSpPr>
          <p:cNvPr id="29" name="TextBox 28"/>
          <p:cNvSpPr txBox="1"/>
          <p:nvPr/>
        </p:nvSpPr>
        <p:spPr>
          <a:xfrm>
            <a:off x="647080" y="4033444"/>
            <a:ext cx="677493" cy="307777"/>
          </a:xfrm>
          <a:prstGeom prst="rect">
            <a:avLst/>
          </a:prstGeom>
          <a:noFill/>
        </p:spPr>
        <p:txBody>
          <a:bodyPr wrap="none" rtlCol="0">
            <a:spAutoFit/>
          </a:bodyPr>
          <a:lstStyle/>
          <a:p>
            <a:r>
              <a:rPr lang="en-US" sz="1400" dirty="0" smtClean="0">
                <a:latin typeface="+mj-lt"/>
              </a:rPr>
              <a:t>Energy</a:t>
            </a:r>
          </a:p>
        </p:txBody>
      </p:sp>
      <p:sp>
        <p:nvSpPr>
          <p:cNvPr id="30" name="TextBox 29"/>
          <p:cNvSpPr txBox="1"/>
          <p:nvPr/>
        </p:nvSpPr>
        <p:spPr>
          <a:xfrm>
            <a:off x="3099751" y="5108583"/>
            <a:ext cx="428322" cy="307777"/>
          </a:xfrm>
          <a:prstGeom prst="rect">
            <a:avLst/>
          </a:prstGeom>
          <a:noFill/>
        </p:spPr>
        <p:txBody>
          <a:bodyPr wrap="none" rtlCol="0">
            <a:spAutoFit/>
          </a:bodyPr>
          <a:lstStyle/>
          <a:p>
            <a:r>
              <a:rPr lang="en-US" sz="1400" dirty="0" smtClean="0"/>
              <a:t>f/f</a:t>
            </a:r>
            <a:r>
              <a:rPr lang="en-US" sz="1400" baseline="-25000" dirty="0" smtClean="0"/>
              <a:t>0</a:t>
            </a:r>
            <a:endParaRPr lang="en-US" sz="1400" dirty="0"/>
          </a:p>
        </p:txBody>
      </p:sp>
      <p:sp>
        <p:nvSpPr>
          <p:cNvPr id="31" name="TextBox 30"/>
          <p:cNvSpPr txBox="1"/>
          <p:nvPr/>
        </p:nvSpPr>
        <p:spPr>
          <a:xfrm>
            <a:off x="2037900" y="5289042"/>
            <a:ext cx="262662" cy="276999"/>
          </a:xfrm>
          <a:prstGeom prst="rect">
            <a:avLst/>
          </a:prstGeom>
          <a:noFill/>
        </p:spPr>
        <p:txBody>
          <a:bodyPr wrap="none" rtlCol="0">
            <a:spAutoFit/>
          </a:bodyPr>
          <a:lstStyle/>
          <a:p>
            <a:r>
              <a:rPr lang="en-US" sz="1200" dirty="0" smtClean="0"/>
              <a:t>1</a:t>
            </a:r>
            <a:endParaRPr lang="en-US" sz="1200" dirty="0"/>
          </a:p>
        </p:txBody>
      </p:sp>
      <p:sp>
        <p:nvSpPr>
          <p:cNvPr id="32" name="TextBox 31"/>
          <p:cNvSpPr txBox="1"/>
          <p:nvPr/>
        </p:nvSpPr>
        <p:spPr>
          <a:xfrm>
            <a:off x="2584369" y="5289042"/>
            <a:ext cx="379506" cy="276999"/>
          </a:xfrm>
          <a:prstGeom prst="rect">
            <a:avLst/>
          </a:prstGeom>
          <a:noFill/>
        </p:spPr>
        <p:txBody>
          <a:bodyPr wrap="none" rtlCol="0">
            <a:spAutoFit/>
          </a:bodyPr>
          <a:lstStyle/>
          <a:p>
            <a:r>
              <a:rPr lang="en-US" sz="1200" dirty="0" smtClean="0"/>
              <a:t>1.2</a:t>
            </a:r>
            <a:endParaRPr lang="en-US" sz="1200" dirty="0"/>
          </a:p>
        </p:txBody>
      </p:sp>
      <p:sp>
        <p:nvSpPr>
          <p:cNvPr id="33" name="TextBox 32"/>
          <p:cNvSpPr txBox="1"/>
          <p:nvPr/>
        </p:nvSpPr>
        <p:spPr>
          <a:xfrm>
            <a:off x="1365169" y="5287873"/>
            <a:ext cx="379506" cy="276999"/>
          </a:xfrm>
          <a:prstGeom prst="rect">
            <a:avLst/>
          </a:prstGeom>
          <a:noFill/>
        </p:spPr>
        <p:txBody>
          <a:bodyPr wrap="none" rtlCol="0">
            <a:spAutoFit/>
          </a:bodyPr>
          <a:lstStyle/>
          <a:p>
            <a:r>
              <a:rPr lang="en-US" sz="1200" dirty="0" smtClean="0"/>
              <a:t>0.8</a:t>
            </a:r>
            <a:endParaRPr lang="en-US" sz="1200" dirty="0"/>
          </a:p>
        </p:txBody>
      </p:sp>
      <p:sp>
        <p:nvSpPr>
          <p:cNvPr id="34" name="TextBox 33"/>
          <p:cNvSpPr txBox="1"/>
          <p:nvPr/>
        </p:nvSpPr>
        <p:spPr>
          <a:xfrm>
            <a:off x="4929806" y="4033444"/>
            <a:ext cx="677493" cy="307777"/>
          </a:xfrm>
          <a:prstGeom prst="rect">
            <a:avLst/>
          </a:prstGeom>
          <a:noFill/>
        </p:spPr>
        <p:txBody>
          <a:bodyPr wrap="none" rtlCol="0">
            <a:spAutoFit/>
          </a:bodyPr>
          <a:lstStyle/>
          <a:p>
            <a:r>
              <a:rPr lang="en-US" sz="1400" dirty="0" smtClean="0">
                <a:latin typeface="+mj-lt"/>
              </a:rPr>
              <a:t>Energy</a:t>
            </a:r>
          </a:p>
        </p:txBody>
      </p:sp>
      <mc:AlternateContent xmlns:mc="http://schemas.openxmlformats.org/markup-compatibility/2006" xmlns:a14="http://schemas.microsoft.com/office/drawing/2010/main">
        <mc:Choice Requires="a14">
          <p:sp>
            <p:nvSpPr>
              <p:cNvPr id="35" name="TextBox 34"/>
              <p:cNvSpPr txBox="1"/>
              <p:nvPr/>
            </p:nvSpPr>
            <p:spPr>
              <a:xfrm>
                <a:off x="3651235" y="3115194"/>
                <a:ext cx="1841530" cy="584775"/>
              </a:xfrm>
              <a:prstGeom prst="rect">
                <a:avLst/>
              </a:prstGeom>
              <a:noFill/>
              <a:ln>
                <a:solidFill>
                  <a:schemeClr val="accent1"/>
                </a:solidFill>
              </a:ln>
            </p:spPr>
            <p:txBody>
              <a:bodyPr wrap="none" rtlCol="0">
                <a:spAutoFit/>
              </a:bodyPr>
              <a:lstStyle/>
              <a:p>
                <a:pPr algn="ctr"/>
                <a:r>
                  <a:rPr lang="en-US" sz="1600" dirty="0" smtClean="0">
                    <a:latin typeface="+mj-lt"/>
                  </a:rPr>
                  <a:t>Pulse bandwidth </a:t>
                </a:r>
                <a14:m>
                  <m:oMath xmlns:m="http://schemas.openxmlformats.org/officeDocument/2006/math">
                    <m:r>
                      <m:rPr>
                        <m:sty m:val="p"/>
                      </m:rPr>
                      <a:rPr lang="el-GR" sz="1600" i="1" smtClean="0">
                        <a:latin typeface="Cambria Math" charset="0"/>
                        <a:ea typeface="Cambria Math" charset="0"/>
                        <a:cs typeface="Cambria Math" charset="0"/>
                      </a:rPr>
                      <m:t>Δ</m:t>
                    </m:r>
                    <m:r>
                      <a:rPr lang="en-GB" sz="1600" b="0" i="1" smtClean="0">
                        <a:latin typeface="Cambria Math" charset="0"/>
                        <a:ea typeface="Cambria Math" charset="0"/>
                        <a:cs typeface="Cambria Math" charset="0"/>
                      </a:rPr>
                      <m:t>𝑓</m:t>
                    </m:r>
                  </m:oMath>
                </a14:m>
                <a:endParaRPr lang="en-GB" sz="1600" b="0" dirty="0" smtClean="0">
                  <a:latin typeface="+mj-lt"/>
                  <a:ea typeface="Cambria Math" charset="0"/>
                  <a:cs typeface="Cambria Math" charset="0"/>
                </a:endParaRPr>
              </a:p>
              <a:p>
                <a:pPr algn="ctr"/>
                <a:r>
                  <a:rPr lang="en-US" sz="1600" dirty="0" smtClean="0">
                    <a:latin typeface="+mj-lt"/>
                  </a:rPr>
                  <a:t>~ 1/pulse duration</a:t>
                </a:r>
              </a:p>
            </p:txBody>
          </p:sp>
        </mc:Choice>
        <mc:Fallback xmlns="">
          <p:sp>
            <p:nvSpPr>
              <p:cNvPr id="35" name="TextBox 34"/>
              <p:cNvSpPr txBox="1">
                <a:spLocks noRot="1" noChangeAspect="1" noMove="1" noResize="1" noEditPoints="1" noAdjustHandles="1" noChangeArrowheads="1" noChangeShapeType="1" noTextEdit="1"/>
              </p:cNvSpPr>
              <p:nvPr/>
            </p:nvSpPr>
            <p:spPr>
              <a:xfrm>
                <a:off x="3651235" y="3115194"/>
                <a:ext cx="1841530" cy="584775"/>
              </a:xfrm>
              <a:prstGeom prst="rect">
                <a:avLst/>
              </a:prstGeom>
              <a:blipFill rotWithShape="0">
                <a:blip r:embed="rId3"/>
                <a:stretch>
                  <a:fillRect l="-987" t="-2041" b="-11224"/>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7801440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Bandwidth</a:t>
            </a:r>
            <a:endParaRPr lang="en-US" dirty="0"/>
          </a:p>
        </p:txBody>
      </p:sp>
      <p:sp>
        <p:nvSpPr>
          <p:cNvPr id="3" name="Content Placeholder 2"/>
          <p:cNvSpPr>
            <a:spLocks noGrp="1"/>
          </p:cNvSpPr>
          <p:nvPr>
            <p:ph idx="1"/>
          </p:nvPr>
        </p:nvSpPr>
        <p:spPr/>
        <p:txBody>
          <a:bodyPr/>
          <a:lstStyle/>
          <a:p>
            <a:r>
              <a:rPr lang="en-US" dirty="0" smtClean="0"/>
              <a:t>What is the bandwidth of a 5MHz transducer with a pulse duration of 2 cycles?</a:t>
            </a:r>
            <a:endParaRPr lang="en-US" dirty="0"/>
          </a:p>
        </p:txBody>
      </p:sp>
    </p:spTree>
    <p:extLst>
      <p:ext uri="{BB962C8B-B14F-4D97-AF65-F5344CB8AC3E}">
        <p14:creationId xmlns:p14="http://schemas.microsoft.com/office/powerpoint/2010/main" val="613540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be 14"/>
          <p:cNvSpPr/>
          <p:nvPr/>
        </p:nvSpPr>
        <p:spPr>
          <a:xfrm rot="16200000">
            <a:off x="3900192" y="2848654"/>
            <a:ext cx="1727999" cy="1128560"/>
          </a:xfrm>
          <a:prstGeom prst="cube">
            <a:avLst>
              <a:gd name="adj" fmla="val 37850"/>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Matching 3</a:t>
            </a:r>
            <a:endParaRPr lang="en-US" dirty="0"/>
          </a:p>
        </p:txBody>
      </p:sp>
      <p:sp>
        <p:nvSpPr>
          <p:cNvPr id="14" name="Cube 13"/>
          <p:cNvSpPr/>
          <p:nvPr/>
        </p:nvSpPr>
        <p:spPr>
          <a:xfrm rot="16200000">
            <a:off x="3190963" y="2848654"/>
            <a:ext cx="1727999" cy="1128560"/>
          </a:xfrm>
          <a:prstGeom prst="cube">
            <a:avLst>
              <a:gd name="adj" fmla="val 37850"/>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Matching 2</a:t>
            </a:r>
            <a:endParaRPr lang="en-US" dirty="0"/>
          </a:p>
        </p:txBody>
      </p:sp>
      <p:sp>
        <p:nvSpPr>
          <p:cNvPr id="6" name="Cube 5"/>
          <p:cNvSpPr/>
          <p:nvPr/>
        </p:nvSpPr>
        <p:spPr>
          <a:xfrm rot="16200000">
            <a:off x="2485415" y="2848654"/>
            <a:ext cx="1727999" cy="1128560"/>
          </a:xfrm>
          <a:prstGeom prst="cube">
            <a:avLst>
              <a:gd name="adj" fmla="val 37850"/>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Matching (Al)</a:t>
            </a:r>
            <a:endParaRPr lang="en-US" dirty="0"/>
          </a:p>
        </p:txBody>
      </p:sp>
      <p:sp>
        <p:nvSpPr>
          <p:cNvPr id="2" name="Title 1"/>
          <p:cNvSpPr>
            <a:spLocks noGrp="1"/>
          </p:cNvSpPr>
          <p:nvPr>
            <p:ph type="title"/>
          </p:nvPr>
        </p:nvSpPr>
        <p:spPr/>
        <p:txBody>
          <a:bodyPr>
            <a:normAutofit/>
          </a:bodyPr>
          <a:lstStyle/>
          <a:p>
            <a:r>
              <a:rPr lang="en-US" dirty="0" smtClean="0"/>
              <a:t>Impedance matching determines the intensity of ultrasound emitted</a:t>
            </a:r>
            <a:endParaRPr lang="en-US" dirty="0"/>
          </a:p>
        </p:txBody>
      </p:sp>
      <p:sp>
        <p:nvSpPr>
          <p:cNvPr id="4" name="Cube 3"/>
          <p:cNvSpPr/>
          <p:nvPr/>
        </p:nvSpPr>
        <p:spPr>
          <a:xfrm rot="16200000">
            <a:off x="1458858" y="2528685"/>
            <a:ext cx="1691999" cy="1760856"/>
          </a:xfrm>
          <a:prstGeom prst="cube">
            <a:avLst/>
          </a:prstGeom>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err="1" smtClean="0"/>
              <a:t>Piezo</a:t>
            </a:r>
            <a:r>
              <a:rPr lang="en-US" dirty="0" smtClean="0"/>
              <a:t> </a:t>
            </a:r>
          </a:p>
          <a:p>
            <a:pPr algn="ctr"/>
            <a:r>
              <a:rPr lang="en-US" dirty="0" smtClean="0"/>
              <a:t>(PZT)</a:t>
            </a:r>
            <a:endParaRPr lang="en-US" dirty="0"/>
          </a:p>
        </p:txBody>
      </p:sp>
      <p:sp>
        <p:nvSpPr>
          <p:cNvPr id="7" name="Left Brace 6"/>
          <p:cNvSpPr/>
          <p:nvPr/>
        </p:nvSpPr>
        <p:spPr>
          <a:xfrm rot="16200000">
            <a:off x="2396779" y="3805124"/>
            <a:ext cx="245532" cy="1348419"/>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97170442"/>
              </p:ext>
            </p:extLst>
          </p:nvPr>
        </p:nvGraphicFramePr>
        <p:xfrm>
          <a:off x="2195092" y="4602100"/>
          <a:ext cx="673100" cy="652463"/>
        </p:xfrm>
        <a:graphic>
          <a:graphicData uri="http://schemas.openxmlformats.org/presentationml/2006/ole">
            <mc:AlternateContent xmlns:mc="http://schemas.openxmlformats.org/markup-compatibility/2006">
              <mc:Choice xmlns:v="urn:schemas-microsoft-com:vml" Requires="v">
                <p:oleObj spid="_x0000_s12454" name="Equation" r:id="rId4" imgW="406400" imgH="393700" progId="Equation.3">
                  <p:embed/>
                </p:oleObj>
              </mc:Choice>
              <mc:Fallback>
                <p:oleObj name="Equation" r:id="rId4" imgW="406400" imgH="393700" progId="Equation.3">
                  <p:embed/>
                  <p:pic>
                    <p:nvPicPr>
                      <p:cNvPr id="0" name=""/>
                      <p:cNvPicPr/>
                      <p:nvPr/>
                    </p:nvPicPr>
                    <p:blipFill>
                      <a:blip r:embed="rId5"/>
                      <a:stretch>
                        <a:fillRect/>
                      </a:stretch>
                    </p:blipFill>
                    <p:spPr>
                      <a:xfrm>
                        <a:off x="2195092" y="4602100"/>
                        <a:ext cx="673100" cy="652463"/>
                      </a:xfrm>
                      <a:prstGeom prst="rect">
                        <a:avLst/>
                      </a:prstGeom>
                    </p:spPr>
                  </p:pic>
                </p:oleObj>
              </mc:Fallback>
            </mc:AlternateContent>
          </a:graphicData>
        </a:graphic>
      </p:graphicFrame>
      <p:grpSp>
        <p:nvGrpSpPr>
          <p:cNvPr id="12" name="Group 11"/>
          <p:cNvGrpSpPr/>
          <p:nvPr/>
        </p:nvGrpSpPr>
        <p:grpSpPr>
          <a:xfrm>
            <a:off x="3219156" y="4356568"/>
            <a:ext cx="694539" cy="897994"/>
            <a:chOff x="5759795" y="4351861"/>
            <a:chExt cx="694539" cy="897994"/>
          </a:xfrm>
        </p:grpSpPr>
        <p:sp>
          <p:nvSpPr>
            <p:cNvPr id="8" name="Left Brace 7"/>
            <p:cNvSpPr/>
            <p:nvPr/>
          </p:nvSpPr>
          <p:spPr>
            <a:xfrm rot="16200000">
              <a:off x="5975577" y="4136079"/>
              <a:ext cx="245532" cy="677095"/>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1" name="Object 10"/>
            <p:cNvGraphicFramePr>
              <a:graphicFrameLocks noChangeAspect="1"/>
            </p:cNvGraphicFramePr>
            <p:nvPr>
              <p:extLst/>
            </p:nvPr>
          </p:nvGraphicFramePr>
          <p:xfrm>
            <a:off x="5781234" y="4597392"/>
            <a:ext cx="673100" cy="652463"/>
          </p:xfrm>
          <a:graphic>
            <a:graphicData uri="http://schemas.openxmlformats.org/presentationml/2006/ole">
              <mc:AlternateContent xmlns:mc="http://schemas.openxmlformats.org/markup-compatibility/2006">
                <mc:Choice xmlns:v="urn:schemas-microsoft-com:vml" Requires="v">
                  <p:oleObj spid="_x0000_s12455" name="Equation" r:id="rId6" imgW="406400" imgH="393700" progId="Equation.3">
                    <p:embed/>
                  </p:oleObj>
                </mc:Choice>
                <mc:Fallback>
                  <p:oleObj name="Equation" r:id="rId6" imgW="406400" imgH="393700" progId="Equation.3">
                    <p:embed/>
                    <p:pic>
                      <p:nvPicPr>
                        <p:cNvPr id="0" name=""/>
                        <p:cNvPicPr/>
                        <p:nvPr/>
                      </p:nvPicPr>
                      <p:blipFill>
                        <a:blip r:embed="rId7"/>
                        <a:stretch>
                          <a:fillRect/>
                        </a:stretch>
                      </p:blipFill>
                      <p:spPr>
                        <a:xfrm>
                          <a:off x="5781234" y="4597392"/>
                          <a:ext cx="673100" cy="652463"/>
                        </a:xfrm>
                        <a:prstGeom prst="rect">
                          <a:avLst/>
                        </a:prstGeom>
                      </p:spPr>
                    </p:pic>
                  </p:oleObj>
                </mc:Fallback>
              </mc:AlternateContent>
            </a:graphicData>
          </a:graphic>
        </p:graphicFrame>
      </p:grpSp>
      <p:grpSp>
        <p:nvGrpSpPr>
          <p:cNvPr id="9" name="Group 8"/>
          <p:cNvGrpSpPr/>
          <p:nvPr/>
        </p:nvGrpSpPr>
        <p:grpSpPr>
          <a:xfrm>
            <a:off x="55470" y="1491006"/>
            <a:ext cx="1549180" cy="549479"/>
            <a:chOff x="8259097" y="2502357"/>
            <a:chExt cx="3254039" cy="1375170"/>
          </a:xfrm>
        </p:grpSpPr>
        <p:pic>
          <p:nvPicPr>
            <p:cNvPr id="34" name="Picture 33"/>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259097" y="2502357"/>
              <a:ext cx="3254039" cy="1375170"/>
            </a:xfrm>
            <a:prstGeom prst="rect">
              <a:avLst/>
            </a:prstGeom>
          </p:spPr>
        </p:pic>
        <p:sp>
          <p:nvSpPr>
            <p:cNvPr id="35" name="Rectangle 34"/>
            <p:cNvSpPr/>
            <p:nvPr/>
          </p:nvSpPr>
          <p:spPr>
            <a:xfrm>
              <a:off x="9533818" y="2621000"/>
              <a:ext cx="1312765" cy="115199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6" name="Rectangle 35"/>
            <p:cNvSpPr/>
            <p:nvPr/>
          </p:nvSpPr>
          <p:spPr>
            <a:xfrm>
              <a:off x="10846582" y="2621000"/>
              <a:ext cx="288000" cy="115199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Rectangle 36"/>
            <p:cNvSpPr/>
            <p:nvPr/>
          </p:nvSpPr>
          <p:spPr>
            <a:xfrm>
              <a:off x="11142982" y="2621000"/>
              <a:ext cx="288000" cy="1151999"/>
            </a:xfrm>
            <a:prstGeom prst="rect">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9" name="Group 18"/>
          <p:cNvGrpSpPr/>
          <p:nvPr/>
        </p:nvGrpSpPr>
        <p:grpSpPr>
          <a:xfrm>
            <a:off x="318052" y="5761208"/>
            <a:ext cx="8488565" cy="447238"/>
            <a:chOff x="318052" y="5761208"/>
            <a:chExt cx="8488565" cy="447238"/>
          </a:xfrm>
        </p:grpSpPr>
        <mc:AlternateContent xmlns:mc="http://schemas.openxmlformats.org/markup-compatibility/2006" xmlns:a14="http://schemas.microsoft.com/office/drawing/2010/main">
          <mc:Choice Requires="a14">
            <p:sp>
              <p:nvSpPr>
                <p:cNvPr id="23" name="TextBox 22"/>
                <p:cNvSpPr txBox="1"/>
                <p:nvPr/>
              </p:nvSpPr>
              <p:spPr>
                <a:xfrm>
                  <a:off x="5373626" y="5761208"/>
                  <a:ext cx="3432991"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charset="0"/>
                                <a:ea typeface="Calibri" charset="0"/>
                                <a:cs typeface="Calibri" charset="0"/>
                              </a:rPr>
                            </m:ctrlPr>
                          </m:sSubPr>
                          <m:e>
                            <m:r>
                              <a:rPr lang="en-GB" sz="2400" b="0" i="1" smtClean="0">
                                <a:latin typeface="Cambria Math" charset="0"/>
                                <a:ea typeface="Calibri" charset="0"/>
                                <a:cs typeface="Calibri" charset="0"/>
                              </a:rPr>
                              <m:t>𝑍</m:t>
                            </m:r>
                          </m:e>
                          <m:sub>
                            <m:r>
                              <a:rPr lang="en-GB" sz="2400" b="0" i="1" smtClean="0">
                                <a:latin typeface="Cambria Math" charset="0"/>
                                <a:ea typeface="Calibri" charset="0"/>
                                <a:cs typeface="Calibri" charset="0"/>
                              </a:rPr>
                              <m:t>𝑚𝑎𝑡𝑐h</m:t>
                            </m:r>
                          </m:sub>
                        </m:sSub>
                        <m:r>
                          <a:rPr lang="en-GB" sz="2400" b="0" i="1" smtClean="0">
                            <a:latin typeface="Cambria Math" charset="0"/>
                            <a:ea typeface="Calibri" charset="0"/>
                            <a:cs typeface="Calibri" charset="0"/>
                          </a:rPr>
                          <m:t>=</m:t>
                        </m:r>
                        <m:rad>
                          <m:radPr>
                            <m:degHide m:val="on"/>
                            <m:ctrlPr>
                              <a:rPr lang="en-GB" sz="2400" b="0" i="1" smtClean="0">
                                <a:latin typeface="Cambria Math" charset="0"/>
                                <a:ea typeface="Calibri" charset="0"/>
                                <a:cs typeface="Calibri" charset="0"/>
                              </a:rPr>
                            </m:ctrlPr>
                          </m:radPr>
                          <m:deg/>
                          <m:e>
                            <m:sSub>
                              <m:sSubPr>
                                <m:ctrlPr>
                                  <a:rPr lang="en-GB" sz="2400" b="0" i="1" smtClean="0">
                                    <a:latin typeface="Cambria Math" charset="0"/>
                                    <a:ea typeface="Calibri" charset="0"/>
                                    <a:cs typeface="Calibri" charset="0"/>
                                  </a:rPr>
                                </m:ctrlPr>
                              </m:sSubPr>
                              <m:e>
                                <m:r>
                                  <a:rPr lang="en-GB" sz="2400" b="0" i="1" smtClean="0">
                                    <a:latin typeface="Cambria Math" charset="0"/>
                                    <a:ea typeface="Calibri" charset="0"/>
                                    <a:cs typeface="Calibri" charset="0"/>
                                  </a:rPr>
                                  <m:t>𝑍</m:t>
                                </m:r>
                              </m:e>
                              <m:sub>
                                <m:r>
                                  <a:rPr lang="en-GB" sz="2400" b="0" i="1" smtClean="0">
                                    <a:latin typeface="Cambria Math" charset="0"/>
                                    <a:ea typeface="Calibri" charset="0"/>
                                    <a:cs typeface="Calibri" charset="0"/>
                                  </a:rPr>
                                  <m:t>𝑃𝑍𝑇</m:t>
                                </m:r>
                              </m:sub>
                            </m:sSub>
                            <m:r>
                              <a:rPr lang="en-GB" sz="2400" b="0" i="1" smtClean="0">
                                <a:latin typeface="Cambria Math" charset="0"/>
                                <a:ea typeface="Calibri" charset="0"/>
                                <a:cs typeface="Calibri" charset="0"/>
                              </a:rPr>
                              <m:t>+</m:t>
                            </m:r>
                            <m:sSub>
                              <m:sSubPr>
                                <m:ctrlPr>
                                  <a:rPr lang="en-GB" sz="2400" b="0" i="1" smtClean="0">
                                    <a:latin typeface="Cambria Math" charset="0"/>
                                    <a:ea typeface="Calibri" charset="0"/>
                                    <a:cs typeface="Calibri" charset="0"/>
                                  </a:rPr>
                                </m:ctrlPr>
                              </m:sSubPr>
                              <m:e>
                                <m:r>
                                  <a:rPr lang="en-GB" sz="2400" b="0" i="1" smtClean="0">
                                    <a:latin typeface="Cambria Math" charset="0"/>
                                    <a:ea typeface="Calibri" charset="0"/>
                                    <a:cs typeface="Calibri" charset="0"/>
                                  </a:rPr>
                                  <m:t>𝑍</m:t>
                                </m:r>
                              </m:e>
                              <m:sub>
                                <m:r>
                                  <a:rPr lang="en-GB" sz="2400" b="0" i="1" smtClean="0">
                                    <a:latin typeface="Cambria Math" charset="0"/>
                                    <a:ea typeface="Calibri" charset="0"/>
                                    <a:cs typeface="Calibri" charset="0"/>
                                  </a:rPr>
                                  <m:t>𝑡𝑖𝑠𝑠𝑢𝑒</m:t>
                                </m:r>
                              </m:sub>
                            </m:sSub>
                          </m:e>
                        </m:rad>
                      </m:oMath>
                    </m:oMathPara>
                  </a14:m>
                  <a:endParaRPr lang="en-US" sz="2400" dirty="0" smtClean="0">
                    <a:latin typeface="Calibri" charset="0"/>
                    <a:ea typeface="Calibri" charset="0"/>
                    <a:cs typeface="Calibri"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373626" y="5761208"/>
                  <a:ext cx="3432991" cy="447238"/>
                </a:xfrm>
                <a:prstGeom prst="rect">
                  <a:avLst/>
                </a:prstGeom>
                <a:blipFill rotWithShape="0">
                  <a:blip r:embed="rId9"/>
                  <a:stretch>
                    <a:fillRect/>
                  </a:stretch>
                </a:blipFill>
              </p:spPr>
              <p:txBody>
                <a:bodyPr/>
                <a:lstStyle/>
                <a:p>
                  <a:r>
                    <a:rPr lang="en-US">
                      <a:noFill/>
                    </a:rPr>
                    <a:t> </a:t>
                  </a:r>
                </a:p>
              </p:txBody>
            </p:sp>
          </mc:Fallback>
        </mc:AlternateContent>
        <p:sp>
          <p:nvSpPr>
            <p:cNvPr id="18" name="TextBox 17"/>
            <p:cNvSpPr txBox="1"/>
            <p:nvPr/>
          </p:nvSpPr>
          <p:spPr>
            <a:xfrm>
              <a:off x="318052" y="5804974"/>
              <a:ext cx="4994829" cy="369332"/>
            </a:xfrm>
            <a:prstGeom prst="rect">
              <a:avLst/>
            </a:prstGeom>
            <a:noFill/>
          </p:spPr>
          <p:txBody>
            <a:bodyPr wrap="none" rtlCol="0">
              <a:spAutoFit/>
            </a:bodyPr>
            <a:lstStyle/>
            <a:p>
              <a:r>
                <a:rPr lang="en-US" sz="1800" dirty="0" smtClean="0">
                  <a:latin typeface="+mj-lt"/>
                </a:rPr>
                <a:t>The material should have an acoustic impedance of:</a:t>
              </a:r>
            </a:p>
          </p:txBody>
        </p:sp>
      </p:grpSp>
      <p:grpSp>
        <p:nvGrpSpPr>
          <p:cNvPr id="20" name="Group 19"/>
          <p:cNvGrpSpPr/>
          <p:nvPr/>
        </p:nvGrpSpPr>
        <p:grpSpPr>
          <a:xfrm>
            <a:off x="6014855" y="1703379"/>
            <a:ext cx="2448187" cy="3534302"/>
            <a:chOff x="6014855" y="1703379"/>
            <a:chExt cx="2448187" cy="3534302"/>
          </a:xfrm>
        </p:grpSpPr>
        <p:graphicFrame>
          <p:nvGraphicFramePr>
            <p:cNvPr id="25" name="Object 1028"/>
            <p:cNvGraphicFramePr>
              <a:graphicFrameLocks noChangeAspect="1"/>
            </p:cNvGraphicFramePr>
            <p:nvPr>
              <p:extLst>
                <p:ext uri="{D42A27DB-BD31-4B8C-83A1-F6EECF244321}">
                  <p14:modId xmlns:p14="http://schemas.microsoft.com/office/powerpoint/2010/main" val="1030876419"/>
                </p:ext>
              </p:extLst>
            </p:nvPr>
          </p:nvGraphicFramePr>
          <p:xfrm>
            <a:off x="6014855" y="3475452"/>
            <a:ext cx="2430068" cy="1762229"/>
          </p:xfrm>
          <a:graphic>
            <a:graphicData uri="http://schemas.openxmlformats.org/presentationml/2006/ole">
              <mc:AlternateContent xmlns:mc="http://schemas.openxmlformats.org/markup-compatibility/2006">
                <mc:Choice xmlns:v="urn:schemas-microsoft-com:vml" Requires="v">
                  <p:oleObj spid="_x0000_s12456" name="Worksheet" r:id="rId10" imgW="4267561" imgH="3095866" progId="Excel.Sheet.8">
                    <p:embed/>
                  </p:oleObj>
                </mc:Choice>
                <mc:Fallback>
                  <p:oleObj name="Worksheet" r:id="rId10" imgW="4267561" imgH="3095866" progId="Excel.Sheet.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4855" y="3475452"/>
                          <a:ext cx="2430068" cy="1762229"/>
                        </a:xfrm>
                        <a:prstGeom prst="rect">
                          <a:avLst/>
                        </a:prstGeom>
                        <a:noFill/>
                        <a:ln>
                          <a:noFill/>
                        </a:ln>
                        <a:effectLst/>
                      </p:spPr>
                    </p:pic>
                  </p:oleObj>
                </mc:Fallback>
              </mc:AlternateContent>
            </a:graphicData>
          </a:graphic>
        </p:graphicFrame>
        <p:graphicFrame>
          <p:nvGraphicFramePr>
            <p:cNvPr id="26" name="Object 1029"/>
            <p:cNvGraphicFramePr>
              <a:graphicFrameLocks noChangeAspect="1"/>
            </p:cNvGraphicFramePr>
            <p:nvPr>
              <p:extLst>
                <p:ext uri="{D42A27DB-BD31-4B8C-83A1-F6EECF244321}">
                  <p14:modId xmlns:p14="http://schemas.microsoft.com/office/powerpoint/2010/main" val="43120894"/>
                </p:ext>
              </p:extLst>
            </p:nvPr>
          </p:nvGraphicFramePr>
          <p:xfrm>
            <a:off x="6014855" y="1703379"/>
            <a:ext cx="2448187" cy="1772073"/>
          </p:xfrm>
          <a:graphic>
            <a:graphicData uri="http://schemas.openxmlformats.org/presentationml/2006/ole">
              <mc:AlternateContent xmlns:mc="http://schemas.openxmlformats.org/markup-compatibility/2006">
                <mc:Choice xmlns:v="urn:schemas-microsoft-com:vml" Requires="v">
                  <p:oleObj spid="_x0000_s12457" name="Worksheet" r:id="rId12" imgW="4276951" imgH="3095866" progId="Excel.Sheet.8">
                    <p:embed/>
                  </p:oleObj>
                </mc:Choice>
                <mc:Fallback>
                  <p:oleObj name="Worksheet" r:id="rId12" imgW="4276951" imgH="3095866" progId="Excel.Sheet.8">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4855" y="1703379"/>
                          <a:ext cx="2448187" cy="1772073"/>
                        </a:xfrm>
                        <a:prstGeom prst="rect">
                          <a:avLst/>
                        </a:prstGeom>
                        <a:noFill/>
                        <a:ln>
                          <a:noFill/>
                        </a:ln>
                        <a:effectLst/>
                      </p:spPr>
                    </p:pic>
                  </p:oleObj>
                </mc:Fallback>
              </mc:AlternateContent>
            </a:graphicData>
          </a:graphic>
        </p:graphicFrame>
      </p:grpSp>
    </p:spTree>
    <p:extLst>
      <p:ext uri="{BB962C8B-B14F-4D97-AF65-F5344CB8AC3E}">
        <p14:creationId xmlns:p14="http://schemas.microsoft.com/office/powerpoint/2010/main" val="103849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be 14"/>
          <p:cNvSpPr/>
          <p:nvPr/>
        </p:nvSpPr>
        <p:spPr>
          <a:xfrm rot="16200000">
            <a:off x="5802776" y="3264742"/>
            <a:ext cx="1727999" cy="1128560"/>
          </a:xfrm>
          <a:prstGeom prst="cube">
            <a:avLst>
              <a:gd name="adj" fmla="val 37850"/>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Matching 3</a:t>
            </a:r>
            <a:endParaRPr lang="en-US" dirty="0"/>
          </a:p>
        </p:txBody>
      </p:sp>
      <p:sp>
        <p:nvSpPr>
          <p:cNvPr id="14" name="Cube 13"/>
          <p:cNvSpPr/>
          <p:nvPr/>
        </p:nvSpPr>
        <p:spPr>
          <a:xfrm rot="16200000">
            <a:off x="5093547" y="3264742"/>
            <a:ext cx="1727999" cy="1128560"/>
          </a:xfrm>
          <a:prstGeom prst="cube">
            <a:avLst>
              <a:gd name="adj" fmla="val 37850"/>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Matching 2</a:t>
            </a:r>
            <a:endParaRPr lang="en-US" dirty="0"/>
          </a:p>
        </p:txBody>
      </p:sp>
      <p:sp>
        <p:nvSpPr>
          <p:cNvPr id="6" name="Cube 5"/>
          <p:cNvSpPr/>
          <p:nvPr/>
        </p:nvSpPr>
        <p:spPr>
          <a:xfrm rot="16200000">
            <a:off x="4387999" y="3264742"/>
            <a:ext cx="1727999" cy="1128560"/>
          </a:xfrm>
          <a:prstGeom prst="cube">
            <a:avLst>
              <a:gd name="adj" fmla="val 37850"/>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Matching (Al)</a:t>
            </a:r>
            <a:endParaRPr lang="en-US" dirty="0"/>
          </a:p>
        </p:txBody>
      </p:sp>
      <p:sp>
        <p:nvSpPr>
          <p:cNvPr id="2" name="Title 1"/>
          <p:cNvSpPr>
            <a:spLocks noGrp="1"/>
          </p:cNvSpPr>
          <p:nvPr>
            <p:ph type="title"/>
          </p:nvPr>
        </p:nvSpPr>
        <p:spPr/>
        <p:txBody>
          <a:bodyPr>
            <a:normAutofit/>
          </a:bodyPr>
          <a:lstStyle/>
          <a:p>
            <a:r>
              <a:rPr lang="en-US" dirty="0"/>
              <a:t>D</a:t>
            </a:r>
            <a:r>
              <a:rPr lang="en-US" dirty="0" smtClean="0"/>
              <a:t>amping determines the bandwidth of ultrasound emitted</a:t>
            </a:r>
            <a:endParaRPr lang="en-US" dirty="0"/>
          </a:p>
        </p:txBody>
      </p:sp>
      <p:sp>
        <p:nvSpPr>
          <p:cNvPr id="4" name="Cube 3"/>
          <p:cNvSpPr/>
          <p:nvPr/>
        </p:nvSpPr>
        <p:spPr>
          <a:xfrm rot="16200000">
            <a:off x="3361442" y="2944773"/>
            <a:ext cx="1691999" cy="1760856"/>
          </a:xfrm>
          <a:prstGeom prst="cube">
            <a:avLst/>
          </a:prstGeom>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err="1" smtClean="0"/>
              <a:t>Piezo</a:t>
            </a:r>
            <a:r>
              <a:rPr lang="en-US" dirty="0" smtClean="0"/>
              <a:t> </a:t>
            </a:r>
          </a:p>
          <a:p>
            <a:pPr algn="ctr"/>
            <a:r>
              <a:rPr lang="en-US" dirty="0" smtClean="0"/>
              <a:t>(PZT)</a:t>
            </a:r>
            <a:endParaRPr lang="en-US" dirty="0"/>
          </a:p>
        </p:txBody>
      </p:sp>
      <p:sp>
        <p:nvSpPr>
          <p:cNvPr id="5" name="Cube 4"/>
          <p:cNvSpPr/>
          <p:nvPr/>
        </p:nvSpPr>
        <p:spPr>
          <a:xfrm rot="16200000">
            <a:off x="2026536" y="2941353"/>
            <a:ext cx="1664971" cy="1760856"/>
          </a:xfrm>
          <a:prstGeom prst="cube">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Backing ( W in epoxy)</a:t>
            </a:r>
            <a:endParaRPr lang="en-US" dirty="0"/>
          </a:p>
        </p:txBody>
      </p:sp>
      <p:grpSp>
        <p:nvGrpSpPr>
          <p:cNvPr id="9" name="Group 8"/>
          <p:cNvGrpSpPr/>
          <p:nvPr/>
        </p:nvGrpSpPr>
        <p:grpSpPr>
          <a:xfrm>
            <a:off x="55470" y="1491006"/>
            <a:ext cx="1549180" cy="549479"/>
            <a:chOff x="8259097" y="2502357"/>
            <a:chExt cx="3254039" cy="1375170"/>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259097" y="2502357"/>
              <a:ext cx="3254039" cy="1375170"/>
            </a:xfrm>
            <a:prstGeom prst="rect">
              <a:avLst/>
            </a:prstGeom>
          </p:spPr>
        </p:pic>
        <p:sp>
          <p:nvSpPr>
            <p:cNvPr id="35" name="Rectangle 34"/>
            <p:cNvSpPr/>
            <p:nvPr/>
          </p:nvSpPr>
          <p:spPr>
            <a:xfrm>
              <a:off x="9533818" y="2621000"/>
              <a:ext cx="1312765" cy="115199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6" name="Rectangle 35"/>
            <p:cNvSpPr/>
            <p:nvPr/>
          </p:nvSpPr>
          <p:spPr>
            <a:xfrm>
              <a:off x="10846582" y="2621000"/>
              <a:ext cx="288000" cy="115199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Rectangle 36"/>
            <p:cNvSpPr/>
            <p:nvPr/>
          </p:nvSpPr>
          <p:spPr>
            <a:xfrm>
              <a:off x="11142982" y="2621000"/>
              <a:ext cx="288000" cy="1151999"/>
            </a:xfrm>
            <a:prstGeom prst="rect">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sp>
        <p:nvSpPr>
          <p:cNvPr id="42" name="Freeform 41"/>
          <p:cNvSpPr/>
          <p:nvPr/>
        </p:nvSpPr>
        <p:spPr>
          <a:xfrm>
            <a:off x="3310244" y="5508989"/>
            <a:ext cx="1333500" cy="908050"/>
          </a:xfrm>
          <a:custGeom>
            <a:avLst/>
            <a:gdLst>
              <a:gd name="connsiteX0" fmla="*/ 0 w 1333500"/>
              <a:gd name="connsiteY0" fmla="*/ 908050 h 908050"/>
              <a:gd name="connsiteX1" fmla="*/ 666750 w 1333500"/>
              <a:gd name="connsiteY1" fmla="*/ 0 h 908050"/>
              <a:gd name="connsiteX2" fmla="*/ 1333500 w 1333500"/>
              <a:gd name="connsiteY2" fmla="*/ 901700 h 908050"/>
            </a:gdLst>
            <a:ahLst/>
            <a:cxnLst>
              <a:cxn ang="0">
                <a:pos x="connsiteX0" y="connsiteY0"/>
              </a:cxn>
              <a:cxn ang="0">
                <a:pos x="connsiteX1" y="connsiteY1"/>
              </a:cxn>
              <a:cxn ang="0">
                <a:pos x="connsiteX2" y="connsiteY2"/>
              </a:cxn>
            </a:cxnLst>
            <a:rect l="l" t="t" r="r" b="b"/>
            <a:pathLst>
              <a:path w="1333500" h="908050">
                <a:moveTo>
                  <a:pt x="0" y="908050"/>
                </a:moveTo>
                <a:cubicBezTo>
                  <a:pt x="222250" y="454554"/>
                  <a:pt x="444500" y="1058"/>
                  <a:pt x="666750" y="0"/>
                </a:cubicBezTo>
                <a:cubicBezTo>
                  <a:pt x="889000" y="-1058"/>
                  <a:pt x="1333500" y="901700"/>
                  <a:pt x="1333500" y="901700"/>
                </a:cubicBezTo>
              </a:path>
            </a:pathLst>
          </a:custGeom>
          <a:ln>
            <a:solidFill>
              <a:srgbClr val="6325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3" name="Straight Arrow Connector 42"/>
          <p:cNvCxnSpPr/>
          <p:nvPr/>
        </p:nvCxnSpPr>
        <p:spPr>
          <a:xfrm>
            <a:off x="3089644" y="6417039"/>
            <a:ext cx="183515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3079305" y="5241057"/>
            <a:ext cx="0" cy="117598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3965944" y="5241057"/>
            <a:ext cx="0" cy="1175982"/>
          </a:xfrm>
          <a:prstGeom prst="straightConnector1">
            <a:avLst/>
          </a:prstGeom>
          <a:ln>
            <a:solidFill>
              <a:srgbClr val="000000"/>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896464" y="6236580"/>
            <a:ext cx="428322" cy="307777"/>
          </a:xfrm>
          <a:prstGeom prst="rect">
            <a:avLst/>
          </a:prstGeom>
          <a:noFill/>
        </p:spPr>
        <p:txBody>
          <a:bodyPr wrap="none" rtlCol="0">
            <a:spAutoFit/>
          </a:bodyPr>
          <a:lstStyle/>
          <a:p>
            <a:r>
              <a:rPr lang="en-US" sz="1400" dirty="0" smtClean="0"/>
              <a:t>f/f</a:t>
            </a:r>
            <a:r>
              <a:rPr lang="en-US" sz="1400" baseline="-25000" dirty="0" smtClean="0"/>
              <a:t>0</a:t>
            </a:r>
            <a:endParaRPr lang="en-US" sz="1400" dirty="0"/>
          </a:p>
        </p:txBody>
      </p:sp>
      <p:sp>
        <p:nvSpPr>
          <p:cNvPr id="51" name="TextBox 50"/>
          <p:cNvSpPr txBox="1"/>
          <p:nvPr/>
        </p:nvSpPr>
        <p:spPr>
          <a:xfrm>
            <a:off x="3834613" y="6417039"/>
            <a:ext cx="262662" cy="276999"/>
          </a:xfrm>
          <a:prstGeom prst="rect">
            <a:avLst/>
          </a:prstGeom>
          <a:noFill/>
        </p:spPr>
        <p:txBody>
          <a:bodyPr wrap="none" rtlCol="0">
            <a:spAutoFit/>
          </a:bodyPr>
          <a:lstStyle/>
          <a:p>
            <a:r>
              <a:rPr lang="en-US" sz="1200" dirty="0" smtClean="0"/>
              <a:t>1</a:t>
            </a:r>
            <a:endParaRPr lang="en-US" sz="1200" dirty="0"/>
          </a:p>
        </p:txBody>
      </p:sp>
      <p:sp>
        <p:nvSpPr>
          <p:cNvPr id="52" name="TextBox 51"/>
          <p:cNvSpPr txBox="1"/>
          <p:nvPr/>
        </p:nvSpPr>
        <p:spPr>
          <a:xfrm>
            <a:off x="4381082" y="6417039"/>
            <a:ext cx="379506" cy="276999"/>
          </a:xfrm>
          <a:prstGeom prst="rect">
            <a:avLst/>
          </a:prstGeom>
          <a:noFill/>
        </p:spPr>
        <p:txBody>
          <a:bodyPr wrap="none" rtlCol="0">
            <a:spAutoFit/>
          </a:bodyPr>
          <a:lstStyle/>
          <a:p>
            <a:r>
              <a:rPr lang="en-US" sz="1200" dirty="0" smtClean="0"/>
              <a:t>1.2</a:t>
            </a:r>
            <a:endParaRPr lang="en-US" sz="1200" dirty="0"/>
          </a:p>
        </p:txBody>
      </p:sp>
      <p:sp>
        <p:nvSpPr>
          <p:cNvPr id="54" name="TextBox 53"/>
          <p:cNvSpPr txBox="1"/>
          <p:nvPr/>
        </p:nvSpPr>
        <p:spPr>
          <a:xfrm>
            <a:off x="3161882" y="6415870"/>
            <a:ext cx="379506" cy="276999"/>
          </a:xfrm>
          <a:prstGeom prst="rect">
            <a:avLst/>
          </a:prstGeom>
          <a:noFill/>
        </p:spPr>
        <p:txBody>
          <a:bodyPr wrap="none" rtlCol="0">
            <a:spAutoFit/>
          </a:bodyPr>
          <a:lstStyle/>
          <a:p>
            <a:r>
              <a:rPr lang="en-US" sz="1200" dirty="0" smtClean="0"/>
              <a:t>0.8</a:t>
            </a:r>
            <a:endParaRPr lang="en-US" sz="1200" dirty="0"/>
          </a:p>
        </p:txBody>
      </p:sp>
      <p:sp>
        <p:nvSpPr>
          <p:cNvPr id="55" name="Freeform 54"/>
          <p:cNvSpPr/>
          <p:nvPr/>
        </p:nvSpPr>
        <p:spPr>
          <a:xfrm>
            <a:off x="1287318" y="5593241"/>
            <a:ext cx="335982" cy="471614"/>
          </a:xfrm>
          <a:custGeom>
            <a:avLst/>
            <a:gdLst>
              <a:gd name="connsiteX0" fmla="*/ 0 w 3344334"/>
              <a:gd name="connsiteY0" fmla="*/ 212243 h 471614"/>
              <a:gd name="connsiteX1" fmla="*/ 431800 w 3344334"/>
              <a:gd name="connsiteY1" fmla="*/ 466243 h 471614"/>
              <a:gd name="connsiteX2" fmla="*/ 1126067 w 3344334"/>
              <a:gd name="connsiteY2" fmla="*/ 576 h 471614"/>
              <a:gd name="connsiteX3" fmla="*/ 1803400 w 3344334"/>
              <a:gd name="connsiteY3" fmla="*/ 364643 h 471614"/>
              <a:gd name="connsiteX4" fmla="*/ 2463800 w 3344334"/>
              <a:gd name="connsiteY4" fmla="*/ 119109 h 471614"/>
              <a:gd name="connsiteX5" fmla="*/ 3141134 w 3344334"/>
              <a:gd name="connsiteY5" fmla="*/ 288443 h 471614"/>
              <a:gd name="connsiteX6" fmla="*/ 3344334 w 3344334"/>
              <a:gd name="connsiteY6" fmla="*/ 212243 h 4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334" h="471614">
                <a:moveTo>
                  <a:pt x="0" y="212243"/>
                </a:moveTo>
                <a:cubicBezTo>
                  <a:pt x="122061" y="356882"/>
                  <a:pt x="244122" y="501521"/>
                  <a:pt x="431800" y="466243"/>
                </a:cubicBezTo>
                <a:cubicBezTo>
                  <a:pt x="619478" y="430965"/>
                  <a:pt x="897467" y="17509"/>
                  <a:pt x="1126067" y="576"/>
                </a:cubicBezTo>
                <a:cubicBezTo>
                  <a:pt x="1354667" y="-16357"/>
                  <a:pt x="1580445" y="344888"/>
                  <a:pt x="1803400" y="364643"/>
                </a:cubicBezTo>
                <a:cubicBezTo>
                  <a:pt x="2026356" y="384399"/>
                  <a:pt x="2240844" y="131809"/>
                  <a:pt x="2463800" y="119109"/>
                </a:cubicBezTo>
                <a:cubicBezTo>
                  <a:pt x="2686756" y="106409"/>
                  <a:pt x="2994378" y="272921"/>
                  <a:pt x="3141134" y="288443"/>
                </a:cubicBezTo>
                <a:cubicBezTo>
                  <a:pt x="3287890" y="303965"/>
                  <a:pt x="3316112" y="258104"/>
                  <a:pt x="3344334" y="212243"/>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TextBox 55"/>
          <p:cNvSpPr txBox="1"/>
          <p:nvPr/>
        </p:nvSpPr>
        <p:spPr>
          <a:xfrm>
            <a:off x="5816279" y="5508525"/>
            <a:ext cx="2220367" cy="830997"/>
          </a:xfrm>
          <a:prstGeom prst="rect">
            <a:avLst/>
          </a:prstGeom>
          <a:noFill/>
        </p:spPr>
        <p:txBody>
          <a:bodyPr wrap="none" rtlCol="0">
            <a:spAutoFit/>
          </a:bodyPr>
          <a:lstStyle/>
          <a:p>
            <a:pPr algn="ctr"/>
            <a:r>
              <a:rPr lang="en-US" sz="1600" b="1" dirty="0" smtClean="0"/>
              <a:t>Damped</a:t>
            </a:r>
          </a:p>
          <a:p>
            <a:pPr algn="ctr"/>
            <a:r>
              <a:rPr lang="en-US" sz="1600" i="1" dirty="0" smtClean="0"/>
              <a:t>High sensitivity</a:t>
            </a:r>
          </a:p>
          <a:p>
            <a:pPr algn="ctr"/>
            <a:r>
              <a:rPr lang="en-US" sz="1600" i="1" dirty="0" smtClean="0"/>
              <a:t>Optimal axial resolution</a:t>
            </a:r>
          </a:p>
        </p:txBody>
      </p:sp>
      <p:sp>
        <p:nvSpPr>
          <p:cNvPr id="57" name="TextBox 56"/>
          <p:cNvSpPr txBox="1"/>
          <p:nvPr/>
        </p:nvSpPr>
        <p:spPr>
          <a:xfrm>
            <a:off x="2394175" y="5133375"/>
            <a:ext cx="677493" cy="307777"/>
          </a:xfrm>
          <a:prstGeom prst="rect">
            <a:avLst/>
          </a:prstGeom>
          <a:noFill/>
        </p:spPr>
        <p:txBody>
          <a:bodyPr wrap="none" rtlCol="0">
            <a:spAutoFit/>
          </a:bodyPr>
          <a:lstStyle/>
          <a:p>
            <a:r>
              <a:rPr lang="en-US" sz="1400" dirty="0" smtClean="0">
                <a:latin typeface="+mj-lt"/>
              </a:rPr>
              <a:t>Energy</a:t>
            </a:r>
          </a:p>
        </p:txBody>
      </p:sp>
    </p:spTree>
    <p:extLst>
      <p:ext uri="{BB962C8B-B14F-4D97-AF65-F5344CB8AC3E}">
        <p14:creationId xmlns:p14="http://schemas.microsoft.com/office/powerpoint/2010/main" val="14147989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be 14"/>
          <p:cNvSpPr/>
          <p:nvPr/>
        </p:nvSpPr>
        <p:spPr>
          <a:xfrm rot="16200000">
            <a:off x="6392269" y="2010557"/>
            <a:ext cx="1727999" cy="1128560"/>
          </a:xfrm>
          <a:prstGeom prst="cube">
            <a:avLst>
              <a:gd name="adj" fmla="val 37850"/>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Matching 3</a:t>
            </a:r>
            <a:endParaRPr lang="en-US" dirty="0"/>
          </a:p>
        </p:txBody>
      </p:sp>
      <p:sp>
        <p:nvSpPr>
          <p:cNvPr id="14" name="Cube 13"/>
          <p:cNvSpPr/>
          <p:nvPr/>
        </p:nvSpPr>
        <p:spPr>
          <a:xfrm rot="16200000">
            <a:off x="5683040" y="2010557"/>
            <a:ext cx="1727999" cy="1128560"/>
          </a:xfrm>
          <a:prstGeom prst="cube">
            <a:avLst>
              <a:gd name="adj" fmla="val 37850"/>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Matching 2</a:t>
            </a:r>
            <a:endParaRPr lang="en-US" dirty="0"/>
          </a:p>
        </p:txBody>
      </p:sp>
      <p:sp>
        <p:nvSpPr>
          <p:cNvPr id="6" name="Cube 5"/>
          <p:cNvSpPr/>
          <p:nvPr/>
        </p:nvSpPr>
        <p:spPr>
          <a:xfrm rot="16200000">
            <a:off x="4977492" y="2010557"/>
            <a:ext cx="1727999" cy="1128560"/>
          </a:xfrm>
          <a:prstGeom prst="cube">
            <a:avLst>
              <a:gd name="adj" fmla="val 37850"/>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Matching (Al)</a:t>
            </a:r>
            <a:endParaRPr lang="en-US" dirty="0"/>
          </a:p>
        </p:txBody>
      </p:sp>
      <p:sp>
        <p:nvSpPr>
          <p:cNvPr id="2" name="Title 1"/>
          <p:cNvSpPr>
            <a:spLocks noGrp="1"/>
          </p:cNvSpPr>
          <p:nvPr>
            <p:ph type="title"/>
          </p:nvPr>
        </p:nvSpPr>
        <p:spPr/>
        <p:txBody>
          <a:bodyPr>
            <a:normAutofit/>
          </a:bodyPr>
          <a:lstStyle/>
          <a:p>
            <a:r>
              <a:rPr lang="en-US" dirty="0" smtClean="0"/>
              <a:t>Q factor describes how damped an oscillator is</a:t>
            </a:r>
            <a:endParaRPr lang="en-US" dirty="0"/>
          </a:p>
        </p:txBody>
      </p:sp>
      <p:sp>
        <p:nvSpPr>
          <p:cNvPr id="4" name="Cube 3"/>
          <p:cNvSpPr/>
          <p:nvPr/>
        </p:nvSpPr>
        <p:spPr>
          <a:xfrm rot="16200000">
            <a:off x="3950935" y="1690588"/>
            <a:ext cx="1691999" cy="1760856"/>
          </a:xfrm>
          <a:prstGeom prst="cube">
            <a:avLst/>
          </a:prstGeom>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err="1" smtClean="0"/>
              <a:t>Piezo</a:t>
            </a:r>
            <a:r>
              <a:rPr lang="en-US" dirty="0" smtClean="0"/>
              <a:t> </a:t>
            </a:r>
          </a:p>
          <a:p>
            <a:pPr algn="ctr"/>
            <a:r>
              <a:rPr lang="en-US" dirty="0" smtClean="0"/>
              <a:t>(PZT)</a:t>
            </a:r>
            <a:endParaRPr lang="en-US" dirty="0"/>
          </a:p>
        </p:txBody>
      </p:sp>
      <p:sp>
        <p:nvSpPr>
          <p:cNvPr id="5" name="Cube 4"/>
          <p:cNvSpPr/>
          <p:nvPr/>
        </p:nvSpPr>
        <p:spPr>
          <a:xfrm rot="16200000">
            <a:off x="2616029" y="1687168"/>
            <a:ext cx="1664971" cy="1760856"/>
          </a:xfrm>
          <a:prstGeom prst="cube">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Backing ( W in epoxy)</a:t>
            </a:r>
            <a:endParaRPr lang="en-US" dirty="0"/>
          </a:p>
        </p:txBody>
      </p:sp>
      <p:grpSp>
        <p:nvGrpSpPr>
          <p:cNvPr id="9" name="Group 8"/>
          <p:cNvGrpSpPr/>
          <p:nvPr/>
        </p:nvGrpSpPr>
        <p:grpSpPr>
          <a:xfrm>
            <a:off x="55470" y="1491006"/>
            <a:ext cx="1549180" cy="549479"/>
            <a:chOff x="8259097" y="2502357"/>
            <a:chExt cx="3254039" cy="1375170"/>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259097" y="2502357"/>
              <a:ext cx="3254039" cy="1375170"/>
            </a:xfrm>
            <a:prstGeom prst="rect">
              <a:avLst/>
            </a:prstGeom>
          </p:spPr>
        </p:pic>
        <p:sp>
          <p:nvSpPr>
            <p:cNvPr id="35" name="Rectangle 34"/>
            <p:cNvSpPr/>
            <p:nvPr/>
          </p:nvSpPr>
          <p:spPr>
            <a:xfrm>
              <a:off x="9533818" y="2621000"/>
              <a:ext cx="1312765" cy="115199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6" name="Rectangle 35"/>
            <p:cNvSpPr/>
            <p:nvPr/>
          </p:nvSpPr>
          <p:spPr>
            <a:xfrm>
              <a:off x="10846582" y="2621000"/>
              <a:ext cx="288000" cy="115199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Rectangle 36"/>
            <p:cNvSpPr/>
            <p:nvPr/>
          </p:nvSpPr>
          <p:spPr>
            <a:xfrm>
              <a:off x="11142982" y="2621000"/>
              <a:ext cx="288000" cy="1151999"/>
            </a:xfrm>
            <a:prstGeom prst="rect">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8" name="TextBox 7"/>
              <p:cNvSpPr txBox="1"/>
              <p:nvPr/>
            </p:nvSpPr>
            <p:spPr>
              <a:xfrm>
                <a:off x="1565538" y="3908099"/>
                <a:ext cx="1048236" cy="7668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charset="0"/>
                          <a:ea typeface="Calibri" charset="0"/>
                          <a:cs typeface="Calibri" charset="0"/>
                        </a:rPr>
                        <m:t>𝑄</m:t>
                      </m:r>
                      <m:r>
                        <a:rPr lang="en-GB" sz="2400" b="0" i="1" smtClean="0">
                          <a:latin typeface="Cambria Math" charset="0"/>
                          <a:ea typeface="Calibri" charset="0"/>
                          <a:cs typeface="Calibri" charset="0"/>
                        </a:rPr>
                        <m:t>=</m:t>
                      </m:r>
                      <m:f>
                        <m:fPr>
                          <m:ctrlPr>
                            <a:rPr lang="en-GB" sz="2400" b="0" i="1" smtClean="0">
                              <a:latin typeface="Cambria Math" charset="0"/>
                              <a:ea typeface="Calibri" charset="0"/>
                              <a:cs typeface="Calibri" charset="0"/>
                            </a:rPr>
                          </m:ctrlPr>
                        </m:fPr>
                        <m:num>
                          <m:sSub>
                            <m:sSubPr>
                              <m:ctrlPr>
                                <a:rPr lang="en-GB" sz="2400" b="0" i="1" smtClean="0">
                                  <a:latin typeface="Cambria Math" charset="0"/>
                                  <a:ea typeface="Calibri" charset="0"/>
                                  <a:cs typeface="Calibri" charset="0"/>
                                </a:rPr>
                              </m:ctrlPr>
                            </m:sSubPr>
                            <m:e>
                              <m:r>
                                <a:rPr lang="en-GB" sz="2400" b="0" i="1" smtClean="0">
                                  <a:latin typeface="Cambria Math" charset="0"/>
                                  <a:ea typeface="Calibri" charset="0"/>
                                  <a:cs typeface="Calibri" charset="0"/>
                                </a:rPr>
                                <m:t>𝑓</m:t>
                              </m:r>
                            </m:e>
                            <m:sub>
                              <m:r>
                                <a:rPr lang="en-GB" sz="2400" b="0" i="1" smtClean="0">
                                  <a:latin typeface="Cambria Math" charset="0"/>
                                  <a:ea typeface="Calibri" charset="0"/>
                                  <a:cs typeface="Calibri" charset="0"/>
                                </a:rPr>
                                <m:t>0</m:t>
                              </m:r>
                            </m:sub>
                          </m:sSub>
                        </m:num>
                        <m:den>
                          <m:r>
                            <m:rPr>
                              <m:sty m:val="p"/>
                            </m:rPr>
                            <a:rPr lang="el-GR" sz="2400" b="0" i="1" smtClean="0">
                              <a:latin typeface="Cambria Math" charset="0"/>
                              <a:ea typeface="Calibri" charset="0"/>
                              <a:cs typeface="Calibri" charset="0"/>
                            </a:rPr>
                            <m:t>Δ</m:t>
                          </m:r>
                          <m:r>
                            <a:rPr lang="en-GB" sz="2400" b="0" i="1" smtClean="0">
                              <a:latin typeface="Cambria Math" charset="0"/>
                              <a:ea typeface="Calibri" charset="0"/>
                              <a:cs typeface="Calibri" charset="0"/>
                            </a:rPr>
                            <m:t>𝑓</m:t>
                          </m:r>
                        </m:den>
                      </m:f>
                    </m:oMath>
                  </m:oMathPara>
                </a14:m>
                <a:endParaRPr lang="en-US" sz="2400" dirty="0" smtClean="0">
                  <a:latin typeface="Calibri" charset="0"/>
                  <a:ea typeface="Calibri" charset="0"/>
                  <a:cs typeface="Calibri"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565538" y="3908099"/>
                <a:ext cx="1048236" cy="766877"/>
              </a:xfrm>
              <a:prstGeom prst="rect">
                <a:avLst/>
              </a:prstGeom>
              <a:blipFill rotWithShape="0">
                <a:blip r:embed="rId4"/>
                <a:stretch>
                  <a:fillRect/>
                </a:stretch>
              </a:blipFill>
            </p:spPr>
            <p:txBody>
              <a:bodyPr/>
              <a:lstStyle/>
              <a:p>
                <a:r>
                  <a:rPr lang="en-US">
                    <a:noFill/>
                  </a:rPr>
                  <a:t> </a:t>
                </a:r>
              </a:p>
            </p:txBody>
          </p:sp>
        </mc:Fallback>
      </mc:AlternateContent>
      <p:sp>
        <p:nvSpPr>
          <p:cNvPr id="10" name="TextBox 9"/>
          <p:cNvSpPr txBox="1"/>
          <p:nvPr/>
        </p:nvSpPr>
        <p:spPr>
          <a:xfrm>
            <a:off x="903470" y="5284630"/>
            <a:ext cx="7494359" cy="923330"/>
          </a:xfrm>
          <a:prstGeom prst="rect">
            <a:avLst/>
          </a:prstGeom>
          <a:noFill/>
        </p:spPr>
        <p:txBody>
          <a:bodyPr wrap="none" rtlCol="0">
            <a:spAutoFit/>
          </a:bodyPr>
          <a:lstStyle/>
          <a:p>
            <a:r>
              <a:rPr lang="en-US" sz="1800" dirty="0" smtClean="0">
                <a:latin typeface="+mj-lt"/>
              </a:rPr>
              <a:t>High Q transducer is lightly damped, so good for continuous wave ultrasound</a:t>
            </a:r>
          </a:p>
          <a:p>
            <a:endParaRPr lang="en-US" sz="1800" dirty="0">
              <a:latin typeface="+mj-lt"/>
            </a:endParaRPr>
          </a:p>
          <a:p>
            <a:r>
              <a:rPr lang="en-US" sz="1800" dirty="0" smtClean="0">
                <a:latin typeface="+mj-lt"/>
              </a:rPr>
              <a:t>Low Q transducer is highly damped, so good for pulse echo imaging ultrasound</a:t>
            </a:r>
          </a:p>
        </p:txBody>
      </p:sp>
      <p:sp>
        <p:nvSpPr>
          <p:cNvPr id="11" name="TextBox 10"/>
          <p:cNvSpPr txBox="1"/>
          <p:nvPr/>
        </p:nvSpPr>
        <p:spPr>
          <a:xfrm>
            <a:off x="3020572" y="4106871"/>
            <a:ext cx="437940" cy="369332"/>
          </a:xfrm>
          <a:prstGeom prst="rect">
            <a:avLst/>
          </a:prstGeom>
          <a:noFill/>
        </p:spPr>
        <p:txBody>
          <a:bodyPr wrap="none" rtlCol="0">
            <a:spAutoFit/>
          </a:bodyPr>
          <a:lstStyle/>
          <a:p>
            <a:r>
              <a:rPr lang="en-US" sz="1800" dirty="0" smtClean="0">
                <a:latin typeface="+mj-lt"/>
              </a:rPr>
              <a:t>or </a:t>
            </a:r>
          </a:p>
        </p:txBody>
      </p:sp>
      <mc:AlternateContent xmlns:mc="http://schemas.openxmlformats.org/markup-compatibility/2006" xmlns:a14="http://schemas.microsoft.com/office/drawing/2010/main">
        <mc:Choice Requires="a14">
          <p:sp>
            <p:nvSpPr>
              <p:cNvPr id="40" name="TextBox 39"/>
              <p:cNvSpPr txBox="1"/>
              <p:nvPr/>
            </p:nvSpPr>
            <p:spPr>
              <a:xfrm>
                <a:off x="3639503" y="3908451"/>
                <a:ext cx="3756285" cy="766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charset="0"/>
                          <a:ea typeface="Calibri" charset="0"/>
                          <a:cs typeface="Calibri" charset="0"/>
                        </a:rPr>
                        <m:t>𝑄</m:t>
                      </m:r>
                      <m:r>
                        <a:rPr lang="en-GB" sz="2400" b="0" i="1" smtClean="0">
                          <a:latin typeface="Cambria Math" charset="0"/>
                          <a:ea typeface="Calibri" charset="0"/>
                          <a:cs typeface="Calibri" charset="0"/>
                        </a:rPr>
                        <m:t>=</m:t>
                      </m:r>
                      <m:f>
                        <m:fPr>
                          <m:ctrlPr>
                            <a:rPr lang="en-GB" sz="2400" b="0" i="1" smtClean="0">
                              <a:latin typeface="Cambria Math" charset="0"/>
                              <a:ea typeface="Calibri" charset="0"/>
                              <a:cs typeface="Calibri" charset="0"/>
                            </a:rPr>
                          </m:ctrlPr>
                        </m:fPr>
                        <m:num>
                          <m:r>
                            <m:rPr>
                              <m:sty m:val="p"/>
                            </m:rPr>
                            <a:rPr lang="en-GB" sz="2400" b="0" i="0" smtClean="0">
                              <a:latin typeface="Cambria Math" charset="0"/>
                              <a:ea typeface="Calibri" charset="0"/>
                              <a:cs typeface="Calibri" charset="0"/>
                            </a:rPr>
                            <m:t>energy</m:t>
                          </m:r>
                          <m:r>
                            <a:rPr lang="en-GB" sz="2400" b="0" i="0" smtClean="0">
                              <a:latin typeface="Cambria Math" charset="0"/>
                              <a:ea typeface="Calibri" charset="0"/>
                              <a:cs typeface="Calibri" charset="0"/>
                            </a:rPr>
                            <m:t> </m:t>
                          </m:r>
                          <m:r>
                            <m:rPr>
                              <m:sty m:val="p"/>
                            </m:rPr>
                            <a:rPr lang="en-GB" sz="2400" b="0" i="0" smtClean="0">
                              <a:latin typeface="Cambria Math" charset="0"/>
                              <a:ea typeface="Calibri" charset="0"/>
                              <a:cs typeface="Calibri" charset="0"/>
                            </a:rPr>
                            <m:t>stored</m:t>
                          </m:r>
                          <m:r>
                            <a:rPr lang="en-GB" sz="2400" b="0" i="0" smtClean="0">
                              <a:latin typeface="Cambria Math" charset="0"/>
                              <a:ea typeface="Calibri" charset="0"/>
                              <a:cs typeface="Calibri" charset="0"/>
                            </a:rPr>
                            <m:t> </m:t>
                          </m:r>
                          <m:r>
                            <m:rPr>
                              <m:sty m:val="p"/>
                            </m:rPr>
                            <a:rPr lang="en-GB" sz="2400" b="0" i="0" smtClean="0">
                              <a:latin typeface="Cambria Math" charset="0"/>
                              <a:ea typeface="Calibri" charset="0"/>
                              <a:cs typeface="Calibri" charset="0"/>
                            </a:rPr>
                            <m:t>per</m:t>
                          </m:r>
                          <m:r>
                            <a:rPr lang="en-GB" sz="2400" b="0" i="0" smtClean="0">
                              <a:latin typeface="Cambria Math" charset="0"/>
                              <a:ea typeface="Calibri" charset="0"/>
                              <a:cs typeface="Calibri" charset="0"/>
                            </a:rPr>
                            <m:t> </m:t>
                          </m:r>
                          <m:r>
                            <m:rPr>
                              <m:sty m:val="p"/>
                            </m:rPr>
                            <a:rPr lang="en-GB" sz="2400" b="0" i="0" smtClean="0">
                              <a:latin typeface="Cambria Math" charset="0"/>
                              <a:ea typeface="Calibri" charset="0"/>
                              <a:cs typeface="Calibri" charset="0"/>
                            </a:rPr>
                            <m:t>cycle</m:t>
                          </m:r>
                        </m:num>
                        <m:den>
                          <m:r>
                            <m:rPr>
                              <m:sty m:val="p"/>
                            </m:rPr>
                            <a:rPr lang="en-GB" sz="2400" b="0" i="0" smtClean="0">
                              <a:latin typeface="Cambria Math" charset="0"/>
                              <a:ea typeface="Calibri" charset="0"/>
                              <a:cs typeface="Calibri" charset="0"/>
                            </a:rPr>
                            <m:t>energy</m:t>
                          </m:r>
                          <m:r>
                            <a:rPr lang="en-GB" sz="2400" b="0" i="0" smtClean="0">
                              <a:latin typeface="Cambria Math" charset="0"/>
                              <a:ea typeface="Calibri" charset="0"/>
                              <a:cs typeface="Calibri" charset="0"/>
                            </a:rPr>
                            <m:t> </m:t>
                          </m:r>
                          <m:r>
                            <m:rPr>
                              <m:sty m:val="p"/>
                            </m:rPr>
                            <a:rPr lang="en-GB" sz="2400" b="0" i="0" smtClean="0">
                              <a:latin typeface="Cambria Math" charset="0"/>
                              <a:ea typeface="Calibri" charset="0"/>
                              <a:cs typeface="Calibri" charset="0"/>
                            </a:rPr>
                            <m:t>lost</m:t>
                          </m:r>
                          <m:r>
                            <a:rPr lang="en-GB" sz="2400" b="0" i="0" smtClean="0">
                              <a:latin typeface="Cambria Math" charset="0"/>
                              <a:ea typeface="Calibri" charset="0"/>
                              <a:cs typeface="Calibri" charset="0"/>
                            </a:rPr>
                            <m:t> </m:t>
                          </m:r>
                          <m:r>
                            <m:rPr>
                              <m:sty m:val="p"/>
                            </m:rPr>
                            <a:rPr lang="en-GB" sz="2400" b="0" i="0" smtClean="0">
                              <a:latin typeface="Cambria Math" charset="0"/>
                              <a:ea typeface="Calibri" charset="0"/>
                              <a:cs typeface="Calibri" charset="0"/>
                            </a:rPr>
                            <m:t>per</m:t>
                          </m:r>
                          <m:r>
                            <a:rPr lang="en-GB" sz="2400" b="0" i="0" smtClean="0">
                              <a:latin typeface="Cambria Math" charset="0"/>
                              <a:ea typeface="Calibri" charset="0"/>
                              <a:cs typeface="Calibri" charset="0"/>
                            </a:rPr>
                            <m:t> </m:t>
                          </m:r>
                          <m:r>
                            <m:rPr>
                              <m:sty m:val="p"/>
                            </m:rPr>
                            <a:rPr lang="en-GB" sz="2400" b="0" i="0" smtClean="0">
                              <a:latin typeface="Cambria Math" charset="0"/>
                              <a:ea typeface="Calibri" charset="0"/>
                              <a:cs typeface="Calibri" charset="0"/>
                            </a:rPr>
                            <m:t>cycle</m:t>
                          </m:r>
                        </m:den>
                      </m:f>
                    </m:oMath>
                  </m:oMathPara>
                </a14:m>
                <a:endParaRPr lang="en-US" sz="2400" dirty="0" smtClean="0">
                  <a:latin typeface="Calibri" charset="0"/>
                  <a:ea typeface="Calibri" charset="0"/>
                  <a:cs typeface="Calibri"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3639503" y="3908451"/>
                <a:ext cx="3756285" cy="766172"/>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393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200" dirty="0" smtClean="0"/>
              <a:t>The ultrasound beam</a:t>
            </a:r>
            <a:endParaRPr lang="en-US" sz="5200" dirty="0"/>
          </a:p>
        </p:txBody>
      </p:sp>
    </p:spTree>
    <p:extLst>
      <p:ext uri="{BB962C8B-B14F-4D97-AF65-F5344CB8AC3E}">
        <p14:creationId xmlns:p14="http://schemas.microsoft.com/office/powerpoint/2010/main" val="3935966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simplest ultrasound case is a continuous wave created by a circular disk of PZT</a:t>
            </a:r>
            <a:endParaRPr lang="en-US" dirty="0"/>
          </a:p>
        </p:txBody>
      </p:sp>
      <p:pic>
        <p:nvPicPr>
          <p:cNvPr id="3" name="Picture 7" descr="Hoskins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35" y="2329070"/>
            <a:ext cx="2703513"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22863" y="2064751"/>
            <a:ext cx="4492487" cy="3693319"/>
          </a:xfrm>
          <a:prstGeom prst="rect">
            <a:avLst/>
          </a:prstGeom>
          <a:noFill/>
        </p:spPr>
        <p:txBody>
          <a:bodyPr wrap="square" rtlCol="0">
            <a:spAutoFit/>
          </a:bodyPr>
          <a:lstStyle/>
          <a:p>
            <a:pPr marL="285750" indent="-285750">
              <a:buFont typeface="Arial" charset="0"/>
              <a:buChar char="•"/>
            </a:pPr>
            <a:r>
              <a:rPr lang="en-US" altLang="en-US" sz="1800" dirty="0">
                <a:latin typeface="+mj-lt"/>
              </a:rPr>
              <a:t>The pressure (and intensity) field can be calculated using </a:t>
            </a:r>
            <a:r>
              <a:rPr lang="en-US" altLang="en-US" sz="1800" dirty="0" err="1">
                <a:latin typeface="+mj-lt"/>
              </a:rPr>
              <a:t>Huygen’s</a:t>
            </a:r>
            <a:r>
              <a:rPr lang="en-US" altLang="en-US" sz="1800" dirty="0">
                <a:latin typeface="+mj-lt"/>
              </a:rPr>
              <a:t> </a:t>
            </a:r>
            <a:r>
              <a:rPr lang="en-US" altLang="en-US" sz="1800" dirty="0" smtClean="0">
                <a:latin typeface="+mj-lt"/>
              </a:rPr>
              <a:t>principle for superposition of wavelets.</a:t>
            </a:r>
          </a:p>
          <a:p>
            <a:pPr marL="285750" indent="-285750">
              <a:buFont typeface="Arial" charset="0"/>
              <a:buChar char="•"/>
            </a:pPr>
            <a:endParaRPr lang="en-US" altLang="en-US" sz="1800" dirty="0" smtClean="0">
              <a:latin typeface="+mj-lt"/>
            </a:endParaRPr>
          </a:p>
          <a:p>
            <a:pPr marL="285750" indent="-285750">
              <a:buFont typeface="Arial" charset="0"/>
              <a:buChar char="•"/>
            </a:pPr>
            <a:r>
              <a:rPr lang="en-US" altLang="en-US" sz="1800" dirty="0" smtClean="0">
                <a:latin typeface="+mj-lt"/>
              </a:rPr>
              <a:t>Every </a:t>
            </a:r>
            <a:r>
              <a:rPr lang="en-US" altLang="en-US" sz="1800" dirty="0">
                <a:latin typeface="+mj-lt"/>
              </a:rPr>
              <a:t>point on the transducer surface is considered to emit a spherical wave. </a:t>
            </a:r>
            <a:endParaRPr lang="en-US" altLang="en-US" sz="1800" dirty="0" smtClean="0">
              <a:latin typeface="+mj-lt"/>
            </a:endParaRPr>
          </a:p>
          <a:p>
            <a:pPr marL="285750" indent="-285750">
              <a:buFont typeface="Arial" charset="0"/>
              <a:buChar char="•"/>
            </a:pPr>
            <a:endParaRPr lang="en-US" altLang="en-US" sz="1800" dirty="0" smtClean="0">
              <a:latin typeface="+mj-lt"/>
            </a:endParaRPr>
          </a:p>
          <a:p>
            <a:pPr marL="285750" indent="-285750">
              <a:buFont typeface="Arial" charset="0"/>
              <a:buChar char="•"/>
            </a:pPr>
            <a:r>
              <a:rPr lang="en-US" altLang="en-US" sz="1800" dirty="0" smtClean="0">
                <a:latin typeface="+mj-lt"/>
              </a:rPr>
              <a:t>The </a:t>
            </a:r>
            <a:r>
              <a:rPr lang="en-US" altLang="en-US" sz="1800" dirty="0">
                <a:latin typeface="+mj-lt"/>
              </a:rPr>
              <a:t>resulting pressure field is found by summing all the waves, taking into account the phase of each </a:t>
            </a:r>
            <a:r>
              <a:rPr lang="en-US" altLang="en-US" sz="1800" dirty="0" smtClean="0">
                <a:latin typeface="+mj-lt"/>
              </a:rPr>
              <a:t>contribution.</a:t>
            </a:r>
          </a:p>
          <a:p>
            <a:pPr marL="285750" indent="-285750">
              <a:buFont typeface="Arial" charset="0"/>
              <a:buChar char="•"/>
            </a:pPr>
            <a:endParaRPr lang="en-US" altLang="en-US" sz="1800" dirty="0" smtClean="0">
              <a:latin typeface="+mj-lt"/>
            </a:endParaRPr>
          </a:p>
          <a:p>
            <a:pPr marL="285750" indent="-285750">
              <a:buFont typeface="Arial" charset="0"/>
              <a:buChar char="•"/>
            </a:pPr>
            <a:r>
              <a:rPr lang="en-US" sz="1800" dirty="0" smtClean="0">
                <a:latin typeface="+mj-lt"/>
              </a:rPr>
              <a:t>The mathematical integral is difficult to solve and is typically treated numerically.</a:t>
            </a:r>
          </a:p>
        </p:txBody>
      </p:sp>
    </p:spTree>
    <p:extLst>
      <p:ext uri="{BB962C8B-B14F-4D97-AF65-F5344CB8AC3E}">
        <p14:creationId xmlns:p14="http://schemas.microsoft.com/office/powerpoint/2010/main" val="103032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Considering the axial </a:t>
            </a:r>
            <a:r>
              <a:rPr lang="en-US" dirty="0" err="1" smtClean="0"/>
              <a:t>behaviour</a:t>
            </a:r>
            <a:r>
              <a:rPr lang="en-US" dirty="0" smtClean="0"/>
              <a:t> along the z axis normal to the </a:t>
            </a:r>
            <a:r>
              <a:rPr lang="en-US" dirty="0" err="1" smtClean="0"/>
              <a:t>centre</a:t>
            </a:r>
            <a:r>
              <a:rPr lang="en-US" dirty="0" smtClean="0"/>
              <a:t> of the disk:</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1293809440"/>
              </p:ext>
            </p:extLst>
          </p:nvPr>
        </p:nvGraphicFramePr>
        <p:xfrm>
          <a:off x="670316" y="4194926"/>
          <a:ext cx="2596835" cy="699148"/>
        </p:xfrm>
        <a:graphic>
          <a:graphicData uri="http://schemas.openxmlformats.org/presentationml/2006/ole">
            <mc:AlternateContent xmlns:mc="http://schemas.openxmlformats.org/markup-compatibility/2006">
              <mc:Choice xmlns:v="urn:schemas-microsoft-com:vml" Requires="v">
                <p:oleObj spid="_x0000_s14434" name="Equation" r:id="rId4" imgW="1651000" imgH="444500" progId="Equation.3">
                  <p:embed/>
                </p:oleObj>
              </mc:Choice>
              <mc:Fallback>
                <p:oleObj name="Equation" r:id="rId4" imgW="1651000" imgH="444500" progId="Equation.3">
                  <p:embed/>
                  <p:pic>
                    <p:nvPicPr>
                      <p:cNvPr id="0" name=""/>
                      <p:cNvPicPr/>
                      <p:nvPr/>
                    </p:nvPicPr>
                    <p:blipFill>
                      <a:blip r:embed="rId5"/>
                      <a:stretch>
                        <a:fillRect/>
                      </a:stretch>
                    </p:blipFill>
                    <p:spPr>
                      <a:xfrm>
                        <a:off x="670316" y="4194926"/>
                        <a:ext cx="2596835" cy="699148"/>
                      </a:xfrm>
                      <a:prstGeom prst="rect">
                        <a:avLst/>
                      </a:prstGeom>
                      <a:ln>
                        <a:solidFill>
                          <a:srgbClr val="E46C0A"/>
                        </a:solidFill>
                      </a:ln>
                    </p:spPr>
                  </p:pic>
                </p:oleObj>
              </mc:Fallback>
            </mc:AlternateContent>
          </a:graphicData>
        </a:graphic>
      </p:graphicFrame>
      <p:sp>
        <p:nvSpPr>
          <p:cNvPr id="14" name="Freeform 13"/>
          <p:cNvSpPr/>
          <p:nvPr/>
        </p:nvSpPr>
        <p:spPr>
          <a:xfrm>
            <a:off x="3976049" y="3368518"/>
            <a:ext cx="4162344" cy="1016579"/>
          </a:xfrm>
          <a:custGeom>
            <a:avLst/>
            <a:gdLst>
              <a:gd name="connsiteX0" fmla="*/ 0 w 8367547"/>
              <a:gd name="connsiteY0" fmla="*/ 547017 h 1096031"/>
              <a:gd name="connsiteX1" fmla="*/ 640373 w 8367547"/>
              <a:gd name="connsiteY1" fmla="*/ 1080609 h 1096031"/>
              <a:gd name="connsiteX2" fmla="*/ 1312766 w 8367547"/>
              <a:gd name="connsiteY2" fmla="*/ 13424 h 1096031"/>
              <a:gd name="connsiteX3" fmla="*/ 1953139 w 8367547"/>
              <a:gd name="connsiteY3" fmla="*/ 1069938 h 1096031"/>
              <a:gd name="connsiteX4" fmla="*/ 2593513 w 8367547"/>
              <a:gd name="connsiteY4" fmla="*/ 13424 h 1096031"/>
              <a:gd name="connsiteX5" fmla="*/ 3244559 w 8367547"/>
              <a:gd name="connsiteY5" fmla="*/ 1069938 h 1096031"/>
              <a:gd name="connsiteX6" fmla="*/ 4237138 w 8367547"/>
              <a:gd name="connsiteY6" fmla="*/ 13424 h 1096031"/>
              <a:gd name="connsiteX7" fmla="*/ 5208371 w 8367547"/>
              <a:gd name="connsiteY7" fmla="*/ 1069938 h 1096031"/>
              <a:gd name="connsiteX8" fmla="*/ 6830651 w 8367547"/>
              <a:gd name="connsiteY8" fmla="*/ 2752 h 1096031"/>
              <a:gd name="connsiteX9" fmla="*/ 8367547 w 8367547"/>
              <a:gd name="connsiteY9" fmla="*/ 739110 h 109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7547" h="1096031">
                <a:moveTo>
                  <a:pt x="0" y="547017"/>
                </a:moveTo>
                <a:cubicBezTo>
                  <a:pt x="210789" y="858279"/>
                  <a:pt x="421579" y="1169541"/>
                  <a:pt x="640373" y="1080609"/>
                </a:cubicBezTo>
                <a:cubicBezTo>
                  <a:pt x="859167" y="991677"/>
                  <a:pt x="1093972" y="15202"/>
                  <a:pt x="1312766" y="13424"/>
                </a:cubicBezTo>
                <a:cubicBezTo>
                  <a:pt x="1531560" y="11646"/>
                  <a:pt x="1739681" y="1069938"/>
                  <a:pt x="1953139" y="1069938"/>
                </a:cubicBezTo>
                <a:cubicBezTo>
                  <a:pt x="2166597" y="1069938"/>
                  <a:pt x="2378276" y="13424"/>
                  <a:pt x="2593513" y="13424"/>
                </a:cubicBezTo>
                <a:cubicBezTo>
                  <a:pt x="2808750" y="13424"/>
                  <a:pt x="2970622" y="1069938"/>
                  <a:pt x="3244559" y="1069938"/>
                </a:cubicBezTo>
                <a:cubicBezTo>
                  <a:pt x="3518496" y="1069938"/>
                  <a:pt x="3909836" y="13424"/>
                  <a:pt x="4237138" y="13424"/>
                </a:cubicBezTo>
                <a:cubicBezTo>
                  <a:pt x="4564440" y="13424"/>
                  <a:pt x="4776119" y="1071717"/>
                  <a:pt x="5208371" y="1069938"/>
                </a:cubicBezTo>
                <a:cubicBezTo>
                  <a:pt x="5640623" y="1068159"/>
                  <a:pt x="6304122" y="57890"/>
                  <a:pt x="6830651" y="2752"/>
                </a:cubicBezTo>
                <a:cubicBezTo>
                  <a:pt x="7357180" y="-52386"/>
                  <a:pt x="8367547" y="739110"/>
                  <a:pt x="8367547" y="739110"/>
                </a:cubicBezTo>
              </a:path>
            </a:pathLst>
          </a:cu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 name="Straight Arrow Connector 17"/>
          <p:cNvCxnSpPr/>
          <p:nvPr/>
        </p:nvCxnSpPr>
        <p:spPr>
          <a:xfrm>
            <a:off x="3976049" y="4585109"/>
            <a:ext cx="4519576"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3976049" y="2698948"/>
            <a:ext cx="0" cy="218497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7406580" y="3368518"/>
            <a:ext cx="0" cy="1175982"/>
          </a:xfrm>
          <a:prstGeom prst="straightConnector1">
            <a:avLst/>
          </a:prstGeom>
          <a:ln>
            <a:solidFill>
              <a:srgbClr val="000000"/>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 name="Left Brace 22"/>
          <p:cNvSpPr/>
          <p:nvPr/>
        </p:nvSpPr>
        <p:spPr>
          <a:xfrm rot="16200000">
            <a:off x="5568551" y="3400764"/>
            <a:ext cx="245531" cy="3430532"/>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Left Brace 23"/>
          <p:cNvSpPr/>
          <p:nvPr/>
        </p:nvSpPr>
        <p:spPr>
          <a:xfrm rot="16200000">
            <a:off x="7770415" y="4629433"/>
            <a:ext cx="245531" cy="973195"/>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5162208" y="5330244"/>
            <a:ext cx="1103036" cy="646331"/>
          </a:xfrm>
          <a:prstGeom prst="rect">
            <a:avLst/>
          </a:prstGeom>
          <a:noFill/>
        </p:spPr>
        <p:txBody>
          <a:bodyPr wrap="none" rtlCol="0">
            <a:spAutoFit/>
          </a:bodyPr>
          <a:lstStyle/>
          <a:p>
            <a:pPr algn="ctr"/>
            <a:r>
              <a:rPr lang="en-US" sz="1800" dirty="0" smtClean="0"/>
              <a:t>Near field</a:t>
            </a:r>
          </a:p>
          <a:p>
            <a:pPr algn="ctr"/>
            <a:r>
              <a:rPr lang="en-US" sz="1800" dirty="0" smtClean="0"/>
              <a:t>“Fresnel”</a:t>
            </a:r>
            <a:endParaRPr lang="en-US" sz="1800" dirty="0"/>
          </a:p>
        </p:txBody>
      </p:sp>
      <p:sp>
        <p:nvSpPr>
          <p:cNvPr id="26" name="TextBox 25"/>
          <p:cNvSpPr txBox="1"/>
          <p:nvPr/>
        </p:nvSpPr>
        <p:spPr>
          <a:xfrm>
            <a:off x="7175125" y="5330244"/>
            <a:ext cx="1426292" cy="646331"/>
          </a:xfrm>
          <a:prstGeom prst="rect">
            <a:avLst/>
          </a:prstGeom>
          <a:noFill/>
        </p:spPr>
        <p:txBody>
          <a:bodyPr wrap="none" rtlCol="0">
            <a:spAutoFit/>
          </a:bodyPr>
          <a:lstStyle/>
          <a:p>
            <a:pPr algn="ctr"/>
            <a:r>
              <a:rPr lang="en-US" sz="1800" dirty="0" smtClean="0"/>
              <a:t>Far field</a:t>
            </a:r>
          </a:p>
          <a:p>
            <a:pPr algn="ctr"/>
            <a:r>
              <a:rPr lang="en-US" sz="1800" dirty="0" smtClean="0"/>
              <a:t>“</a:t>
            </a:r>
            <a:r>
              <a:rPr lang="en-US" sz="1800" dirty="0" err="1" smtClean="0"/>
              <a:t>Fraunhofer</a:t>
            </a:r>
            <a:r>
              <a:rPr lang="en-US" sz="1800" dirty="0" smtClean="0"/>
              <a:t>”</a:t>
            </a:r>
            <a:endParaRPr lang="en-US" sz="1800" dirty="0"/>
          </a:p>
        </p:txBody>
      </p:sp>
      <p:sp>
        <p:nvSpPr>
          <p:cNvPr id="27" name="TextBox 26"/>
          <p:cNvSpPr txBox="1"/>
          <p:nvPr/>
        </p:nvSpPr>
        <p:spPr>
          <a:xfrm>
            <a:off x="8495625" y="4410763"/>
            <a:ext cx="275849" cy="369332"/>
          </a:xfrm>
          <a:prstGeom prst="rect">
            <a:avLst/>
          </a:prstGeom>
          <a:noFill/>
        </p:spPr>
        <p:txBody>
          <a:bodyPr wrap="none" rtlCol="0">
            <a:spAutoFit/>
          </a:bodyPr>
          <a:lstStyle/>
          <a:p>
            <a:r>
              <a:rPr lang="en-US" sz="1800" b="1" dirty="0" smtClean="0"/>
              <a:t>z</a:t>
            </a:r>
            <a:endParaRPr lang="en-US" sz="1800" b="1" dirty="0"/>
          </a:p>
        </p:txBody>
      </p:sp>
      <p:grpSp>
        <p:nvGrpSpPr>
          <p:cNvPr id="43" name="Group 42"/>
          <p:cNvGrpSpPr/>
          <p:nvPr/>
        </p:nvGrpSpPr>
        <p:grpSpPr>
          <a:xfrm>
            <a:off x="658235" y="1891252"/>
            <a:ext cx="2651479" cy="1267126"/>
            <a:chOff x="711600" y="1464372"/>
            <a:chExt cx="2651479" cy="1267126"/>
          </a:xfrm>
        </p:grpSpPr>
        <p:sp>
          <p:nvSpPr>
            <p:cNvPr id="28" name="Oval 27"/>
            <p:cNvSpPr/>
            <p:nvPr/>
          </p:nvSpPr>
          <p:spPr>
            <a:xfrm>
              <a:off x="1160448" y="1986985"/>
              <a:ext cx="193485" cy="74451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9" name="Straight Arrow Connector 28"/>
            <p:cNvCxnSpPr/>
            <p:nvPr/>
          </p:nvCxnSpPr>
          <p:spPr>
            <a:xfrm flipV="1">
              <a:off x="1258815" y="2365452"/>
              <a:ext cx="1828415" cy="1042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1258815" y="1811806"/>
              <a:ext cx="1828415" cy="553646"/>
            </a:xfrm>
            <a:prstGeom prst="straightConnector1">
              <a:avLst/>
            </a:prstGeom>
            <a:ln>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1052574" y="1986985"/>
              <a:ext cx="0" cy="372256"/>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711600" y="1910342"/>
              <a:ext cx="295236" cy="369332"/>
            </a:xfrm>
            <a:prstGeom prst="rect">
              <a:avLst/>
            </a:prstGeom>
            <a:noFill/>
          </p:spPr>
          <p:txBody>
            <a:bodyPr wrap="none" rtlCol="0">
              <a:spAutoFit/>
            </a:bodyPr>
            <a:lstStyle/>
            <a:p>
              <a:r>
                <a:rPr lang="en-US" dirty="0" smtClean="0"/>
                <a:t>a</a:t>
              </a:r>
              <a:endParaRPr lang="en-US" dirty="0"/>
            </a:p>
          </p:txBody>
        </p:sp>
        <p:sp>
          <p:nvSpPr>
            <p:cNvPr id="41" name="TextBox 40"/>
            <p:cNvSpPr txBox="1"/>
            <p:nvPr/>
          </p:nvSpPr>
          <p:spPr>
            <a:xfrm>
              <a:off x="3087230" y="2174575"/>
              <a:ext cx="275849" cy="369332"/>
            </a:xfrm>
            <a:prstGeom prst="rect">
              <a:avLst/>
            </a:prstGeom>
            <a:noFill/>
          </p:spPr>
          <p:txBody>
            <a:bodyPr wrap="none" rtlCol="0">
              <a:spAutoFit/>
            </a:bodyPr>
            <a:lstStyle/>
            <a:p>
              <a:r>
                <a:rPr lang="en-US" dirty="0" smtClean="0"/>
                <a:t>z</a:t>
              </a:r>
              <a:endParaRPr lang="en-US" dirty="0"/>
            </a:p>
          </p:txBody>
        </p:sp>
        <p:sp>
          <p:nvSpPr>
            <p:cNvPr id="42" name="TextBox 41"/>
            <p:cNvSpPr txBox="1"/>
            <p:nvPr/>
          </p:nvSpPr>
          <p:spPr>
            <a:xfrm>
              <a:off x="2723797" y="1464372"/>
              <a:ext cx="265142" cy="369332"/>
            </a:xfrm>
            <a:prstGeom prst="rect">
              <a:avLst/>
            </a:prstGeom>
            <a:noFill/>
          </p:spPr>
          <p:txBody>
            <a:bodyPr wrap="none" rtlCol="0">
              <a:spAutoFit/>
            </a:bodyPr>
            <a:lstStyle/>
            <a:p>
              <a:r>
                <a:rPr lang="en-US" dirty="0"/>
                <a:t>r</a:t>
              </a:r>
            </a:p>
          </p:txBody>
        </p:sp>
      </p:grpSp>
      <p:grpSp>
        <p:nvGrpSpPr>
          <p:cNvPr id="8" name="Group 7"/>
          <p:cNvGrpSpPr/>
          <p:nvPr/>
        </p:nvGrpSpPr>
        <p:grpSpPr>
          <a:xfrm>
            <a:off x="6827236" y="1784324"/>
            <a:ext cx="2223358" cy="1586747"/>
            <a:chOff x="6827236" y="1784324"/>
            <a:chExt cx="2223358" cy="1586747"/>
          </a:xfrm>
        </p:grpSpPr>
        <p:graphicFrame>
          <p:nvGraphicFramePr>
            <p:cNvPr id="16" name="Object 15"/>
            <p:cNvGraphicFramePr>
              <a:graphicFrameLocks noChangeAspect="1"/>
            </p:cNvGraphicFramePr>
            <p:nvPr>
              <p:extLst/>
            </p:nvPr>
          </p:nvGraphicFramePr>
          <p:xfrm>
            <a:off x="6827236" y="1784324"/>
            <a:ext cx="2157413" cy="638175"/>
          </p:xfrm>
          <a:graphic>
            <a:graphicData uri="http://schemas.openxmlformats.org/presentationml/2006/ole">
              <mc:AlternateContent xmlns:mc="http://schemas.openxmlformats.org/markup-compatibility/2006">
                <mc:Choice xmlns:v="urn:schemas-microsoft-com:vml" Requires="v">
                  <p:oleObj spid="_x0000_s14435" name="Equation" r:id="rId6" imgW="1371600" imgH="406400" progId="Equation.3">
                    <p:embed/>
                  </p:oleObj>
                </mc:Choice>
                <mc:Fallback>
                  <p:oleObj name="Equation" r:id="rId6" imgW="1371600" imgH="406400" progId="Equation.3">
                    <p:embed/>
                    <p:pic>
                      <p:nvPicPr>
                        <p:cNvPr id="0" name=""/>
                        <p:cNvPicPr/>
                        <p:nvPr/>
                      </p:nvPicPr>
                      <p:blipFill>
                        <a:blip r:embed="rId7"/>
                        <a:stretch>
                          <a:fillRect/>
                        </a:stretch>
                      </p:blipFill>
                      <p:spPr>
                        <a:xfrm>
                          <a:off x="6827236" y="1784324"/>
                          <a:ext cx="2157413" cy="638175"/>
                        </a:xfrm>
                        <a:prstGeom prst="rect">
                          <a:avLst/>
                        </a:prstGeom>
                        <a:ln>
                          <a:solidFill>
                            <a:srgbClr val="E46C0A"/>
                          </a:solidFill>
                        </a:ln>
                      </p:spPr>
                    </p:pic>
                  </p:oleObj>
                </mc:Fallback>
              </mc:AlternateContent>
            </a:graphicData>
          </a:graphic>
        </p:graphicFrame>
        <p:cxnSp>
          <p:nvCxnSpPr>
            <p:cNvPr id="6" name="Straight Arrow Connector 5"/>
            <p:cNvCxnSpPr>
              <a:endCxn id="14" idx="8"/>
            </p:cNvCxnSpPr>
            <p:nvPr/>
          </p:nvCxnSpPr>
          <p:spPr>
            <a:xfrm flipH="1">
              <a:off x="7373881" y="2422499"/>
              <a:ext cx="471885" cy="94857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7708961" y="2802754"/>
              <a:ext cx="1341633" cy="338554"/>
            </a:xfrm>
            <a:prstGeom prst="rect">
              <a:avLst/>
            </a:prstGeom>
            <a:noFill/>
          </p:spPr>
          <p:txBody>
            <a:bodyPr wrap="none" rtlCol="0">
              <a:spAutoFit/>
            </a:bodyPr>
            <a:lstStyle/>
            <a:p>
              <a:r>
                <a:rPr lang="en-US" sz="1600" dirty="0" smtClean="0"/>
                <a:t>Last axial max</a:t>
              </a:r>
              <a:endParaRPr lang="en-US" sz="1600" dirty="0"/>
            </a:p>
          </p:txBody>
        </p:sp>
      </p:grpSp>
      <p:sp>
        <p:nvSpPr>
          <p:cNvPr id="30" name="TextBox 29"/>
          <p:cNvSpPr txBox="1"/>
          <p:nvPr/>
        </p:nvSpPr>
        <p:spPr>
          <a:xfrm>
            <a:off x="3795237" y="2320652"/>
            <a:ext cx="306494" cy="369332"/>
          </a:xfrm>
          <a:prstGeom prst="rect">
            <a:avLst/>
          </a:prstGeom>
          <a:noFill/>
        </p:spPr>
        <p:txBody>
          <a:bodyPr wrap="none" rtlCol="0">
            <a:spAutoFit/>
          </a:bodyPr>
          <a:lstStyle/>
          <a:p>
            <a:r>
              <a:rPr lang="en-US" sz="1800" b="1" dirty="0" err="1" smtClean="0"/>
              <a:t>I</a:t>
            </a:r>
            <a:r>
              <a:rPr lang="en-US" sz="1800" b="1" baseline="-25000" dirty="0" err="1" smtClean="0"/>
              <a:t>z</a:t>
            </a:r>
            <a:endParaRPr lang="en-US" sz="1800" b="1" dirty="0"/>
          </a:p>
        </p:txBody>
      </p:sp>
    </p:spTree>
    <p:extLst>
      <p:ext uri="{BB962C8B-B14F-4D97-AF65-F5344CB8AC3E}">
        <p14:creationId xmlns:p14="http://schemas.microsoft.com/office/powerpoint/2010/main" val="67459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22016"/>
            <a:ext cx="7772400" cy="2387600"/>
          </a:xfrm>
        </p:spPr>
        <p:txBody>
          <a:bodyPr/>
          <a:lstStyle/>
          <a:p>
            <a:r>
              <a:rPr lang="en-US" dirty="0" smtClean="0"/>
              <a:t>4.19</a:t>
            </a:r>
            <a:br>
              <a:rPr lang="en-US" dirty="0" smtClean="0"/>
            </a:br>
            <a:r>
              <a:rPr lang="en-US" dirty="0" smtClean="0"/>
              <a:t>Physics of Ultrasound</a:t>
            </a:r>
            <a:endParaRPr lang="en-US" dirty="0"/>
          </a:p>
        </p:txBody>
      </p:sp>
      <p:pic>
        <p:nvPicPr>
          <p:cNvPr id="5" name="Picture 4"/>
          <p:cNvPicPr>
            <a:picLocks noChangeAspect="1"/>
          </p:cNvPicPr>
          <p:nvPr/>
        </p:nvPicPr>
        <p:blipFill>
          <a:blip r:embed="rId3"/>
          <a:stretch>
            <a:fillRect/>
          </a:stretch>
        </p:blipFill>
        <p:spPr>
          <a:xfrm>
            <a:off x="685800" y="4048369"/>
            <a:ext cx="2585945" cy="175752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13261" y="4113745"/>
            <a:ext cx="2744939" cy="1626774"/>
          </a:xfrm>
          <a:prstGeom prst="rect">
            <a:avLst/>
          </a:prstGeom>
        </p:spPr>
      </p:pic>
      <p:sp>
        <p:nvSpPr>
          <p:cNvPr id="2" name="TextBox 1"/>
          <p:cNvSpPr txBox="1"/>
          <p:nvPr/>
        </p:nvSpPr>
        <p:spPr>
          <a:xfrm>
            <a:off x="994752" y="3578085"/>
            <a:ext cx="1968039" cy="307777"/>
          </a:xfrm>
          <a:prstGeom prst="rect">
            <a:avLst/>
          </a:prstGeom>
          <a:noFill/>
        </p:spPr>
        <p:txBody>
          <a:bodyPr wrap="none" rtlCol="0">
            <a:spAutoFit/>
          </a:bodyPr>
          <a:lstStyle/>
          <a:p>
            <a:r>
              <a:rPr lang="en-US" sz="1400" b="1" dirty="0" smtClean="0">
                <a:latin typeface="+mj-lt"/>
              </a:rPr>
              <a:t>Part 1: </a:t>
            </a:r>
            <a:r>
              <a:rPr lang="en-US" sz="1400" b="1" smtClean="0">
                <a:latin typeface="+mj-lt"/>
              </a:rPr>
              <a:t>Ultrasound basics</a:t>
            </a:r>
            <a:endParaRPr lang="en-US" sz="1400" b="1" dirty="0" smtClean="0">
              <a:latin typeface="+mj-lt"/>
            </a:endParaRPr>
          </a:p>
        </p:txBody>
      </p:sp>
      <p:sp>
        <p:nvSpPr>
          <p:cNvPr id="7" name="TextBox 6"/>
          <p:cNvSpPr txBox="1"/>
          <p:nvPr/>
        </p:nvSpPr>
        <p:spPr>
          <a:xfrm>
            <a:off x="5974656" y="3578085"/>
            <a:ext cx="2222147" cy="307777"/>
          </a:xfrm>
          <a:prstGeom prst="rect">
            <a:avLst/>
          </a:prstGeom>
          <a:noFill/>
        </p:spPr>
        <p:txBody>
          <a:bodyPr wrap="none" rtlCol="0">
            <a:spAutoFit/>
          </a:bodyPr>
          <a:lstStyle/>
          <a:p>
            <a:r>
              <a:rPr lang="en-US" sz="1400" b="1" dirty="0" smtClean="0">
                <a:latin typeface="+mj-lt"/>
              </a:rPr>
              <a:t>Part 2: </a:t>
            </a:r>
            <a:r>
              <a:rPr lang="en-US" sz="1400" b="1" smtClean="0">
                <a:latin typeface="+mj-lt"/>
              </a:rPr>
              <a:t>Ultrasound hardware</a:t>
            </a:r>
            <a:endParaRPr lang="en-US" sz="1400" b="1" dirty="0" smtClean="0">
              <a:latin typeface="+mj-lt"/>
            </a:endParaRPr>
          </a:p>
        </p:txBody>
      </p:sp>
    </p:spTree>
    <p:extLst>
      <p:ext uri="{BB962C8B-B14F-4D97-AF65-F5344CB8AC3E}">
        <p14:creationId xmlns:p14="http://schemas.microsoft.com/office/powerpoint/2010/main" val="11185295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the far field regime, the cylindrical ultrasound beam diverges</a:t>
            </a:r>
            <a:endParaRPr lang="en-US" dirty="0"/>
          </a:p>
        </p:txBody>
      </p:sp>
      <p:pic>
        <p:nvPicPr>
          <p:cNvPr id="3" name="Picture 2"/>
          <p:cNvPicPr>
            <a:picLocks noChangeAspect="1"/>
          </p:cNvPicPr>
          <p:nvPr/>
        </p:nvPicPr>
        <p:blipFill>
          <a:blip r:embed="rId3"/>
          <a:stretch>
            <a:fillRect/>
          </a:stretch>
        </p:blipFill>
        <p:spPr>
          <a:xfrm>
            <a:off x="1291419" y="1683463"/>
            <a:ext cx="5389812" cy="2420998"/>
          </a:xfrm>
          <a:prstGeom prst="rect">
            <a:avLst/>
          </a:prstGeom>
        </p:spPr>
      </p:pic>
      <p:cxnSp>
        <p:nvCxnSpPr>
          <p:cNvPr id="15" name="Straight Arrow Connector 14"/>
          <p:cNvCxnSpPr/>
          <p:nvPr/>
        </p:nvCxnSpPr>
        <p:spPr>
          <a:xfrm flipV="1">
            <a:off x="4852816" y="2835013"/>
            <a:ext cx="1828415" cy="1042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759523" y="2588915"/>
            <a:ext cx="1828415" cy="0"/>
          </a:xfrm>
          <a:prstGeom prst="straightConnector1">
            <a:avLst/>
          </a:prstGeom>
          <a:ln>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759523" y="3093486"/>
            <a:ext cx="1828415" cy="0"/>
          </a:xfrm>
          <a:prstGeom prst="straightConnector1">
            <a:avLst/>
          </a:prstGeom>
          <a:ln>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539231" y="2219583"/>
            <a:ext cx="310452" cy="369332"/>
          </a:xfrm>
          <a:prstGeom prst="rect">
            <a:avLst/>
          </a:prstGeom>
          <a:noFill/>
        </p:spPr>
        <p:txBody>
          <a:bodyPr wrap="none" rtlCol="0">
            <a:spAutoFit/>
          </a:bodyPr>
          <a:lstStyle/>
          <a:p>
            <a:r>
              <a:rPr lang="en-US" b="1" dirty="0" err="1" smtClean="0"/>
              <a:t>θ</a:t>
            </a:r>
            <a:endParaRPr lang="en-US" b="1" dirty="0"/>
          </a:p>
        </p:txBody>
      </p:sp>
      <p:sp>
        <p:nvSpPr>
          <p:cNvPr id="21" name="TextBox 20"/>
          <p:cNvSpPr txBox="1"/>
          <p:nvPr/>
        </p:nvSpPr>
        <p:spPr>
          <a:xfrm>
            <a:off x="5539231" y="3044310"/>
            <a:ext cx="310452" cy="369332"/>
          </a:xfrm>
          <a:prstGeom prst="rect">
            <a:avLst/>
          </a:prstGeom>
          <a:noFill/>
        </p:spPr>
        <p:txBody>
          <a:bodyPr wrap="none" rtlCol="0">
            <a:spAutoFit/>
          </a:bodyPr>
          <a:lstStyle/>
          <a:p>
            <a:r>
              <a:rPr lang="en-US" b="1" dirty="0" err="1" smtClean="0"/>
              <a:t>θ</a:t>
            </a:r>
            <a:endParaRPr lang="en-US" b="1" dirty="0"/>
          </a:p>
        </p:txBody>
      </p:sp>
      <p:sp>
        <p:nvSpPr>
          <p:cNvPr id="8" name="Rectangle 7"/>
          <p:cNvSpPr/>
          <p:nvPr/>
        </p:nvSpPr>
        <p:spPr>
          <a:xfrm>
            <a:off x="4802801" y="1662118"/>
            <a:ext cx="1878430" cy="20730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03830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the far field regime, the cylindrical ultrasound beam diverges</a:t>
            </a:r>
            <a:endParaRPr lang="en-US" dirty="0"/>
          </a:p>
        </p:txBody>
      </p:sp>
      <p:pic>
        <p:nvPicPr>
          <p:cNvPr id="3" name="Picture 2"/>
          <p:cNvPicPr>
            <a:picLocks noChangeAspect="1"/>
          </p:cNvPicPr>
          <p:nvPr/>
        </p:nvPicPr>
        <p:blipFill>
          <a:blip r:embed="rId4"/>
          <a:stretch>
            <a:fillRect/>
          </a:stretch>
        </p:blipFill>
        <p:spPr>
          <a:xfrm>
            <a:off x="1291419" y="1683463"/>
            <a:ext cx="5389812" cy="2420998"/>
          </a:xfrm>
          <a:prstGeom prst="rect">
            <a:avLst/>
          </a:prstGeom>
        </p:spPr>
      </p:pic>
      <p:sp>
        <p:nvSpPr>
          <p:cNvPr id="5" name="TextBox 4"/>
          <p:cNvSpPr txBox="1"/>
          <p:nvPr/>
        </p:nvSpPr>
        <p:spPr>
          <a:xfrm>
            <a:off x="0" y="6623555"/>
            <a:ext cx="1823298" cy="246221"/>
          </a:xfrm>
          <a:prstGeom prst="rect">
            <a:avLst/>
          </a:prstGeom>
          <a:noFill/>
        </p:spPr>
        <p:txBody>
          <a:bodyPr wrap="none" rtlCol="0">
            <a:spAutoFit/>
          </a:bodyPr>
          <a:lstStyle/>
          <a:p>
            <a:r>
              <a:rPr lang="en-US" sz="1000" dirty="0" smtClean="0"/>
              <a:t>Lawrence (2007) </a:t>
            </a:r>
            <a:r>
              <a:rPr lang="en-US" sz="1000" i="1" dirty="0" err="1" smtClean="0"/>
              <a:t>Crit</a:t>
            </a:r>
            <a:r>
              <a:rPr lang="en-US" sz="1000" i="1" dirty="0" smtClean="0"/>
              <a:t> Care Med</a:t>
            </a:r>
            <a:endParaRPr lang="en-US" sz="1000" i="1" dirty="0"/>
          </a:p>
        </p:txBody>
      </p:sp>
      <p:grpSp>
        <p:nvGrpSpPr>
          <p:cNvPr id="22" name="Group 21"/>
          <p:cNvGrpSpPr/>
          <p:nvPr/>
        </p:nvGrpSpPr>
        <p:grpSpPr>
          <a:xfrm>
            <a:off x="373551" y="3880349"/>
            <a:ext cx="1780099" cy="719800"/>
            <a:chOff x="373551" y="3880349"/>
            <a:chExt cx="1780099" cy="719800"/>
          </a:xfrm>
        </p:grpSpPr>
        <p:sp>
          <p:nvSpPr>
            <p:cNvPr id="9" name="TextBox 8"/>
            <p:cNvSpPr txBox="1"/>
            <p:nvPr/>
          </p:nvSpPr>
          <p:spPr>
            <a:xfrm>
              <a:off x="373551" y="3980595"/>
              <a:ext cx="926531" cy="369332"/>
            </a:xfrm>
            <a:prstGeom prst="rect">
              <a:avLst/>
            </a:prstGeom>
            <a:noFill/>
          </p:spPr>
          <p:txBody>
            <a:bodyPr wrap="none" rtlCol="0">
              <a:spAutoFit/>
            </a:bodyPr>
            <a:lstStyle/>
            <a:p>
              <a:r>
                <a:rPr lang="en-US" sz="1800" dirty="0" smtClean="0"/>
                <a:t>On axis:</a:t>
              </a:r>
              <a:endParaRPr lang="en-US" sz="1800" dirty="0"/>
            </a:p>
          </p:txBody>
        </p:sp>
        <p:graphicFrame>
          <p:nvGraphicFramePr>
            <p:cNvPr id="11" name="Object 10"/>
            <p:cNvGraphicFramePr>
              <a:graphicFrameLocks noChangeAspect="1"/>
            </p:cNvGraphicFramePr>
            <p:nvPr>
              <p:extLst/>
            </p:nvPr>
          </p:nvGraphicFramePr>
          <p:xfrm>
            <a:off x="1327998" y="3880349"/>
            <a:ext cx="825652" cy="719800"/>
          </p:xfrm>
          <a:graphic>
            <a:graphicData uri="http://schemas.openxmlformats.org/presentationml/2006/ole">
              <mc:AlternateContent xmlns:mc="http://schemas.openxmlformats.org/markup-compatibility/2006">
                <mc:Choice xmlns:v="urn:schemas-microsoft-com:vml" Requires="v">
                  <p:oleObj spid="_x0000_s15503" name="Equation" r:id="rId5" imgW="495300" imgH="431800" progId="Equation.3">
                    <p:embed/>
                  </p:oleObj>
                </mc:Choice>
                <mc:Fallback>
                  <p:oleObj name="Equation" r:id="rId5" imgW="495300" imgH="431800" progId="Equation.3">
                    <p:embed/>
                    <p:pic>
                      <p:nvPicPr>
                        <p:cNvPr id="0" name=""/>
                        <p:cNvPicPr/>
                        <p:nvPr/>
                      </p:nvPicPr>
                      <p:blipFill>
                        <a:blip r:embed="rId6"/>
                        <a:stretch>
                          <a:fillRect/>
                        </a:stretch>
                      </p:blipFill>
                      <p:spPr>
                        <a:xfrm>
                          <a:off x="1327998" y="3880349"/>
                          <a:ext cx="825652" cy="719800"/>
                        </a:xfrm>
                        <a:prstGeom prst="rect">
                          <a:avLst/>
                        </a:prstGeom>
                      </p:spPr>
                    </p:pic>
                  </p:oleObj>
                </mc:Fallback>
              </mc:AlternateContent>
            </a:graphicData>
          </a:graphic>
        </p:graphicFrame>
      </p:grpSp>
      <p:grpSp>
        <p:nvGrpSpPr>
          <p:cNvPr id="23" name="Group 22"/>
          <p:cNvGrpSpPr/>
          <p:nvPr/>
        </p:nvGrpSpPr>
        <p:grpSpPr>
          <a:xfrm>
            <a:off x="373551" y="4825473"/>
            <a:ext cx="7180188" cy="719999"/>
            <a:chOff x="373551" y="4825473"/>
            <a:chExt cx="7180188" cy="719999"/>
          </a:xfrm>
        </p:grpSpPr>
        <p:sp>
          <p:nvSpPr>
            <p:cNvPr id="10" name="TextBox 9"/>
            <p:cNvSpPr txBox="1"/>
            <p:nvPr/>
          </p:nvSpPr>
          <p:spPr>
            <a:xfrm>
              <a:off x="373551" y="4965399"/>
              <a:ext cx="939943" cy="369332"/>
            </a:xfrm>
            <a:prstGeom prst="rect">
              <a:avLst/>
            </a:prstGeom>
            <a:noFill/>
          </p:spPr>
          <p:txBody>
            <a:bodyPr wrap="none" rtlCol="0">
              <a:spAutoFit/>
            </a:bodyPr>
            <a:lstStyle/>
            <a:p>
              <a:r>
                <a:rPr lang="en-US" sz="1800" dirty="0" smtClean="0"/>
                <a:t>Off axis:</a:t>
              </a:r>
              <a:endParaRPr lang="en-US" sz="1800" dirty="0"/>
            </a:p>
          </p:txBody>
        </p:sp>
        <p:graphicFrame>
          <p:nvGraphicFramePr>
            <p:cNvPr id="12" name="Object 11"/>
            <p:cNvGraphicFramePr>
              <a:graphicFrameLocks noChangeAspect="1"/>
            </p:cNvGraphicFramePr>
            <p:nvPr>
              <p:extLst/>
            </p:nvPr>
          </p:nvGraphicFramePr>
          <p:xfrm>
            <a:off x="1333598" y="4825473"/>
            <a:ext cx="1779998" cy="719999"/>
          </p:xfrm>
          <a:graphic>
            <a:graphicData uri="http://schemas.openxmlformats.org/presentationml/2006/ole">
              <mc:AlternateContent xmlns:mc="http://schemas.openxmlformats.org/markup-compatibility/2006">
                <mc:Choice xmlns:v="urn:schemas-microsoft-com:vml" Requires="v">
                  <p:oleObj spid="_x0000_s15504" name="Equation" r:id="rId7" imgW="1130300" imgH="457200" progId="Equation.3">
                    <p:embed/>
                  </p:oleObj>
                </mc:Choice>
                <mc:Fallback>
                  <p:oleObj name="Equation" r:id="rId7" imgW="1130300" imgH="457200" progId="Equation.3">
                    <p:embed/>
                    <p:pic>
                      <p:nvPicPr>
                        <p:cNvPr id="0" name=""/>
                        <p:cNvPicPr/>
                        <p:nvPr/>
                      </p:nvPicPr>
                      <p:blipFill>
                        <a:blip r:embed="rId8"/>
                        <a:stretch>
                          <a:fillRect/>
                        </a:stretch>
                      </p:blipFill>
                      <p:spPr>
                        <a:xfrm>
                          <a:off x="1333598" y="4825473"/>
                          <a:ext cx="1779998" cy="719999"/>
                        </a:xfrm>
                        <a:prstGeom prst="rect">
                          <a:avLst/>
                        </a:prstGeom>
                      </p:spPr>
                    </p:pic>
                  </p:oleObj>
                </mc:Fallback>
              </mc:AlternateContent>
            </a:graphicData>
          </a:graphic>
        </p:graphicFrame>
        <p:sp>
          <p:nvSpPr>
            <p:cNvPr id="13" name="TextBox 12"/>
            <p:cNvSpPr txBox="1"/>
            <p:nvPr/>
          </p:nvSpPr>
          <p:spPr>
            <a:xfrm>
              <a:off x="3188307" y="5155953"/>
              <a:ext cx="4365432" cy="369332"/>
            </a:xfrm>
            <a:prstGeom prst="rect">
              <a:avLst/>
            </a:prstGeom>
            <a:noFill/>
          </p:spPr>
          <p:txBody>
            <a:bodyPr wrap="square" rtlCol="0">
              <a:spAutoFit/>
            </a:bodyPr>
            <a:lstStyle/>
            <a:p>
              <a:r>
                <a:rPr lang="en-US" sz="1800" dirty="0" smtClean="0"/>
                <a:t>where J1 is a Bessel function of the first kind</a:t>
              </a:r>
              <a:endParaRPr lang="en-US" sz="1800" dirty="0"/>
            </a:p>
          </p:txBody>
        </p:sp>
      </p:grpSp>
      <p:cxnSp>
        <p:nvCxnSpPr>
          <p:cNvPr id="15" name="Straight Arrow Connector 14"/>
          <p:cNvCxnSpPr/>
          <p:nvPr/>
        </p:nvCxnSpPr>
        <p:spPr>
          <a:xfrm flipV="1">
            <a:off x="4852816" y="2835013"/>
            <a:ext cx="1828415" cy="1042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759523" y="2588915"/>
            <a:ext cx="1828415" cy="0"/>
          </a:xfrm>
          <a:prstGeom prst="straightConnector1">
            <a:avLst/>
          </a:prstGeom>
          <a:ln>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759523" y="3093486"/>
            <a:ext cx="1828415" cy="0"/>
          </a:xfrm>
          <a:prstGeom prst="straightConnector1">
            <a:avLst/>
          </a:prstGeom>
          <a:ln>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539231" y="2219583"/>
            <a:ext cx="310452" cy="369332"/>
          </a:xfrm>
          <a:prstGeom prst="rect">
            <a:avLst/>
          </a:prstGeom>
          <a:noFill/>
        </p:spPr>
        <p:txBody>
          <a:bodyPr wrap="none" rtlCol="0">
            <a:spAutoFit/>
          </a:bodyPr>
          <a:lstStyle/>
          <a:p>
            <a:r>
              <a:rPr lang="en-US" b="1" dirty="0" err="1" smtClean="0"/>
              <a:t>θ</a:t>
            </a:r>
            <a:endParaRPr lang="en-US" b="1" dirty="0"/>
          </a:p>
        </p:txBody>
      </p:sp>
      <p:sp>
        <p:nvSpPr>
          <p:cNvPr id="21" name="TextBox 20"/>
          <p:cNvSpPr txBox="1"/>
          <p:nvPr/>
        </p:nvSpPr>
        <p:spPr>
          <a:xfrm>
            <a:off x="5539231" y="3044310"/>
            <a:ext cx="310452" cy="369332"/>
          </a:xfrm>
          <a:prstGeom prst="rect">
            <a:avLst/>
          </a:prstGeom>
          <a:noFill/>
        </p:spPr>
        <p:txBody>
          <a:bodyPr wrap="none" rtlCol="0">
            <a:spAutoFit/>
          </a:bodyPr>
          <a:lstStyle/>
          <a:p>
            <a:r>
              <a:rPr lang="en-US" b="1" dirty="0" err="1" smtClean="0"/>
              <a:t>θ</a:t>
            </a:r>
            <a:endParaRPr lang="en-US" b="1" dirty="0"/>
          </a:p>
        </p:txBody>
      </p:sp>
      <p:sp>
        <p:nvSpPr>
          <p:cNvPr id="6" name="TextBox 5"/>
          <p:cNvSpPr txBox="1"/>
          <p:nvPr/>
        </p:nvSpPr>
        <p:spPr>
          <a:xfrm>
            <a:off x="7131832" y="2667678"/>
            <a:ext cx="1829347" cy="369332"/>
          </a:xfrm>
          <a:prstGeom prst="rect">
            <a:avLst/>
          </a:prstGeom>
          <a:noFill/>
        </p:spPr>
        <p:txBody>
          <a:bodyPr wrap="none" rtlCol="0">
            <a:spAutoFit/>
          </a:bodyPr>
          <a:lstStyle/>
          <a:p>
            <a:r>
              <a:rPr lang="en-US" sz="1800" dirty="0" smtClean="0"/>
              <a:t>Lateral </a:t>
            </a:r>
            <a:r>
              <a:rPr lang="en-US" sz="1800" dirty="0" err="1" smtClean="0"/>
              <a:t>behaviour</a:t>
            </a:r>
            <a:endParaRPr lang="en-US" sz="1800" dirty="0"/>
          </a:p>
        </p:txBody>
      </p:sp>
      <p:grpSp>
        <p:nvGrpSpPr>
          <p:cNvPr id="8" name="Group 7"/>
          <p:cNvGrpSpPr/>
          <p:nvPr/>
        </p:nvGrpSpPr>
        <p:grpSpPr>
          <a:xfrm>
            <a:off x="1140977" y="5905854"/>
            <a:ext cx="7762122" cy="918804"/>
            <a:chOff x="1140977" y="5905854"/>
            <a:chExt cx="7762122" cy="918804"/>
          </a:xfrm>
        </p:grpSpPr>
        <p:graphicFrame>
          <p:nvGraphicFramePr>
            <p:cNvPr id="14" name="Object 13"/>
            <p:cNvGraphicFramePr>
              <a:graphicFrameLocks noChangeAspect="1"/>
            </p:cNvGraphicFramePr>
            <p:nvPr>
              <p:extLst>
                <p:ext uri="{D42A27DB-BD31-4B8C-83A1-F6EECF244321}">
                  <p14:modId xmlns:p14="http://schemas.microsoft.com/office/powerpoint/2010/main" val="1967437779"/>
                </p:ext>
              </p:extLst>
            </p:nvPr>
          </p:nvGraphicFramePr>
          <p:xfrm>
            <a:off x="6086690" y="5905854"/>
            <a:ext cx="2816409" cy="873087"/>
          </p:xfrm>
          <a:graphic>
            <a:graphicData uri="http://schemas.openxmlformats.org/presentationml/2006/ole">
              <mc:AlternateContent xmlns:mc="http://schemas.openxmlformats.org/markup-compatibility/2006">
                <mc:Choice xmlns:v="urn:schemas-microsoft-com:vml" Requires="v">
                  <p:oleObj spid="_x0000_s15505" name="Equation" r:id="rId9" imgW="1270000" imgH="393700" progId="Equation.3">
                    <p:embed/>
                  </p:oleObj>
                </mc:Choice>
                <mc:Fallback>
                  <p:oleObj name="Equation" r:id="rId9" imgW="1270000" imgH="393700" progId="Equation.3">
                    <p:embed/>
                    <p:pic>
                      <p:nvPicPr>
                        <p:cNvPr id="0" name=""/>
                        <p:cNvPicPr/>
                        <p:nvPr/>
                      </p:nvPicPr>
                      <p:blipFill>
                        <a:blip r:embed="rId10"/>
                        <a:stretch>
                          <a:fillRect/>
                        </a:stretch>
                      </p:blipFill>
                      <p:spPr>
                        <a:xfrm>
                          <a:off x="6086690" y="5905854"/>
                          <a:ext cx="2816409" cy="873087"/>
                        </a:xfrm>
                        <a:prstGeom prst="rect">
                          <a:avLst/>
                        </a:prstGeom>
                        <a:ln>
                          <a:noFill/>
                        </a:ln>
                      </p:spPr>
                    </p:pic>
                  </p:oleObj>
                </mc:Fallback>
              </mc:AlternateContent>
            </a:graphicData>
          </a:graphic>
        </p:graphicFrame>
        <p:sp>
          <p:nvSpPr>
            <p:cNvPr id="7" name="TextBox 6"/>
            <p:cNvSpPr txBox="1"/>
            <p:nvPr/>
          </p:nvSpPr>
          <p:spPr>
            <a:xfrm>
              <a:off x="1140977" y="6178327"/>
              <a:ext cx="4945713" cy="646331"/>
            </a:xfrm>
            <a:prstGeom prst="rect">
              <a:avLst/>
            </a:prstGeom>
            <a:noFill/>
          </p:spPr>
          <p:txBody>
            <a:bodyPr wrap="none" rtlCol="0">
              <a:spAutoFit/>
            </a:bodyPr>
            <a:lstStyle/>
            <a:p>
              <a:r>
                <a:rPr lang="en-US" sz="1800" smtClean="0"/>
                <a:t>The </a:t>
              </a:r>
              <a:r>
                <a:rPr lang="en-US" sz="1800"/>
                <a:t>central lobe is confined to a region defined </a:t>
              </a:r>
              <a:r>
                <a:rPr lang="en-US" sz="1800" smtClean="0"/>
                <a:t>by:</a:t>
              </a:r>
              <a:endParaRPr lang="en-US" sz="1800"/>
            </a:p>
            <a:p>
              <a:endParaRPr lang="en-US" sz="1800" dirty="0" smtClean="0">
                <a:latin typeface="+mj-lt"/>
              </a:endParaRPr>
            </a:p>
          </p:txBody>
        </p:sp>
      </p:grpSp>
    </p:spTree>
    <p:extLst>
      <p:ext uri="{BB962C8B-B14F-4D97-AF65-F5344CB8AC3E}">
        <p14:creationId xmlns:p14="http://schemas.microsoft.com/office/powerpoint/2010/main" val="40271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Lateral resolution is determined by beam divergence </a:t>
            </a:r>
            <a:endParaRPr lang="en-US" dirty="0"/>
          </a:p>
        </p:txBody>
      </p:sp>
      <p:sp>
        <p:nvSpPr>
          <p:cNvPr id="3" name="Content Placeholder 2"/>
          <p:cNvSpPr>
            <a:spLocks noGrp="1"/>
          </p:cNvSpPr>
          <p:nvPr>
            <p:ph idx="1"/>
          </p:nvPr>
        </p:nvSpPr>
        <p:spPr/>
        <p:txBody>
          <a:bodyPr/>
          <a:lstStyle/>
          <a:p>
            <a:r>
              <a:rPr lang="en-US" dirty="0"/>
              <a:t>To </a:t>
            </a:r>
            <a:r>
              <a:rPr lang="en-US" dirty="0" err="1"/>
              <a:t>optimise</a:t>
            </a:r>
            <a:r>
              <a:rPr lang="en-US" dirty="0"/>
              <a:t> resolution the cross section of the beam should be narrow and the </a:t>
            </a:r>
            <a:r>
              <a:rPr lang="en-US" dirty="0" err="1"/>
              <a:t>fresnel</a:t>
            </a:r>
            <a:r>
              <a:rPr lang="en-US" dirty="0"/>
              <a:t> zone as long as </a:t>
            </a:r>
            <a:r>
              <a:rPr lang="en-US" dirty="0" smtClean="0"/>
              <a:t>possible, but is generally poorer than axial resolution </a:t>
            </a:r>
          </a:p>
          <a:p>
            <a:r>
              <a:rPr lang="en-US" dirty="0" smtClean="0"/>
              <a:t>This can </a:t>
            </a:r>
            <a:r>
              <a:rPr lang="en-US" dirty="0"/>
              <a:t>be achieved by increasing </a:t>
            </a:r>
            <a:r>
              <a:rPr lang="en-US" dirty="0" err="1" smtClean="0"/>
              <a:t>centre</a:t>
            </a:r>
            <a:r>
              <a:rPr lang="en-US" dirty="0" smtClean="0"/>
              <a:t> frequency </a:t>
            </a:r>
            <a:r>
              <a:rPr lang="en-US" dirty="0"/>
              <a:t>or </a:t>
            </a:r>
            <a:r>
              <a:rPr lang="en-US" dirty="0" smtClean="0"/>
              <a:t>physical size </a:t>
            </a:r>
            <a:r>
              <a:rPr lang="en-US" dirty="0"/>
              <a:t>of </a:t>
            </a:r>
            <a:r>
              <a:rPr lang="en-US" dirty="0" smtClean="0"/>
              <a:t>PZT disk</a:t>
            </a:r>
            <a:endParaRPr lang="en-US" dirty="0"/>
          </a:p>
        </p:txBody>
      </p:sp>
      <p:pic>
        <p:nvPicPr>
          <p:cNvPr id="4" name="Picture 3"/>
          <p:cNvPicPr>
            <a:picLocks noChangeAspect="1"/>
          </p:cNvPicPr>
          <p:nvPr/>
        </p:nvPicPr>
        <p:blipFill>
          <a:blip r:embed="rId3"/>
          <a:stretch>
            <a:fillRect/>
          </a:stretch>
        </p:blipFill>
        <p:spPr>
          <a:xfrm>
            <a:off x="1289920" y="3534307"/>
            <a:ext cx="3110037" cy="3172238"/>
          </a:xfrm>
          <a:prstGeom prst="rect">
            <a:avLst/>
          </a:prstGeom>
        </p:spPr>
      </p:pic>
      <p:pic>
        <p:nvPicPr>
          <p:cNvPr id="5" name="Picture 4"/>
          <p:cNvPicPr>
            <a:picLocks noChangeAspect="1"/>
          </p:cNvPicPr>
          <p:nvPr/>
        </p:nvPicPr>
        <p:blipFill>
          <a:blip r:embed="rId4"/>
          <a:stretch>
            <a:fillRect/>
          </a:stretch>
        </p:blipFill>
        <p:spPr>
          <a:xfrm>
            <a:off x="5061226" y="3517033"/>
            <a:ext cx="3140959" cy="3206787"/>
          </a:xfrm>
          <a:prstGeom prst="rect">
            <a:avLst/>
          </a:prstGeom>
        </p:spPr>
      </p:pic>
    </p:spTree>
    <p:extLst>
      <p:ext uri="{BB962C8B-B14F-4D97-AF65-F5344CB8AC3E}">
        <p14:creationId xmlns:p14="http://schemas.microsoft.com/office/powerpoint/2010/main" val="19326828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ultrasound beam can therefore be shaped by adjusting transducer geometry</a:t>
            </a:r>
            <a:endParaRPr lang="en-US" dirty="0"/>
          </a:p>
        </p:txBody>
      </p:sp>
      <p:pic>
        <p:nvPicPr>
          <p:cNvPr id="4" name="Picture 3"/>
          <p:cNvPicPr>
            <a:picLocks noChangeAspect="1"/>
          </p:cNvPicPr>
          <p:nvPr/>
        </p:nvPicPr>
        <p:blipFill>
          <a:blip r:embed="rId4"/>
          <a:stretch>
            <a:fillRect/>
          </a:stretch>
        </p:blipFill>
        <p:spPr>
          <a:xfrm>
            <a:off x="0" y="1441606"/>
            <a:ext cx="4896189" cy="3361252"/>
          </a:xfrm>
          <a:prstGeom prst="rect">
            <a:avLst/>
          </a:prstGeom>
        </p:spPr>
      </p:pic>
      <p:graphicFrame>
        <p:nvGraphicFramePr>
          <p:cNvPr id="5" name="Object 4"/>
          <p:cNvGraphicFramePr>
            <a:graphicFrameLocks noChangeAspect="1"/>
          </p:cNvGraphicFramePr>
          <p:nvPr>
            <p:extLst/>
          </p:nvPr>
        </p:nvGraphicFramePr>
        <p:xfrm>
          <a:off x="4032250" y="3723892"/>
          <a:ext cx="4933950" cy="2990850"/>
        </p:xfrm>
        <a:graphic>
          <a:graphicData uri="http://schemas.openxmlformats.org/presentationml/2006/ole">
            <mc:AlternateContent xmlns:mc="http://schemas.openxmlformats.org/markup-compatibility/2006">
              <mc:Choice xmlns:v="urn:schemas-microsoft-com:vml" Requires="v">
                <p:oleObj spid="_x0000_s16437" name="Equation" r:id="rId5" imgW="3136900" imgH="1905000" progId="Equation.3">
                  <p:embed/>
                </p:oleObj>
              </mc:Choice>
              <mc:Fallback>
                <p:oleObj name="Equation" r:id="rId5" imgW="3136900" imgH="1905000" progId="Equation.3">
                  <p:embed/>
                  <p:pic>
                    <p:nvPicPr>
                      <p:cNvPr id="0" name=""/>
                      <p:cNvPicPr/>
                      <p:nvPr/>
                    </p:nvPicPr>
                    <p:blipFill>
                      <a:blip r:embed="rId6"/>
                      <a:stretch>
                        <a:fillRect/>
                      </a:stretch>
                    </p:blipFill>
                    <p:spPr>
                      <a:xfrm>
                        <a:off x="4032250" y="3723892"/>
                        <a:ext cx="4933950" cy="2990850"/>
                      </a:xfrm>
                      <a:prstGeom prst="rect">
                        <a:avLst/>
                      </a:prstGeom>
                      <a:ln>
                        <a:noFill/>
                      </a:ln>
                    </p:spPr>
                  </p:pic>
                </p:oleObj>
              </mc:Fallback>
            </mc:AlternateContent>
          </a:graphicData>
        </a:graphic>
      </p:graphicFrame>
      <p:sp>
        <p:nvSpPr>
          <p:cNvPr id="6" name="TextBox 5"/>
          <p:cNvSpPr txBox="1"/>
          <p:nvPr/>
        </p:nvSpPr>
        <p:spPr>
          <a:xfrm>
            <a:off x="0" y="6623555"/>
            <a:ext cx="1823298" cy="246221"/>
          </a:xfrm>
          <a:prstGeom prst="rect">
            <a:avLst/>
          </a:prstGeom>
          <a:noFill/>
        </p:spPr>
        <p:txBody>
          <a:bodyPr wrap="none" rtlCol="0">
            <a:spAutoFit/>
          </a:bodyPr>
          <a:lstStyle/>
          <a:p>
            <a:r>
              <a:rPr lang="en-US" sz="1000" dirty="0" smtClean="0"/>
              <a:t>Lawrence (2007) </a:t>
            </a:r>
            <a:r>
              <a:rPr lang="en-US" sz="1000" i="1" dirty="0" err="1" smtClean="0"/>
              <a:t>Crit</a:t>
            </a:r>
            <a:r>
              <a:rPr lang="en-US" sz="1000" i="1" dirty="0" smtClean="0"/>
              <a:t> Care Med</a:t>
            </a:r>
            <a:endParaRPr lang="en-US" sz="1000" i="1" dirty="0"/>
          </a:p>
        </p:txBody>
      </p:sp>
      <p:grpSp>
        <p:nvGrpSpPr>
          <p:cNvPr id="13" name="Group 12"/>
          <p:cNvGrpSpPr/>
          <p:nvPr/>
        </p:nvGrpSpPr>
        <p:grpSpPr>
          <a:xfrm>
            <a:off x="2038523" y="1462950"/>
            <a:ext cx="1862986" cy="2677730"/>
            <a:chOff x="3392363" y="1441606"/>
            <a:chExt cx="1653811" cy="2176152"/>
          </a:xfrm>
        </p:grpSpPr>
        <p:sp>
          <p:nvSpPr>
            <p:cNvPr id="14" name="Rectangle 13"/>
            <p:cNvSpPr/>
            <p:nvPr/>
          </p:nvSpPr>
          <p:spPr>
            <a:xfrm>
              <a:off x="3904176" y="1441606"/>
              <a:ext cx="1141998" cy="150382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rot="5400000">
              <a:off x="3701394" y="2422963"/>
              <a:ext cx="885764" cy="150382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646523" y="1441605"/>
            <a:ext cx="8319677" cy="4534637"/>
            <a:chOff x="646523" y="1441605"/>
            <a:chExt cx="8319677" cy="4534637"/>
          </a:xfrm>
        </p:grpSpPr>
        <p:grpSp>
          <p:nvGrpSpPr>
            <p:cNvPr id="20" name="Group 19"/>
            <p:cNvGrpSpPr/>
            <p:nvPr/>
          </p:nvGrpSpPr>
          <p:grpSpPr>
            <a:xfrm>
              <a:off x="646523" y="1441605"/>
              <a:ext cx="1968544" cy="3338789"/>
              <a:chOff x="646523" y="1441605"/>
              <a:chExt cx="1968544" cy="3338789"/>
            </a:xfrm>
          </p:grpSpPr>
          <p:sp>
            <p:nvSpPr>
              <p:cNvPr id="17" name="Rectangle 16"/>
              <p:cNvSpPr/>
              <p:nvPr/>
            </p:nvSpPr>
            <p:spPr>
              <a:xfrm>
                <a:off x="1328629" y="1441605"/>
                <a:ext cx="1286438" cy="238879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rot="5400000">
                <a:off x="1234456" y="3442477"/>
                <a:ext cx="981805" cy="169403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rot="5400000">
                <a:off x="1002636" y="1691495"/>
                <a:ext cx="981806" cy="169403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p:cNvSpPr/>
            <p:nvPr/>
          </p:nvSpPr>
          <p:spPr>
            <a:xfrm rot="5400000">
              <a:off x="6062875" y="3072917"/>
              <a:ext cx="744628" cy="506202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392363" y="1441606"/>
            <a:ext cx="5701909" cy="5279265"/>
            <a:chOff x="3392363" y="1441606"/>
            <a:chExt cx="5701909" cy="5279265"/>
          </a:xfrm>
        </p:grpSpPr>
        <p:grpSp>
          <p:nvGrpSpPr>
            <p:cNvPr id="12" name="Group 11"/>
            <p:cNvGrpSpPr/>
            <p:nvPr/>
          </p:nvGrpSpPr>
          <p:grpSpPr>
            <a:xfrm>
              <a:off x="3392363" y="1441606"/>
              <a:ext cx="1653811" cy="2176152"/>
              <a:chOff x="3392363" y="1441606"/>
              <a:chExt cx="1653811" cy="2176152"/>
            </a:xfrm>
          </p:grpSpPr>
          <p:sp>
            <p:nvSpPr>
              <p:cNvPr id="10" name="Rectangle 9"/>
              <p:cNvSpPr/>
              <p:nvPr/>
            </p:nvSpPr>
            <p:spPr>
              <a:xfrm>
                <a:off x="3904176" y="1441606"/>
                <a:ext cx="1141998" cy="150382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rot="5400000">
                <a:off x="3701394" y="2422963"/>
                <a:ext cx="885764" cy="150382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Rectangle 21"/>
            <p:cNvSpPr/>
            <p:nvPr/>
          </p:nvSpPr>
          <p:spPr>
            <a:xfrm rot="5400000">
              <a:off x="6190947" y="3817546"/>
              <a:ext cx="744628" cy="506202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63268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ultrasound beam can therefore be shaped by adjusting transducer geometry</a:t>
            </a:r>
            <a:endParaRPr lang="en-US" dirty="0"/>
          </a:p>
        </p:txBody>
      </p:sp>
      <p:pic>
        <p:nvPicPr>
          <p:cNvPr id="4" name="Picture 3"/>
          <p:cNvPicPr>
            <a:picLocks noChangeAspect="1"/>
          </p:cNvPicPr>
          <p:nvPr/>
        </p:nvPicPr>
        <p:blipFill>
          <a:blip r:embed="rId4"/>
          <a:stretch>
            <a:fillRect/>
          </a:stretch>
        </p:blipFill>
        <p:spPr>
          <a:xfrm>
            <a:off x="0" y="1441606"/>
            <a:ext cx="4896189" cy="3361252"/>
          </a:xfrm>
          <a:prstGeom prst="rect">
            <a:avLst/>
          </a:prstGeom>
        </p:spPr>
      </p:pic>
      <p:graphicFrame>
        <p:nvGraphicFramePr>
          <p:cNvPr id="5" name="Object 4"/>
          <p:cNvGraphicFramePr>
            <a:graphicFrameLocks noChangeAspect="1"/>
          </p:cNvGraphicFramePr>
          <p:nvPr>
            <p:extLst/>
          </p:nvPr>
        </p:nvGraphicFramePr>
        <p:xfrm>
          <a:off x="4032250" y="3723892"/>
          <a:ext cx="4933950" cy="2990850"/>
        </p:xfrm>
        <a:graphic>
          <a:graphicData uri="http://schemas.openxmlformats.org/presentationml/2006/ole">
            <mc:AlternateContent xmlns:mc="http://schemas.openxmlformats.org/markup-compatibility/2006">
              <mc:Choice xmlns:v="urn:schemas-microsoft-com:vml" Requires="v">
                <p:oleObj spid="_x0000_s17461" name="Equation" r:id="rId5" imgW="3136900" imgH="1905000" progId="Equation.3">
                  <p:embed/>
                </p:oleObj>
              </mc:Choice>
              <mc:Fallback>
                <p:oleObj name="Equation" r:id="rId5" imgW="3136900" imgH="1905000" progId="Equation.3">
                  <p:embed/>
                  <p:pic>
                    <p:nvPicPr>
                      <p:cNvPr id="0" name=""/>
                      <p:cNvPicPr/>
                      <p:nvPr/>
                    </p:nvPicPr>
                    <p:blipFill>
                      <a:blip r:embed="rId6"/>
                      <a:stretch>
                        <a:fillRect/>
                      </a:stretch>
                    </p:blipFill>
                    <p:spPr>
                      <a:xfrm>
                        <a:off x="4032250" y="3723892"/>
                        <a:ext cx="4933950" cy="2990850"/>
                      </a:xfrm>
                      <a:prstGeom prst="rect">
                        <a:avLst/>
                      </a:prstGeom>
                      <a:ln>
                        <a:noFill/>
                      </a:ln>
                    </p:spPr>
                  </p:pic>
                </p:oleObj>
              </mc:Fallback>
            </mc:AlternateContent>
          </a:graphicData>
        </a:graphic>
      </p:graphicFrame>
      <p:sp>
        <p:nvSpPr>
          <p:cNvPr id="6" name="TextBox 5"/>
          <p:cNvSpPr txBox="1"/>
          <p:nvPr/>
        </p:nvSpPr>
        <p:spPr>
          <a:xfrm>
            <a:off x="0" y="6623555"/>
            <a:ext cx="1823298" cy="246221"/>
          </a:xfrm>
          <a:prstGeom prst="rect">
            <a:avLst/>
          </a:prstGeom>
          <a:noFill/>
        </p:spPr>
        <p:txBody>
          <a:bodyPr wrap="none" rtlCol="0">
            <a:spAutoFit/>
          </a:bodyPr>
          <a:lstStyle/>
          <a:p>
            <a:r>
              <a:rPr lang="en-US" sz="1000" dirty="0" smtClean="0"/>
              <a:t>Lawrence (2007) </a:t>
            </a:r>
            <a:r>
              <a:rPr lang="en-US" sz="1000" i="1" dirty="0" err="1" smtClean="0"/>
              <a:t>Crit</a:t>
            </a:r>
            <a:r>
              <a:rPr lang="en-US" sz="1000" i="1" dirty="0" smtClean="0"/>
              <a:t> Care Med</a:t>
            </a:r>
            <a:endParaRPr lang="en-US" sz="1000" i="1" dirty="0"/>
          </a:p>
        </p:txBody>
      </p:sp>
      <p:grpSp>
        <p:nvGrpSpPr>
          <p:cNvPr id="24" name="Group 23"/>
          <p:cNvGrpSpPr/>
          <p:nvPr/>
        </p:nvGrpSpPr>
        <p:grpSpPr>
          <a:xfrm>
            <a:off x="3392363" y="1441606"/>
            <a:ext cx="5701909" cy="5279265"/>
            <a:chOff x="3392363" y="1441606"/>
            <a:chExt cx="5701909" cy="5279265"/>
          </a:xfrm>
        </p:grpSpPr>
        <p:grpSp>
          <p:nvGrpSpPr>
            <p:cNvPr id="12" name="Group 11"/>
            <p:cNvGrpSpPr/>
            <p:nvPr/>
          </p:nvGrpSpPr>
          <p:grpSpPr>
            <a:xfrm>
              <a:off x="3392363" y="1441606"/>
              <a:ext cx="1653811" cy="2176152"/>
              <a:chOff x="3392363" y="1441606"/>
              <a:chExt cx="1653811" cy="2176152"/>
            </a:xfrm>
          </p:grpSpPr>
          <p:sp>
            <p:nvSpPr>
              <p:cNvPr id="10" name="Rectangle 9"/>
              <p:cNvSpPr/>
              <p:nvPr/>
            </p:nvSpPr>
            <p:spPr>
              <a:xfrm>
                <a:off x="3904176" y="1441606"/>
                <a:ext cx="1141998" cy="150382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rot="5400000">
                <a:off x="3701394" y="2422963"/>
                <a:ext cx="885764" cy="150382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Rectangle 21"/>
            <p:cNvSpPr/>
            <p:nvPr/>
          </p:nvSpPr>
          <p:spPr>
            <a:xfrm rot="5400000">
              <a:off x="6190947" y="3817546"/>
              <a:ext cx="744628" cy="506202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Rectangle 24"/>
          <p:cNvSpPr/>
          <p:nvPr/>
        </p:nvSpPr>
        <p:spPr>
          <a:xfrm rot="5400000">
            <a:off x="3504938" y="1658505"/>
            <a:ext cx="592535" cy="169403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2038523" y="1462950"/>
            <a:ext cx="1862986" cy="2677730"/>
            <a:chOff x="3392363" y="1441606"/>
            <a:chExt cx="1653811" cy="2176152"/>
          </a:xfrm>
        </p:grpSpPr>
        <p:sp>
          <p:nvSpPr>
            <p:cNvPr id="14" name="Rectangle 13"/>
            <p:cNvSpPr/>
            <p:nvPr/>
          </p:nvSpPr>
          <p:spPr>
            <a:xfrm>
              <a:off x="3904176" y="1441606"/>
              <a:ext cx="1141998" cy="150382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rot="5400000">
              <a:off x="3701394" y="2422963"/>
              <a:ext cx="885764" cy="150382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rot="5400000">
            <a:off x="2124166" y="1884979"/>
            <a:ext cx="981806" cy="169403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41399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ultrasound beam can therefore be shaped by adjusting transducer geometry</a:t>
            </a:r>
            <a:endParaRPr lang="en-US" dirty="0"/>
          </a:p>
        </p:txBody>
      </p:sp>
      <p:pic>
        <p:nvPicPr>
          <p:cNvPr id="4" name="Picture 3"/>
          <p:cNvPicPr>
            <a:picLocks noChangeAspect="1"/>
          </p:cNvPicPr>
          <p:nvPr/>
        </p:nvPicPr>
        <p:blipFill>
          <a:blip r:embed="rId4"/>
          <a:stretch>
            <a:fillRect/>
          </a:stretch>
        </p:blipFill>
        <p:spPr>
          <a:xfrm>
            <a:off x="0" y="1441606"/>
            <a:ext cx="4896189" cy="3361252"/>
          </a:xfrm>
          <a:prstGeom prst="rect">
            <a:avLst/>
          </a:prstGeom>
        </p:spPr>
      </p:pic>
      <p:graphicFrame>
        <p:nvGraphicFramePr>
          <p:cNvPr id="5" name="Object 4"/>
          <p:cNvGraphicFramePr>
            <a:graphicFrameLocks noChangeAspect="1"/>
          </p:cNvGraphicFramePr>
          <p:nvPr>
            <p:extLst/>
          </p:nvPr>
        </p:nvGraphicFramePr>
        <p:xfrm>
          <a:off x="4032250" y="3723892"/>
          <a:ext cx="4933950" cy="2990850"/>
        </p:xfrm>
        <a:graphic>
          <a:graphicData uri="http://schemas.openxmlformats.org/presentationml/2006/ole">
            <mc:AlternateContent xmlns:mc="http://schemas.openxmlformats.org/markup-compatibility/2006">
              <mc:Choice xmlns:v="urn:schemas-microsoft-com:vml" Requires="v">
                <p:oleObj spid="_x0000_s18485" name="Equation" r:id="rId5" imgW="3136900" imgH="1905000" progId="Equation.3">
                  <p:embed/>
                </p:oleObj>
              </mc:Choice>
              <mc:Fallback>
                <p:oleObj name="Equation" r:id="rId5" imgW="3136900" imgH="1905000" progId="Equation.3">
                  <p:embed/>
                  <p:pic>
                    <p:nvPicPr>
                      <p:cNvPr id="0" name=""/>
                      <p:cNvPicPr/>
                      <p:nvPr/>
                    </p:nvPicPr>
                    <p:blipFill>
                      <a:blip r:embed="rId6"/>
                      <a:stretch>
                        <a:fillRect/>
                      </a:stretch>
                    </p:blipFill>
                    <p:spPr>
                      <a:xfrm>
                        <a:off x="4032250" y="3723892"/>
                        <a:ext cx="4933950" cy="2990850"/>
                      </a:xfrm>
                      <a:prstGeom prst="rect">
                        <a:avLst/>
                      </a:prstGeom>
                      <a:ln>
                        <a:noFill/>
                      </a:ln>
                    </p:spPr>
                  </p:pic>
                </p:oleObj>
              </mc:Fallback>
            </mc:AlternateContent>
          </a:graphicData>
        </a:graphic>
      </p:graphicFrame>
      <p:sp>
        <p:nvSpPr>
          <p:cNvPr id="6" name="TextBox 5"/>
          <p:cNvSpPr txBox="1"/>
          <p:nvPr/>
        </p:nvSpPr>
        <p:spPr>
          <a:xfrm>
            <a:off x="0" y="6623555"/>
            <a:ext cx="1823298" cy="246221"/>
          </a:xfrm>
          <a:prstGeom prst="rect">
            <a:avLst/>
          </a:prstGeom>
          <a:noFill/>
        </p:spPr>
        <p:txBody>
          <a:bodyPr wrap="none" rtlCol="0">
            <a:spAutoFit/>
          </a:bodyPr>
          <a:lstStyle/>
          <a:p>
            <a:r>
              <a:rPr lang="en-US" sz="1000" dirty="0" smtClean="0"/>
              <a:t>Lawrence (2007) </a:t>
            </a:r>
            <a:r>
              <a:rPr lang="en-US" sz="1000" i="1" dirty="0" err="1" smtClean="0"/>
              <a:t>Crit</a:t>
            </a:r>
            <a:r>
              <a:rPr lang="en-US" sz="1000" i="1" dirty="0" smtClean="0"/>
              <a:t> Care Med</a:t>
            </a:r>
            <a:endParaRPr lang="en-US" sz="1000" i="1" dirty="0"/>
          </a:p>
        </p:txBody>
      </p:sp>
    </p:spTree>
    <p:extLst>
      <p:ext uri="{BB962C8B-B14F-4D97-AF65-F5344CB8AC3E}">
        <p14:creationId xmlns:p14="http://schemas.microsoft.com/office/powerpoint/2010/main" val="1842766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addition to the inherent far field divergence, in reality no beam is a perfect cylinder</a:t>
            </a:r>
            <a:endParaRPr lang="en-US" dirty="0"/>
          </a:p>
        </p:txBody>
      </p:sp>
      <p:pic>
        <p:nvPicPr>
          <p:cNvPr id="3" name="Picture 2"/>
          <p:cNvPicPr>
            <a:picLocks noChangeAspect="1"/>
          </p:cNvPicPr>
          <p:nvPr/>
        </p:nvPicPr>
        <p:blipFill>
          <a:blip r:embed="rId3"/>
          <a:stretch>
            <a:fillRect/>
          </a:stretch>
        </p:blipFill>
        <p:spPr>
          <a:xfrm>
            <a:off x="0" y="1621868"/>
            <a:ext cx="6023231" cy="3735402"/>
          </a:xfrm>
          <a:prstGeom prst="rect">
            <a:avLst/>
          </a:prstGeom>
        </p:spPr>
      </p:pic>
      <p:sp>
        <p:nvSpPr>
          <p:cNvPr id="5" name="TextBox 4"/>
          <p:cNvSpPr txBox="1"/>
          <p:nvPr/>
        </p:nvSpPr>
        <p:spPr>
          <a:xfrm>
            <a:off x="0" y="6630331"/>
            <a:ext cx="1823298" cy="246221"/>
          </a:xfrm>
          <a:prstGeom prst="rect">
            <a:avLst/>
          </a:prstGeom>
          <a:noFill/>
        </p:spPr>
        <p:txBody>
          <a:bodyPr wrap="none" rtlCol="0">
            <a:spAutoFit/>
          </a:bodyPr>
          <a:lstStyle/>
          <a:p>
            <a:r>
              <a:rPr lang="en-US" sz="1000" dirty="0" smtClean="0"/>
              <a:t>Lawrence (2007) </a:t>
            </a:r>
            <a:r>
              <a:rPr lang="en-US" sz="1000" i="1" dirty="0" err="1" smtClean="0"/>
              <a:t>Crit</a:t>
            </a:r>
            <a:r>
              <a:rPr lang="en-US" sz="1000" i="1" dirty="0" smtClean="0"/>
              <a:t> Care Med</a:t>
            </a:r>
            <a:endParaRPr lang="en-US" sz="1000" i="1" dirty="0"/>
          </a:p>
        </p:txBody>
      </p:sp>
      <p:grpSp>
        <p:nvGrpSpPr>
          <p:cNvPr id="8" name="Group 7"/>
          <p:cNvGrpSpPr/>
          <p:nvPr/>
        </p:nvGrpSpPr>
        <p:grpSpPr>
          <a:xfrm>
            <a:off x="3093935" y="3556050"/>
            <a:ext cx="6083717" cy="3301950"/>
            <a:chOff x="3093935" y="3556050"/>
            <a:chExt cx="6083717" cy="3301950"/>
          </a:xfrm>
        </p:grpSpPr>
        <p:pic>
          <p:nvPicPr>
            <p:cNvPr id="6" name="Picture 5"/>
            <p:cNvPicPr>
              <a:picLocks noChangeAspect="1"/>
            </p:cNvPicPr>
            <p:nvPr/>
          </p:nvPicPr>
          <p:blipFill>
            <a:blip r:embed="rId4"/>
            <a:stretch>
              <a:fillRect/>
            </a:stretch>
          </p:blipFill>
          <p:spPr>
            <a:xfrm>
              <a:off x="5234486" y="3556050"/>
              <a:ext cx="3452314" cy="2706614"/>
            </a:xfrm>
            <a:prstGeom prst="rect">
              <a:avLst/>
            </a:prstGeom>
          </p:spPr>
        </p:pic>
        <p:sp>
          <p:nvSpPr>
            <p:cNvPr id="7" name="TextBox 6"/>
            <p:cNvSpPr txBox="1"/>
            <p:nvPr/>
          </p:nvSpPr>
          <p:spPr>
            <a:xfrm>
              <a:off x="3093935" y="6611779"/>
              <a:ext cx="6083717" cy="246221"/>
            </a:xfrm>
            <a:prstGeom prst="rect">
              <a:avLst/>
            </a:prstGeom>
            <a:noFill/>
          </p:spPr>
          <p:txBody>
            <a:bodyPr wrap="none" rtlCol="0">
              <a:spAutoFit/>
            </a:bodyPr>
            <a:lstStyle/>
            <a:p>
              <a:r>
                <a:rPr lang="en-US" sz="1000" dirty="0"/>
                <a:t>http://</a:t>
              </a:r>
              <a:r>
                <a:rPr lang="en-US" sz="1000" dirty="0" err="1"/>
                <a:t>www.ndt-ed.org</a:t>
              </a:r>
              <a:r>
                <a:rPr lang="en-US" sz="1000" dirty="0"/>
                <a:t>/</a:t>
              </a:r>
              <a:r>
                <a:rPr lang="en-US" sz="1000" dirty="0" err="1"/>
                <a:t>EducationResources</a:t>
              </a:r>
              <a:r>
                <a:rPr lang="en-US" sz="1000" dirty="0"/>
                <a:t>/</a:t>
              </a:r>
              <a:r>
                <a:rPr lang="en-US" sz="1000" dirty="0" err="1"/>
                <a:t>CommunityCollege</a:t>
              </a:r>
              <a:r>
                <a:rPr lang="en-US" sz="1000" dirty="0"/>
                <a:t>/</a:t>
              </a:r>
              <a:r>
                <a:rPr lang="en-US" sz="1000" dirty="0" err="1"/>
                <a:t>Ultrasonics</a:t>
              </a:r>
              <a:r>
                <a:rPr lang="en-US" sz="1000" dirty="0"/>
                <a:t>/</a:t>
              </a:r>
              <a:r>
                <a:rPr lang="en-US" sz="1000" dirty="0" err="1"/>
                <a:t>EquipmentTrans</a:t>
              </a:r>
              <a:r>
                <a:rPr lang="en-US" sz="1000" dirty="0"/>
                <a:t>/</a:t>
              </a:r>
              <a:r>
                <a:rPr lang="en-US" sz="1000" dirty="0" err="1"/>
                <a:t>radiatedfields.htm</a:t>
              </a:r>
              <a:endParaRPr lang="en-US" sz="1000" dirty="0"/>
            </a:p>
          </p:txBody>
        </p:sp>
      </p:grpSp>
    </p:spTree>
    <p:extLst>
      <p:ext uri="{BB962C8B-B14F-4D97-AF65-F5344CB8AC3E}">
        <p14:creationId xmlns:p14="http://schemas.microsoft.com/office/powerpoint/2010/main" val="16459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Side lobes are </a:t>
            </a:r>
            <a:r>
              <a:rPr lang="en-US" dirty="0"/>
              <a:t>much weaker than the main </a:t>
            </a:r>
            <a:r>
              <a:rPr lang="en-US" dirty="0" smtClean="0"/>
              <a:t>lobe but </a:t>
            </a:r>
            <a:r>
              <a:rPr lang="en-US" dirty="0"/>
              <a:t>can be responsible for </a:t>
            </a:r>
            <a:r>
              <a:rPr lang="en-US" dirty="0" smtClean="0"/>
              <a:t>artefacts</a:t>
            </a:r>
            <a:endParaRPr lang="en-US" dirty="0"/>
          </a:p>
        </p:txBody>
      </p:sp>
      <p:pic>
        <p:nvPicPr>
          <p:cNvPr id="3" name="Picture 3" descr="UsArtSide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670" y="1692966"/>
            <a:ext cx="3840163"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UsSideLob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070" y="1845366"/>
            <a:ext cx="1928813" cy="30940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UsSideLob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1070" y="1845366"/>
            <a:ext cx="1050925" cy="30511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5917" y="5605670"/>
            <a:ext cx="7769433" cy="923330"/>
          </a:xfrm>
          <a:prstGeom prst="rect">
            <a:avLst/>
          </a:prstGeom>
          <a:noFill/>
        </p:spPr>
        <p:txBody>
          <a:bodyPr wrap="square" rtlCol="0">
            <a:spAutoFit/>
          </a:bodyPr>
          <a:lstStyle/>
          <a:p>
            <a:pPr algn="ctr"/>
            <a:r>
              <a:rPr lang="en-GB" altLang="en-US" sz="1800" dirty="0">
                <a:latin typeface="+mj-lt"/>
                <a:ea typeface="Calibri" charset="0"/>
                <a:cs typeface="Calibri" charset="0"/>
              </a:rPr>
              <a:t>The strong reflecting surface of the central structure lies in the side lobes of the beam directed at angles away from the perpendicular. The echoes from the </a:t>
            </a:r>
            <a:r>
              <a:rPr lang="en-GB" altLang="en-US" sz="1800" dirty="0" err="1">
                <a:latin typeface="+mj-lt"/>
                <a:ea typeface="Calibri" charset="0"/>
                <a:cs typeface="Calibri" charset="0"/>
              </a:rPr>
              <a:t>sidelobes</a:t>
            </a:r>
            <a:r>
              <a:rPr lang="en-GB" altLang="en-US" sz="1800" dirty="0">
                <a:latin typeface="+mj-lt"/>
                <a:ea typeface="Calibri" charset="0"/>
                <a:cs typeface="Calibri" charset="0"/>
              </a:rPr>
              <a:t> are misplaced (arrows</a:t>
            </a:r>
            <a:r>
              <a:rPr lang="en-GB" altLang="en-US" sz="1800" dirty="0" smtClean="0">
                <a:latin typeface="+mj-lt"/>
                <a:ea typeface="Calibri" charset="0"/>
                <a:cs typeface="Calibri" charset="0"/>
              </a:rPr>
              <a:t>).</a:t>
            </a:r>
            <a:endParaRPr lang="en-GB" altLang="en-US" sz="1800" dirty="0">
              <a:latin typeface="+mj-lt"/>
              <a:ea typeface="Calibri" charset="0"/>
              <a:cs typeface="Calibri" charset="0"/>
            </a:endParaRPr>
          </a:p>
        </p:txBody>
      </p:sp>
    </p:spTree>
    <p:extLst>
      <p:ext uri="{BB962C8B-B14F-4D97-AF65-F5344CB8AC3E}">
        <p14:creationId xmlns:p14="http://schemas.microsoft.com/office/powerpoint/2010/main" val="9981233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terminology</a:t>
            </a:r>
            <a:endParaRPr lang="en-US" dirty="0"/>
          </a:p>
        </p:txBody>
      </p:sp>
      <p:sp>
        <p:nvSpPr>
          <p:cNvPr id="3" name="Content Placeholder 2"/>
          <p:cNvSpPr>
            <a:spLocks noGrp="1"/>
          </p:cNvSpPr>
          <p:nvPr>
            <p:ph idx="1"/>
          </p:nvPr>
        </p:nvSpPr>
        <p:spPr>
          <a:xfrm>
            <a:off x="628650" y="1640264"/>
            <a:ext cx="5401089" cy="4536699"/>
          </a:xfrm>
        </p:spPr>
        <p:txBody>
          <a:bodyPr>
            <a:noAutofit/>
          </a:bodyPr>
          <a:lstStyle/>
          <a:p>
            <a:r>
              <a:rPr lang="en-US" b="1" dirty="0"/>
              <a:t>Transmission Field </a:t>
            </a:r>
            <a:r>
              <a:rPr lang="en-US" dirty="0"/>
              <a:t>- the “corridor” along which transmitted waves travel and the associated intensity pattern </a:t>
            </a:r>
          </a:p>
          <a:p>
            <a:r>
              <a:rPr lang="en-US" b="1" dirty="0"/>
              <a:t>Reception Zone </a:t>
            </a:r>
            <a:r>
              <a:rPr lang="en-US" dirty="0"/>
              <a:t>- the region in which a point source of ultrasound must lie if it is to produce a detectable signal at the </a:t>
            </a:r>
            <a:r>
              <a:rPr lang="en-US" dirty="0" smtClean="0"/>
              <a:t>receiving </a:t>
            </a:r>
            <a:r>
              <a:rPr lang="en-US" dirty="0"/>
              <a:t>transducer.</a:t>
            </a:r>
          </a:p>
          <a:p>
            <a:r>
              <a:rPr lang="en-US" b="1" dirty="0"/>
              <a:t>Ultrasound beam </a:t>
            </a:r>
            <a:r>
              <a:rPr lang="en-US" dirty="0"/>
              <a:t>- the product of the transmission field and the reception zone.</a:t>
            </a:r>
          </a:p>
          <a:p>
            <a:r>
              <a:rPr lang="en-US" dirty="0"/>
              <a:t>In the simple case of a single disc transducer the transmission field and reception zone have the same shape and size</a:t>
            </a:r>
            <a:r>
              <a:rPr lang="en-US" dirty="0" smtClean="0"/>
              <a:t>.</a:t>
            </a:r>
            <a:endParaRPr lang="en-US" dirty="0"/>
          </a:p>
        </p:txBody>
      </p:sp>
      <p:pic>
        <p:nvPicPr>
          <p:cNvPr id="4" name="Picture 4" descr="McD0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9304" y="2516039"/>
            <a:ext cx="2449513" cy="241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012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a curved transducer or acoustic lens allows for focusing of the ultrasound beam</a:t>
            </a:r>
            <a:endParaRPr lang="en-US"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25456" y="3297353"/>
            <a:ext cx="2591839" cy="3600000"/>
          </a:xfrm>
          <a:prstGeom prst="rect">
            <a:avLst/>
          </a:prstGeom>
        </p:spPr>
      </p:pic>
      <p:sp>
        <p:nvSpPr>
          <p:cNvPr id="12" name="TextBox 11"/>
          <p:cNvSpPr txBox="1"/>
          <p:nvPr/>
        </p:nvSpPr>
        <p:spPr>
          <a:xfrm>
            <a:off x="3910924" y="2490580"/>
            <a:ext cx="275849" cy="369332"/>
          </a:xfrm>
          <a:prstGeom prst="rect">
            <a:avLst/>
          </a:prstGeom>
          <a:noFill/>
        </p:spPr>
        <p:txBody>
          <a:bodyPr wrap="none" rtlCol="0">
            <a:spAutoFit/>
          </a:bodyPr>
          <a:lstStyle/>
          <a:p>
            <a:r>
              <a:rPr lang="en-US" dirty="0" smtClean="0"/>
              <a:t>z</a:t>
            </a:r>
            <a:endParaRPr lang="en-US" dirty="0"/>
          </a:p>
        </p:txBody>
      </p:sp>
      <p:grpSp>
        <p:nvGrpSpPr>
          <p:cNvPr id="47" name="Group 46"/>
          <p:cNvGrpSpPr/>
          <p:nvPr/>
        </p:nvGrpSpPr>
        <p:grpSpPr>
          <a:xfrm>
            <a:off x="1019455" y="1788137"/>
            <a:ext cx="2803841" cy="1554625"/>
            <a:chOff x="1107083" y="1515146"/>
            <a:chExt cx="2803841" cy="1554625"/>
          </a:xfrm>
        </p:grpSpPr>
        <p:sp>
          <p:nvSpPr>
            <p:cNvPr id="7" name="Oval 6"/>
            <p:cNvSpPr/>
            <p:nvPr/>
          </p:nvSpPr>
          <p:spPr>
            <a:xfrm>
              <a:off x="1555931" y="2058241"/>
              <a:ext cx="193485" cy="74451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8" name="Straight Arrow Connector 7"/>
            <p:cNvCxnSpPr>
              <a:endCxn id="12" idx="1"/>
            </p:cNvCxnSpPr>
            <p:nvPr/>
          </p:nvCxnSpPr>
          <p:spPr>
            <a:xfrm flipV="1">
              <a:off x="1654298" y="2675246"/>
              <a:ext cx="2256626"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448057" y="2058241"/>
              <a:ext cx="0" cy="372256"/>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107083" y="1981598"/>
              <a:ext cx="295236" cy="369332"/>
            </a:xfrm>
            <a:prstGeom prst="rect">
              <a:avLst/>
            </a:prstGeom>
            <a:noFill/>
          </p:spPr>
          <p:txBody>
            <a:bodyPr wrap="none" rtlCol="0">
              <a:spAutoFit/>
            </a:bodyPr>
            <a:lstStyle/>
            <a:p>
              <a:r>
                <a:rPr lang="en-US" dirty="0" smtClean="0"/>
                <a:t>a</a:t>
              </a:r>
              <a:endParaRPr lang="en-US" dirty="0"/>
            </a:p>
          </p:txBody>
        </p:sp>
        <p:sp>
          <p:nvSpPr>
            <p:cNvPr id="19" name="Freeform 18"/>
            <p:cNvSpPr/>
            <p:nvPr/>
          </p:nvSpPr>
          <p:spPr>
            <a:xfrm rot="21415954">
              <a:off x="1639033" y="1791224"/>
              <a:ext cx="2251981" cy="245673"/>
            </a:xfrm>
            <a:custGeom>
              <a:avLst/>
              <a:gdLst>
                <a:gd name="connsiteX0" fmla="*/ 0 w 2251981"/>
                <a:gd name="connsiteY0" fmla="*/ 224109 h 245673"/>
                <a:gd name="connsiteX1" fmla="*/ 1056617 w 2251981"/>
                <a:gd name="connsiteY1" fmla="*/ 224109 h 245673"/>
                <a:gd name="connsiteX2" fmla="*/ 2251981 w 2251981"/>
                <a:gd name="connsiteY2" fmla="*/ 0 h 245673"/>
              </a:gdLst>
              <a:ahLst/>
              <a:cxnLst>
                <a:cxn ang="0">
                  <a:pos x="connsiteX0" y="connsiteY0"/>
                </a:cxn>
                <a:cxn ang="0">
                  <a:pos x="connsiteX1" y="connsiteY1"/>
                </a:cxn>
                <a:cxn ang="0">
                  <a:pos x="connsiteX2" y="connsiteY2"/>
                </a:cxn>
              </a:cxnLst>
              <a:rect l="l" t="t" r="r" b="b"/>
              <a:pathLst>
                <a:path w="2251981" h="245673">
                  <a:moveTo>
                    <a:pt x="0" y="224109"/>
                  </a:moveTo>
                  <a:cubicBezTo>
                    <a:pt x="340643" y="242784"/>
                    <a:pt x="681287" y="261460"/>
                    <a:pt x="1056617" y="224109"/>
                  </a:cubicBezTo>
                  <a:cubicBezTo>
                    <a:pt x="1431947" y="186758"/>
                    <a:pt x="1841964" y="93379"/>
                    <a:pt x="2251981" y="0"/>
                  </a:cubicBezTo>
                </a:path>
              </a:pathLst>
            </a:cu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167424" flipV="1">
              <a:off x="1654298" y="2824098"/>
              <a:ext cx="2251981" cy="245673"/>
            </a:xfrm>
            <a:custGeom>
              <a:avLst/>
              <a:gdLst>
                <a:gd name="connsiteX0" fmla="*/ 0 w 2251981"/>
                <a:gd name="connsiteY0" fmla="*/ 224109 h 245673"/>
                <a:gd name="connsiteX1" fmla="*/ 1056617 w 2251981"/>
                <a:gd name="connsiteY1" fmla="*/ 224109 h 245673"/>
                <a:gd name="connsiteX2" fmla="*/ 2251981 w 2251981"/>
                <a:gd name="connsiteY2" fmla="*/ 0 h 245673"/>
              </a:gdLst>
              <a:ahLst/>
              <a:cxnLst>
                <a:cxn ang="0">
                  <a:pos x="connsiteX0" y="connsiteY0"/>
                </a:cxn>
                <a:cxn ang="0">
                  <a:pos x="connsiteX1" y="connsiteY1"/>
                </a:cxn>
                <a:cxn ang="0">
                  <a:pos x="connsiteX2" y="connsiteY2"/>
                </a:cxn>
              </a:cxnLst>
              <a:rect l="l" t="t" r="r" b="b"/>
              <a:pathLst>
                <a:path w="2251981" h="245673">
                  <a:moveTo>
                    <a:pt x="0" y="224109"/>
                  </a:moveTo>
                  <a:cubicBezTo>
                    <a:pt x="340643" y="242784"/>
                    <a:pt x="681287" y="261460"/>
                    <a:pt x="1056617" y="224109"/>
                  </a:cubicBezTo>
                  <a:cubicBezTo>
                    <a:pt x="1431947" y="186758"/>
                    <a:pt x="1841964" y="93379"/>
                    <a:pt x="2251981" y="0"/>
                  </a:cubicBezTo>
                </a:path>
              </a:pathLst>
            </a:cu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7" name="Straight Connector 26"/>
            <p:cNvCxnSpPr>
              <a:stCxn id="19" idx="0"/>
              <a:endCxn id="7" idx="4"/>
            </p:cNvCxnSpPr>
            <p:nvPr/>
          </p:nvCxnSpPr>
          <p:spPr>
            <a:xfrm>
              <a:off x="1646065" y="2075441"/>
              <a:ext cx="6609" cy="727313"/>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graphicFrame>
          <p:nvGraphicFramePr>
            <p:cNvPr id="31" name="Object 30"/>
            <p:cNvGraphicFramePr>
              <a:graphicFrameLocks noChangeAspect="1"/>
            </p:cNvGraphicFramePr>
            <p:nvPr>
              <p:extLst/>
            </p:nvPr>
          </p:nvGraphicFramePr>
          <p:xfrm>
            <a:off x="1932824" y="1515146"/>
            <a:ext cx="675940" cy="431999"/>
          </p:xfrm>
          <a:graphic>
            <a:graphicData uri="http://schemas.openxmlformats.org/presentationml/2006/ole">
              <mc:AlternateContent xmlns:mc="http://schemas.openxmlformats.org/markup-compatibility/2006">
                <mc:Choice xmlns:v="urn:schemas-microsoft-com:vml" Requires="v">
                  <p:oleObj spid="_x0000_s19644" name="Equation" r:id="rId5" imgW="635000" imgH="406400" progId="Equation.3">
                    <p:embed/>
                  </p:oleObj>
                </mc:Choice>
                <mc:Fallback>
                  <p:oleObj name="Equation" r:id="rId5" imgW="635000" imgH="406400" progId="Equation.3">
                    <p:embed/>
                    <p:pic>
                      <p:nvPicPr>
                        <p:cNvPr id="0" name=""/>
                        <p:cNvPicPr/>
                        <p:nvPr/>
                      </p:nvPicPr>
                      <p:blipFill>
                        <a:blip r:embed="rId6"/>
                        <a:stretch>
                          <a:fillRect/>
                        </a:stretch>
                      </p:blipFill>
                      <p:spPr>
                        <a:xfrm>
                          <a:off x="1932824" y="1515146"/>
                          <a:ext cx="675940" cy="431999"/>
                        </a:xfrm>
                        <a:prstGeom prst="rect">
                          <a:avLst/>
                        </a:prstGeom>
                        <a:ln>
                          <a:solidFill>
                            <a:srgbClr val="E46C0A"/>
                          </a:solidFill>
                        </a:ln>
                      </p:spPr>
                    </p:pic>
                  </p:oleObj>
                </mc:Fallback>
              </mc:AlternateContent>
            </a:graphicData>
          </a:graphic>
        </p:graphicFrame>
        <p:cxnSp>
          <p:nvCxnSpPr>
            <p:cNvPr id="33" name="Straight Arrow Connector 32"/>
            <p:cNvCxnSpPr/>
            <p:nvPr/>
          </p:nvCxnSpPr>
          <p:spPr>
            <a:xfrm>
              <a:off x="2608764" y="1731146"/>
              <a:ext cx="324000" cy="0"/>
            </a:xfrm>
            <a:prstGeom prst="straightConnector1">
              <a:avLst/>
            </a:prstGeom>
            <a:ln>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632402" y="1742462"/>
              <a:ext cx="300422" cy="0"/>
            </a:xfrm>
            <a:prstGeom prst="straightConnector1">
              <a:avLst/>
            </a:prstGeom>
            <a:ln>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5005203" y="1788137"/>
            <a:ext cx="2723862" cy="5107610"/>
            <a:chOff x="5005203" y="1549599"/>
            <a:chExt cx="2723862" cy="5107610"/>
          </a:xfrm>
        </p:grpSpPr>
        <p:pic>
          <p:nvPicPr>
            <p:cNvPr id="14" name="Picture 13"/>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039816" y="3057209"/>
              <a:ext cx="2654637" cy="3600000"/>
            </a:xfrm>
            <a:prstGeom prst="rect">
              <a:avLst/>
            </a:prstGeom>
          </p:spPr>
        </p:pic>
        <p:grpSp>
          <p:nvGrpSpPr>
            <p:cNvPr id="46" name="Group 45"/>
            <p:cNvGrpSpPr/>
            <p:nvPr/>
          </p:nvGrpSpPr>
          <p:grpSpPr>
            <a:xfrm>
              <a:off x="5005203" y="1549599"/>
              <a:ext cx="2723862" cy="1574843"/>
              <a:chOff x="4889443" y="1549599"/>
              <a:chExt cx="2723862" cy="1574843"/>
            </a:xfrm>
          </p:grpSpPr>
          <p:sp>
            <p:nvSpPr>
              <p:cNvPr id="15" name="Oval 14"/>
              <p:cNvSpPr/>
              <p:nvPr/>
            </p:nvSpPr>
            <p:spPr>
              <a:xfrm>
                <a:off x="4909530" y="1981598"/>
                <a:ext cx="324000" cy="74451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Oval 15"/>
              <p:cNvSpPr/>
              <p:nvPr/>
            </p:nvSpPr>
            <p:spPr>
              <a:xfrm>
                <a:off x="5022585" y="1981598"/>
                <a:ext cx="193485" cy="74451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2" name="Straight Arrow Connector 21"/>
              <p:cNvCxnSpPr/>
              <p:nvPr/>
            </p:nvCxnSpPr>
            <p:spPr>
              <a:xfrm flipV="1">
                <a:off x="5112849" y="2361754"/>
                <a:ext cx="2256626"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337456" y="2177088"/>
                <a:ext cx="275849" cy="369332"/>
              </a:xfrm>
              <a:prstGeom prst="rect">
                <a:avLst/>
              </a:prstGeom>
              <a:noFill/>
            </p:spPr>
            <p:txBody>
              <a:bodyPr wrap="none" rtlCol="0">
                <a:spAutoFit/>
              </a:bodyPr>
              <a:lstStyle/>
              <a:p>
                <a:r>
                  <a:rPr lang="en-US" dirty="0" smtClean="0"/>
                  <a:t>z</a:t>
                </a:r>
                <a:endParaRPr lang="en-US" dirty="0"/>
              </a:p>
            </p:txBody>
          </p:sp>
          <p:sp>
            <p:nvSpPr>
              <p:cNvPr id="24" name="Freeform 23"/>
              <p:cNvSpPr/>
              <p:nvPr/>
            </p:nvSpPr>
            <p:spPr>
              <a:xfrm>
                <a:off x="5091504" y="1618574"/>
                <a:ext cx="2024450" cy="547842"/>
              </a:xfrm>
              <a:custGeom>
                <a:avLst/>
                <a:gdLst>
                  <a:gd name="connsiteX0" fmla="*/ 0 w 2454765"/>
                  <a:gd name="connsiteY0" fmla="*/ 362843 h 547842"/>
                  <a:gd name="connsiteX1" fmla="*/ 576336 w 2454765"/>
                  <a:gd name="connsiteY1" fmla="*/ 522920 h 547842"/>
                  <a:gd name="connsiteX2" fmla="*/ 1013925 w 2454765"/>
                  <a:gd name="connsiteY2" fmla="*/ 544264 h 547842"/>
                  <a:gd name="connsiteX3" fmla="*/ 1440841 w 2454765"/>
                  <a:gd name="connsiteY3" fmla="*/ 490905 h 547842"/>
                  <a:gd name="connsiteX4" fmla="*/ 2123906 w 2454765"/>
                  <a:gd name="connsiteY4" fmla="*/ 245452 h 547842"/>
                  <a:gd name="connsiteX5" fmla="*/ 2454765 w 2454765"/>
                  <a:gd name="connsiteY5" fmla="*/ 0 h 54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4765" h="547842">
                    <a:moveTo>
                      <a:pt x="0" y="362843"/>
                    </a:moveTo>
                    <a:cubicBezTo>
                      <a:pt x="203674" y="427763"/>
                      <a:pt x="407349" y="492683"/>
                      <a:pt x="576336" y="522920"/>
                    </a:cubicBezTo>
                    <a:cubicBezTo>
                      <a:pt x="745323" y="553157"/>
                      <a:pt x="869841" y="549600"/>
                      <a:pt x="1013925" y="544264"/>
                    </a:cubicBezTo>
                    <a:cubicBezTo>
                      <a:pt x="1158009" y="538928"/>
                      <a:pt x="1255844" y="540707"/>
                      <a:pt x="1440841" y="490905"/>
                    </a:cubicBezTo>
                    <a:cubicBezTo>
                      <a:pt x="1625838" y="441103"/>
                      <a:pt x="1954919" y="327269"/>
                      <a:pt x="2123906" y="245452"/>
                    </a:cubicBezTo>
                    <a:cubicBezTo>
                      <a:pt x="2292893" y="163635"/>
                      <a:pt x="2454765" y="0"/>
                      <a:pt x="2454765" y="0"/>
                    </a:cubicBezTo>
                  </a:path>
                </a:pathLst>
              </a:custGeom>
              <a:ln>
                <a:solidFill>
                  <a:srgbClr val="00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flipV="1">
                <a:off x="5101902" y="2551186"/>
                <a:ext cx="2024450" cy="573256"/>
              </a:xfrm>
              <a:custGeom>
                <a:avLst/>
                <a:gdLst>
                  <a:gd name="connsiteX0" fmla="*/ 0 w 2454765"/>
                  <a:gd name="connsiteY0" fmla="*/ 362843 h 547842"/>
                  <a:gd name="connsiteX1" fmla="*/ 576336 w 2454765"/>
                  <a:gd name="connsiteY1" fmla="*/ 522920 h 547842"/>
                  <a:gd name="connsiteX2" fmla="*/ 1013925 w 2454765"/>
                  <a:gd name="connsiteY2" fmla="*/ 544264 h 547842"/>
                  <a:gd name="connsiteX3" fmla="*/ 1440841 w 2454765"/>
                  <a:gd name="connsiteY3" fmla="*/ 490905 h 547842"/>
                  <a:gd name="connsiteX4" fmla="*/ 2123906 w 2454765"/>
                  <a:gd name="connsiteY4" fmla="*/ 245452 h 547842"/>
                  <a:gd name="connsiteX5" fmla="*/ 2454765 w 2454765"/>
                  <a:gd name="connsiteY5" fmla="*/ 0 h 54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4765" h="547842">
                    <a:moveTo>
                      <a:pt x="0" y="362843"/>
                    </a:moveTo>
                    <a:cubicBezTo>
                      <a:pt x="203674" y="427763"/>
                      <a:pt x="407349" y="492683"/>
                      <a:pt x="576336" y="522920"/>
                    </a:cubicBezTo>
                    <a:cubicBezTo>
                      <a:pt x="745323" y="553157"/>
                      <a:pt x="869841" y="549600"/>
                      <a:pt x="1013925" y="544264"/>
                    </a:cubicBezTo>
                    <a:cubicBezTo>
                      <a:pt x="1158009" y="538928"/>
                      <a:pt x="1255844" y="540707"/>
                      <a:pt x="1440841" y="490905"/>
                    </a:cubicBezTo>
                    <a:cubicBezTo>
                      <a:pt x="1625838" y="441103"/>
                      <a:pt x="1954919" y="327269"/>
                      <a:pt x="2123906" y="245452"/>
                    </a:cubicBezTo>
                    <a:cubicBezTo>
                      <a:pt x="2292893" y="163635"/>
                      <a:pt x="2454765" y="0"/>
                      <a:pt x="2454765" y="0"/>
                    </a:cubicBezTo>
                  </a:path>
                </a:pathLst>
              </a:custGeom>
              <a:ln>
                <a:solidFill>
                  <a:srgbClr val="00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4889443" y="1981200"/>
                <a:ext cx="196907" cy="762485"/>
              </a:xfrm>
              <a:custGeom>
                <a:avLst/>
                <a:gdLst>
                  <a:gd name="connsiteX0" fmla="*/ 171507 w 196907"/>
                  <a:gd name="connsiteY0" fmla="*/ 0 h 762485"/>
                  <a:gd name="connsiteX1" fmla="*/ 76257 w 196907"/>
                  <a:gd name="connsiteY1" fmla="*/ 69850 h 762485"/>
                  <a:gd name="connsiteX2" fmla="*/ 25457 w 196907"/>
                  <a:gd name="connsiteY2" fmla="*/ 228600 h 762485"/>
                  <a:gd name="connsiteX3" fmla="*/ 57 w 196907"/>
                  <a:gd name="connsiteY3" fmla="*/ 419100 h 762485"/>
                  <a:gd name="connsiteX4" fmla="*/ 31807 w 196907"/>
                  <a:gd name="connsiteY4" fmla="*/ 615950 h 762485"/>
                  <a:gd name="connsiteX5" fmla="*/ 127057 w 196907"/>
                  <a:gd name="connsiteY5" fmla="*/ 742950 h 762485"/>
                  <a:gd name="connsiteX6" fmla="*/ 196907 w 196907"/>
                  <a:gd name="connsiteY6" fmla="*/ 762000 h 76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907" h="762485">
                    <a:moveTo>
                      <a:pt x="171507" y="0"/>
                    </a:moveTo>
                    <a:cubicBezTo>
                      <a:pt x="136053" y="15875"/>
                      <a:pt x="100599" y="31750"/>
                      <a:pt x="76257" y="69850"/>
                    </a:cubicBezTo>
                    <a:cubicBezTo>
                      <a:pt x="51915" y="107950"/>
                      <a:pt x="38157" y="170392"/>
                      <a:pt x="25457" y="228600"/>
                    </a:cubicBezTo>
                    <a:cubicBezTo>
                      <a:pt x="12757" y="286808"/>
                      <a:pt x="-1001" y="354542"/>
                      <a:pt x="57" y="419100"/>
                    </a:cubicBezTo>
                    <a:cubicBezTo>
                      <a:pt x="1115" y="483658"/>
                      <a:pt x="10640" y="561975"/>
                      <a:pt x="31807" y="615950"/>
                    </a:cubicBezTo>
                    <a:cubicBezTo>
                      <a:pt x="52974" y="669925"/>
                      <a:pt x="99540" y="718608"/>
                      <a:pt x="127057" y="742950"/>
                    </a:cubicBezTo>
                    <a:cubicBezTo>
                      <a:pt x="154574" y="767292"/>
                      <a:pt x="196907" y="762000"/>
                      <a:pt x="196907" y="762000"/>
                    </a:cubicBezTo>
                  </a:path>
                </a:pathLst>
              </a:cu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36" name="Object 35"/>
              <p:cNvGraphicFramePr>
                <a:graphicFrameLocks noChangeAspect="1"/>
              </p:cNvGraphicFramePr>
              <p:nvPr>
                <p:extLst/>
              </p:nvPr>
            </p:nvGraphicFramePr>
            <p:xfrm>
              <a:off x="5402353" y="1549599"/>
              <a:ext cx="675940" cy="431999"/>
            </p:xfrm>
            <a:graphic>
              <a:graphicData uri="http://schemas.openxmlformats.org/presentationml/2006/ole">
                <mc:AlternateContent xmlns:mc="http://schemas.openxmlformats.org/markup-compatibility/2006">
                  <mc:Choice xmlns:v="urn:schemas-microsoft-com:vml" Requires="v">
                    <p:oleObj spid="_x0000_s19645" name="Equation" r:id="rId8" imgW="635000" imgH="406400" progId="Equation.3">
                      <p:embed/>
                    </p:oleObj>
                  </mc:Choice>
                  <mc:Fallback>
                    <p:oleObj name="Equation" r:id="rId8" imgW="635000" imgH="406400" progId="Equation.3">
                      <p:embed/>
                      <p:pic>
                        <p:nvPicPr>
                          <p:cNvPr id="0" name=""/>
                          <p:cNvPicPr/>
                          <p:nvPr/>
                        </p:nvPicPr>
                        <p:blipFill>
                          <a:blip r:embed="rId6"/>
                          <a:stretch>
                            <a:fillRect/>
                          </a:stretch>
                        </p:blipFill>
                        <p:spPr>
                          <a:xfrm>
                            <a:off x="5402353" y="1549599"/>
                            <a:ext cx="675940" cy="431999"/>
                          </a:xfrm>
                          <a:prstGeom prst="rect">
                            <a:avLst/>
                          </a:prstGeom>
                          <a:ln>
                            <a:solidFill>
                              <a:srgbClr val="E46C0A"/>
                            </a:solidFill>
                          </a:ln>
                        </p:spPr>
                      </p:pic>
                    </p:oleObj>
                  </mc:Fallback>
                </mc:AlternateContent>
              </a:graphicData>
            </a:graphic>
          </p:graphicFrame>
          <p:cxnSp>
            <p:nvCxnSpPr>
              <p:cNvPr id="37" name="Straight Arrow Connector 36"/>
              <p:cNvCxnSpPr/>
              <p:nvPr/>
            </p:nvCxnSpPr>
            <p:spPr>
              <a:xfrm>
                <a:off x="6078293" y="1765599"/>
                <a:ext cx="324000" cy="0"/>
              </a:xfrm>
              <a:prstGeom prst="straightConnector1">
                <a:avLst/>
              </a:prstGeom>
              <a:ln>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5101931" y="1776915"/>
                <a:ext cx="300422" cy="0"/>
              </a:xfrm>
              <a:prstGeom prst="straightConnector1">
                <a:avLst/>
              </a:prstGeom>
              <a:ln>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108259" y="2363728"/>
                <a:ext cx="863998" cy="0"/>
              </a:xfrm>
              <a:prstGeom prst="straightConnector1">
                <a:avLst/>
              </a:prstGeom>
              <a:ln>
                <a:solidFill>
                  <a:schemeClr val="accent6">
                    <a:lumMod val="7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24" idx="2"/>
                <a:endCxn id="25" idx="2"/>
              </p:cNvCxnSpPr>
              <p:nvPr/>
            </p:nvCxnSpPr>
            <p:spPr>
              <a:xfrm>
                <a:off x="5927690" y="2162838"/>
                <a:ext cx="10398" cy="392092"/>
              </a:xfrm>
              <a:prstGeom prst="straightConnector1">
                <a:avLst/>
              </a:prstGeom>
              <a:ln>
                <a:solidFill>
                  <a:schemeClr val="accent6">
                    <a:lumMod val="7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4" name="Object 43"/>
              <p:cNvGraphicFramePr>
                <a:graphicFrameLocks noChangeAspect="1"/>
              </p:cNvGraphicFramePr>
              <p:nvPr>
                <p:extLst/>
              </p:nvPr>
            </p:nvGraphicFramePr>
            <p:xfrm>
              <a:off x="5731633" y="2579971"/>
              <a:ext cx="392113" cy="419100"/>
            </p:xfrm>
            <a:graphic>
              <a:graphicData uri="http://schemas.openxmlformats.org/presentationml/2006/ole">
                <mc:AlternateContent xmlns:mc="http://schemas.openxmlformats.org/markup-compatibility/2006">
                  <mc:Choice xmlns:v="urn:schemas-microsoft-com:vml" Requires="v">
                    <p:oleObj spid="_x0000_s19646" name="Equation" r:id="rId9" imgW="368300" imgH="393700" progId="Equation.3">
                      <p:embed/>
                    </p:oleObj>
                  </mc:Choice>
                  <mc:Fallback>
                    <p:oleObj name="Equation" r:id="rId9" imgW="368300" imgH="393700" progId="Equation.3">
                      <p:embed/>
                      <p:pic>
                        <p:nvPicPr>
                          <p:cNvPr id="0" name=""/>
                          <p:cNvPicPr/>
                          <p:nvPr/>
                        </p:nvPicPr>
                        <p:blipFill>
                          <a:blip r:embed="rId10"/>
                          <a:stretch>
                            <a:fillRect/>
                          </a:stretch>
                        </p:blipFill>
                        <p:spPr>
                          <a:xfrm>
                            <a:off x="5731633" y="2579971"/>
                            <a:ext cx="392113" cy="419100"/>
                          </a:xfrm>
                          <a:prstGeom prst="rect">
                            <a:avLst/>
                          </a:prstGeom>
                          <a:ln>
                            <a:noFill/>
                          </a:ln>
                        </p:spPr>
                      </p:pic>
                    </p:oleObj>
                  </mc:Fallback>
                </mc:AlternateContent>
              </a:graphicData>
            </a:graphic>
          </p:graphicFrame>
          <p:graphicFrame>
            <p:nvGraphicFramePr>
              <p:cNvPr id="45" name="Object 44"/>
              <p:cNvGraphicFramePr>
                <a:graphicFrameLocks noChangeAspect="1"/>
              </p:cNvGraphicFramePr>
              <p:nvPr>
                <p:extLst/>
              </p:nvPr>
            </p:nvGraphicFramePr>
            <p:xfrm>
              <a:off x="5328534" y="2157586"/>
              <a:ext cx="147637" cy="188912"/>
            </p:xfrm>
            <a:graphic>
              <a:graphicData uri="http://schemas.openxmlformats.org/presentationml/2006/ole">
                <mc:AlternateContent xmlns:mc="http://schemas.openxmlformats.org/markup-compatibility/2006">
                  <mc:Choice xmlns:v="urn:schemas-microsoft-com:vml" Requires="v">
                    <p:oleObj spid="_x0000_s19647" name="Equation" r:id="rId11" imgW="139700" imgH="177800" progId="Equation.3">
                      <p:embed/>
                    </p:oleObj>
                  </mc:Choice>
                  <mc:Fallback>
                    <p:oleObj name="Equation" r:id="rId11" imgW="139700" imgH="177800" progId="Equation.3">
                      <p:embed/>
                      <p:pic>
                        <p:nvPicPr>
                          <p:cNvPr id="0" name=""/>
                          <p:cNvPicPr/>
                          <p:nvPr/>
                        </p:nvPicPr>
                        <p:blipFill>
                          <a:blip r:embed="rId12"/>
                          <a:stretch>
                            <a:fillRect/>
                          </a:stretch>
                        </p:blipFill>
                        <p:spPr>
                          <a:xfrm>
                            <a:off x="5328534" y="2157586"/>
                            <a:ext cx="147637" cy="188912"/>
                          </a:xfrm>
                          <a:prstGeom prst="rect">
                            <a:avLst/>
                          </a:prstGeom>
                          <a:ln>
                            <a:noFill/>
                          </a:ln>
                        </p:spPr>
                      </p:pic>
                    </p:oleObj>
                  </mc:Fallback>
                </mc:AlternateContent>
              </a:graphicData>
            </a:graphic>
          </p:graphicFrame>
        </p:grpSp>
      </p:grpSp>
      <p:sp>
        <p:nvSpPr>
          <p:cNvPr id="5" name="TextBox 4"/>
          <p:cNvSpPr txBox="1"/>
          <p:nvPr/>
        </p:nvSpPr>
        <p:spPr>
          <a:xfrm>
            <a:off x="7320702" y="6611779"/>
            <a:ext cx="1823298" cy="246221"/>
          </a:xfrm>
          <a:prstGeom prst="rect">
            <a:avLst/>
          </a:prstGeom>
          <a:noFill/>
        </p:spPr>
        <p:txBody>
          <a:bodyPr wrap="none" rtlCol="0">
            <a:spAutoFit/>
          </a:bodyPr>
          <a:lstStyle/>
          <a:p>
            <a:r>
              <a:rPr lang="en-US" sz="1000" dirty="0" smtClean="0"/>
              <a:t>Lawrence (2007) </a:t>
            </a:r>
            <a:r>
              <a:rPr lang="en-US" sz="1000" i="1" dirty="0" err="1" smtClean="0"/>
              <a:t>Crit</a:t>
            </a:r>
            <a:r>
              <a:rPr lang="en-US" sz="1000" i="1" dirty="0" smtClean="0"/>
              <a:t> Care Med</a:t>
            </a:r>
            <a:endParaRPr lang="en-US" sz="1000" i="1" dirty="0"/>
          </a:p>
        </p:txBody>
      </p:sp>
    </p:spTree>
    <p:extLst>
      <p:ext uri="{BB962C8B-B14F-4D97-AF65-F5344CB8AC3E}">
        <p14:creationId xmlns:p14="http://schemas.microsoft.com/office/powerpoint/2010/main" val="73117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22016"/>
            <a:ext cx="7772400" cy="2387600"/>
          </a:xfrm>
        </p:spPr>
        <p:txBody>
          <a:bodyPr/>
          <a:lstStyle/>
          <a:p>
            <a:r>
              <a:rPr lang="en-US" dirty="0" smtClean="0"/>
              <a:t>4.19</a:t>
            </a:r>
            <a:br>
              <a:rPr lang="en-US" dirty="0" smtClean="0"/>
            </a:br>
            <a:r>
              <a:rPr lang="en-US" dirty="0" smtClean="0"/>
              <a:t>Physics of Ultrasound</a:t>
            </a:r>
            <a:endParaRPr lang="en-US" dirty="0"/>
          </a:p>
        </p:txBody>
      </p:sp>
      <p:pic>
        <p:nvPicPr>
          <p:cNvPr id="5" name="Picture 4"/>
          <p:cNvPicPr>
            <a:picLocks noChangeAspect="1"/>
          </p:cNvPicPr>
          <p:nvPr/>
        </p:nvPicPr>
        <p:blipFill>
          <a:blip r:embed="rId3"/>
          <a:stretch>
            <a:fillRect/>
          </a:stretch>
        </p:blipFill>
        <p:spPr>
          <a:xfrm>
            <a:off x="685800" y="4048369"/>
            <a:ext cx="2585945" cy="1757527"/>
          </a:xfrm>
          <a:prstGeom prst="rect">
            <a:avLst/>
          </a:prstGeom>
        </p:spPr>
      </p:pic>
      <p:sp>
        <p:nvSpPr>
          <p:cNvPr id="2" name="TextBox 1"/>
          <p:cNvSpPr txBox="1"/>
          <p:nvPr/>
        </p:nvSpPr>
        <p:spPr>
          <a:xfrm>
            <a:off x="994752" y="3578085"/>
            <a:ext cx="1968039" cy="307777"/>
          </a:xfrm>
          <a:prstGeom prst="rect">
            <a:avLst/>
          </a:prstGeom>
          <a:noFill/>
        </p:spPr>
        <p:txBody>
          <a:bodyPr wrap="none" rtlCol="0">
            <a:spAutoFit/>
          </a:bodyPr>
          <a:lstStyle/>
          <a:p>
            <a:r>
              <a:rPr lang="en-US" sz="1400" b="1" dirty="0" smtClean="0">
                <a:latin typeface="+mj-lt"/>
              </a:rPr>
              <a:t>Part 1: </a:t>
            </a:r>
            <a:r>
              <a:rPr lang="en-US" sz="1400" b="1" smtClean="0">
                <a:latin typeface="+mj-lt"/>
              </a:rPr>
              <a:t>Ultrasound basics</a:t>
            </a:r>
            <a:endParaRPr lang="en-US" sz="1400" b="1" dirty="0" smtClean="0">
              <a:latin typeface="+mj-lt"/>
            </a:endParaRPr>
          </a:p>
        </p:txBody>
      </p:sp>
    </p:spTree>
    <p:extLst>
      <p:ext uri="{BB962C8B-B14F-4D97-AF65-F5344CB8AC3E}">
        <p14:creationId xmlns:p14="http://schemas.microsoft.com/office/powerpoint/2010/main" val="19510240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200" dirty="0" smtClean="0"/>
              <a:t>The beam former </a:t>
            </a:r>
            <a:br>
              <a:rPr lang="en-US" sz="5200" dirty="0" smtClean="0"/>
            </a:br>
            <a:r>
              <a:rPr lang="en-US" sz="5200" dirty="0" smtClean="0"/>
              <a:t>(and array designs)</a:t>
            </a:r>
            <a:endParaRPr lang="en-US" sz="5200" dirty="0"/>
          </a:p>
        </p:txBody>
      </p:sp>
    </p:spTree>
    <p:extLst>
      <p:ext uri="{BB962C8B-B14F-4D97-AF65-F5344CB8AC3E}">
        <p14:creationId xmlns:p14="http://schemas.microsoft.com/office/powerpoint/2010/main" val="4787748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Transducer arrays can be used to build up B-mode images</a:t>
            </a:r>
            <a:endParaRPr lang="en-US" dirty="0"/>
          </a:p>
        </p:txBody>
      </p:sp>
      <p:sp>
        <p:nvSpPr>
          <p:cNvPr id="38" name="TextBox 37"/>
          <p:cNvSpPr txBox="1"/>
          <p:nvPr/>
        </p:nvSpPr>
        <p:spPr>
          <a:xfrm>
            <a:off x="2649276" y="4276049"/>
            <a:ext cx="4827901" cy="646331"/>
          </a:xfrm>
          <a:prstGeom prst="rect">
            <a:avLst/>
          </a:prstGeom>
          <a:noFill/>
        </p:spPr>
        <p:txBody>
          <a:bodyPr wrap="square" rtlCol="0">
            <a:spAutoFit/>
          </a:bodyPr>
          <a:lstStyle/>
          <a:p>
            <a:r>
              <a:rPr lang="en-US" sz="1800" dirty="0" smtClean="0"/>
              <a:t>1D Linear: Enables beam steering; can be unfocused or focus in one axis</a:t>
            </a:r>
            <a:endParaRPr lang="en-US" sz="1800" dirty="0"/>
          </a:p>
        </p:txBody>
      </p:sp>
      <p:grpSp>
        <p:nvGrpSpPr>
          <p:cNvPr id="47" name="Group 46"/>
          <p:cNvGrpSpPr/>
          <p:nvPr/>
        </p:nvGrpSpPr>
        <p:grpSpPr>
          <a:xfrm>
            <a:off x="1553243" y="1687514"/>
            <a:ext cx="6037513" cy="2249202"/>
            <a:chOff x="2279187" y="1424223"/>
            <a:chExt cx="4542541" cy="1487209"/>
          </a:xfrm>
        </p:grpSpPr>
        <p:pic>
          <p:nvPicPr>
            <p:cNvPr id="41" name="Picture 40"/>
            <p:cNvPicPr>
              <a:picLocks noChangeAspect="1"/>
            </p:cNvPicPr>
            <p:nvPr/>
          </p:nvPicPr>
          <p:blipFill>
            <a:blip r:embed="rId3"/>
            <a:stretch>
              <a:fillRect/>
            </a:stretch>
          </p:blipFill>
          <p:spPr>
            <a:xfrm>
              <a:off x="2279187" y="1617761"/>
              <a:ext cx="1664547" cy="1100132"/>
            </a:xfrm>
            <a:prstGeom prst="rect">
              <a:avLst/>
            </a:prstGeom>
          </p:spPr>
        </p:pic>
        <p:pic>
          <p:nvPicPr>
            <p:cNvPr id="43" name="Picture 42"/>
            <p:cNvPicPr>
              <a:picLocks noChangeAspect="1"/>
            </p:cNvPicPr>
            <p:nvPr/>
          </p:nvPicPr>
          <p:blipFill>
            <a:blip r:embed="rId4"/>
            <a:stretch>
              <a:fillRect/>
            </a:stretch>
          </p:blipFill>
          <p:spPr>
            <a:xfrm>
              <a:off x="4920050" y="1424223"/>
              <a:ext cx="1901678" cy="1487209"/>
            </a:xfrm>
            <a:prstGeom prst="rect">
              <a:avLst/>
            </a:prstGeom>
          </p:spPr>
        </p:pic>
        <p:sp>
          <p:nvSpPr>
            <p:cNvPr id="44" name="Right Arrow 43"/>
            <p:cNvSpPr/>
            <p:nvPr/>
          </p:nvSpPr>
          <p:spPr>
            <a:xfrm>
              <a:off x="4055188" y="2020480"/>
              <a:ext cx="744438" cy="2946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628650" y="4210209"/>
            <a:ext cx="1893070" cy="778012"/>
            <a:chOff x="799176" y="5178088"/>
            <a:chExt cx="1893070" cy="996333"/>
          </a:xfrm>
        </p:grpSpPr>
        <p:sp>
          <p:nvSpPr>
            <p:cNvPr id="4" name="Rectangle 3"/>
            <p:cNvSpPr/>
            <p:nvPr/>
          </p:nvSpPr>
          <p:spPr>
            <a:xfrm>
              <a:off x="799176" y="5178088"/>
              <a:ext cx="153266" cy="99633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Rectangle 4"/>
            <p:cNvSpPr/>
            <p:nvPr/>
          </p:nvSpPr>
          <p:spPr>
            <a:xfrm>
              <a:off x="1016651" y="5178088"/>
              <a:ext cx="153266" cy="99633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Rectangle 5"/>
            <p:cNvSpPr/>
            <p:nvPr/>
          </p:nvSpPr>
          <p:spPr>
            <a:xfrm>
              <a:off x="1234126" y="5178088"/>
              <a:ext cx="153266" cy="99633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Rectangle 6"/>
            <p:cNvSpPr/>
            <p:nvPr/>
          </p:nvSpPr>
          <p:spPr>
            <a:xfrm>
              <a:off x="1451601" y="5178088"/>
              <a:ext cx="153266" cy="99633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Rectangle 7"/>
            <p:cNvSpPr/>
            <p:nvPr/>
          </p:nvSpPr>
          <p:spPr>
            <a:xfrm>
              <a:off x="1669076" y="5178088"/>
              <a:ext cx="153266" cy="99633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Rectangle 8"/>
            <p:cNvSpPr/>
            <p:nvPr/>
          </p:nvSpPr>
          <p:spPr>
            <a:xfrm>
              <a:off x="2104027" y="5178088"/>
              <a:ext cx="153266" cy="99633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Rectangle 9"/>
            <p:cNvSpPr/>
            <p:nvPr/>
          </p:nvSpPr>
          <p:spPr>
            <a:xfrm>
              <a:off x="2321502" y="5178088"/>
              <a:ext cx="153266" cy="99633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Rectangle 10"/>
            <p:cNvSpPr/>
            <p:nvPr/>
          </p:nvSpPr>
          <p:spPr>
            <a:xfrm>
              <a:off x="2538980" y="5178088"/>
              <a:ext cx="153266" cy="99633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Rectangle 11"/>
            <p:cNvSpPr/>
            <p:nvPr/>
          </p:nvSpPr>
          <p:spPr>
            <a:xfrm>
              <a:off x="1886551" y="5178088"/>
              <a:ext cx="153266" cy="99633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51" name="Group 50"/>
          <p:cNvGrpSpPr/>
          <p:nvPr/>
        </p:nvGrpSpPr>
        <p:grpSpPr>
          <a:xfrm>
            <a:off x="999391" y="5313514"/>
            <a:ext cx="1025509" cy="1192529"/>
            <a:chOff x="645910" y="3588480"/>
            <a:chExt cx="1025509" cy="1192529"/>
          </a:xfrm>
        </p:grpSpPr>
        <p:sp>
          <p:nvSpPr>
            <p:cNvPr id="52" name="Rectangle 51"/>
            <p:cNvSpPr/>
            <p:nvPr/>
          </p:nvSpPr>
          <p:spPr>
            <a:xfrm>
              <a:off x="648253" y="3588480"/>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3" name="Rectangle 52"/>
            <p:cNvSpPr/>
            <p:nvPr/>
          </p:nvSpPr>
          <p:spPr>
            <a:xfrm>
              <a:off x="865728" y="3588480"/>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4" name="Rectangle 53"/>
            <p:cNvSpPr/>
            <p:nvPr/>
          </p:nvSpPr>
          <p:spPr>
            <a:xfrm>
              <a:off x="1081726" y="3588480"/>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5" name="Rectangle 54"/>
            <p:cNvSpPr/>
            <p:nvPr/>
          </p:nvSpPr>
          <p:spPr>
            <a:xfrm>
              <a:off x="1300678" y="3588480"/>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6" name="Rectangle 55"/>
            <p:cNvSpPr/>
            <p:nvPr/>
          </p:nvSpPr>
          <p:spPr>
            <a:xfrm>
              <a:off x="1518153" y="3588480"/>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7" name="Rectangle 56"/>
            <p:cNvSpPr/>
            <p:nvPr/>
          </p:nvSpPr>
          <p:spPr>
            <a:xfrm>
              <a:off x="648253" y="3850368"/>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8" name="Rectangle 57"/>
            <p:cNvSpPr/>
            <p:nvPr/>
          </p:nvSpPr>
          <p:spPr>
            <a:xfrm>
              <a:off x="865728" y="3850368"/>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9" name="Rectangle 58"/>
            <p:cNvSpPr/>
            <p:nvPr/>
          </p:nvSpPr>
          <p:spPr>
            <a:xfrm>
              <a:off x="1080860" y="3850368"/>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0" name="Rectangle 59"/>
            <p:cNvSpPr/>
            <p:nvPr/>
          </p:nvSpPr>
          <p:spPr>
            <a:xfrm>
              <a:off x="1299812" y="3850368"/>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1" name="Rectangle 60"/>
            <p:cNvSpPr/>
            <p:nvPr/>
          </p:nvSpPr>
          <p:spPr>
            <a:xfrm>
              <a:off x="1517287" y="3850368"/>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2" name="Rectangle 61"/>
            <p:cNvSpPr/>
            <p:nvPr/>
          </p:nvSpPr>
          <p:spPr>
            <a:xfrm>
              <a:off x="647387" y="4101307"/>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3" name="Rectangle 62"/>
            <p:cNvSpPr/>
            <p:nvPr/>
          </p:nvSpPr>
          <p:spPr>
            <a:xfrm>
              <a:off x="864862" y="4101307"/>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4" name="Rectangle 63"/>
            <p:cNvSpPr/>
            <p:nvPr/>
          </p:nvSpPr>
          <p:spPr>
            <a:xfrm>
              <a:off x="1079994" y="4101307"/>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5" name="Rectangle 64"/>
            <p:cNvSpPr/>
            <p:nvPr/>
          </p:nvSpPr>
          <p:spPr>
            <a:xfrm>
              <a:off x="1298946" y="4101307"/>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6" name="Rectangle 65"/>
            <p:cNvSpPr/>
            <p:nvPr/>
          </p:nvSpPr>
          <p:spPr>
            <a:xfrm>
              <a:off x="1516421" y="4101307"/>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 name="Rectangle 66"/>
            <p:cNvSpPr/>
            <p:nvPr/>
          </p:nvSpPr>
          <p:spPr>
            <a:xfrm>
              <a:off x="645910" y="4364075"/>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8" name="Rectangle 67"/>
            <p:cNvSpPr/>
            <p:nvPr/>
          </p:nvSpPr>
          <p:spPr>
            <a:xfrm>
              <a:off x="863385" y="4364075"/>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9" name="Rectangle 68"/>
            <p:cNvSpPr/>
            <p:nvPr/>
          </p:nvSpPr>
          <p:spPr>
            <a:xfrm>
              <a:off x="1078517" y="4364075"/>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0" name="Rectangle 69"/>
            <p:cNvSpPr/>
            <p:nvPr/>
          </p:nvSpPr>
          <p:spPr>
            <a:xfrm>
              <a:off x="1297469" y="4364075"/>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1" name="Rectangle 70"/>
            <p:cNvSpPr/>
            <p:nvPr/>
          </p:nvSpPr>
          <p:spPr>
            <a:xfrm>
              <a:off x="1514944" y="4364075"/>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2" name="Rectangle 71"/>
            <p:cNvSpPr/>
            <p:nvPr/>
          </p:nvSpPr>
          <p:spPr>
            <a:xfrm>
              <a:off x="648253" y="4615896"/>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3" name="Rectangle 72"/>
            <p:cNvSpPr/>
            <p:nvPr/>
          </p:nvSpPr>
          <p:spPr>
            <a:xfrm>
              <a:off x="865728" y="4615896"/>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4" name="Rectangle 73"/>
            <p:cNvSpPr/>
            <p:nvPr/>
          </p:nvSpPr>
          <p:spPr>
            <a:xfrm>
              <a:off x="1080860" y="4615896"/>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5" name="Rectangle 74"/>
            <p:cNvSpPr/>
            <p:nvPr/>
          </p:nvSpPr>
          <p:spPr>
            <a:xfrm>
              <a:off x="1299812" y="4615896"/>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6" name="Rectangle 75"/>
            <p:cNvSpPr/>
            <p:nvPr/>
          </p:nvSpPr>
          <p:spPr>
            <a:xfrm>
              <a:off x="1517287" y="4615896"/>
              <a:ext cx="153266" cy="1651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77" name="TextBox 76"/>
          <p:cNvSpPr txBox="1"/>
          <p:nvPr/>
        </p:nvSpPr>
        <p:spPr>
          <a:xfrm>
            <a:off x="2649276" y="5607891"/>
            <a:ext cx="5725087" cy="646331"/>
          </a:xfrm>
          <a:prstGeom prst="rect">
            <a:avLst/>
          </a:prstGeom>
          <a:noFill/>
        </p:spPr>
        <p:txBody>
          <a:bodyPr wrap="square" rtlCol="0">
            <a:spAutoFit/>
          </a:bodyPr>
          <a:lstStyle/>
          <a:p>
            <a:r>
              <a:rPr lang="en-US" sz="1800" dirty="0" smtClean="0"/>
              <a:t>2D Square: Spherical or single axis focus, imaging in 3D, more complex design and manufacturing</a:t>
            </a:r>
            <a:endParaRPr lang="en-US" sz="1800" dirty="0"/>
          </a:p>
        </p:txBody>
      </p:sp>
    </p:spTree>
    <p:extLst>
      <p:ext uri="{BB962C8B-B14F-4D97-AF65-F5344CB8AC3E}">
        <p14:creationId xmlns:p14="http://schemas.microsoft.com/office/powerpoint/2010/main" val="136916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Transducer arrays have the added advantage of enabling directionality and focusing</a:t>
            </a:r>
            <a:endParaRPr lang="en-US" dirty="0"/>
          </a:p>
        </p:txBody>
      </p:sp>
      <p:pic>
        <p:nvPicPr>
          <p:cNvPr id="46" name="Picture 45"/>
          <p:cNvPicPr>
            <a:picLocks noChangeAspect="1"/>
          </p:cNvPicPr>
          <p:nvPr/>
        </p:nvPicPr>
        <p:blipFill>
          <a:blip r:embed="rId3"/>
          <a:stretch>
            <a:fillRect/>
          </a:stretch>
        </p:blipFill>
        <p:spPr>
          <a:xfrm>
            <a:off x="843849" y="2521947"/>
            <a:ext cx="5998067" cy="2778921"/>
          </a:xfrm>
          <a:prstGeom prst="rect">
            <a:avLst/>
          </a:prstGeom>
        </p:spPr>
      </p:pic>
      <p:sp>
        <p:nvSpPr>
          <p:cNvPr id="50" name="TextBox 49"/>
          <p:cNvSpPr txBox="1"/>
          <p:nvPr/>
        </p:nvSpPr>
        <p:spPr>
          <a:xfrm>
            <a:off x="5831986" y="6625031"/>
            <a:ext cx="3365024" cy="246221"/>
          </a:xfrm>
          <a:prstGeom prst="rect">
            <a:avLst/>
          </a:prstGeom>
          <a:noFill/>
        </p:spPr>
        <p:txBody>
          <a:bodyPr wrap="none" rtlCol="0">
            <a:spAutoFit/>
          </a:bodyPr>
          <a:lstStyle/>
          <a:p>
            <a:r>
              <a:rPr lang="en-US" sz="1000" dirty="0"/>
              <a:t>http://</a:t>
            </a:r>
            <a:r>
              <a:rPr lang="en-US" sz="1000" dirty="0" err="1"/>
              <a:t>www.olympus-ims.com</a:t>
            </a:r>
            <a:r>
              <a:rPr lang="en-US" sz="1000" dirty="0"/>
              <a:t>/en/</a:t>
            </a:r>
            <a:r>
              <a:rPr lang="en-US" sz="1000" dirty="0" err="1"/>
              <a:t>ndt</a:t>
            </a:r>
            <a:r>
              <a:rPr lang="en-US" sz="1000" dirty="0"/>
              <a:t>-tutorials/transducers/</a:t>
            </a:r>
          </a:p>
        </p:txBody>
      </p:sp>
    </p:spTree>
    <p:extLst>
      <p:ext uri="{BB962C8B-B14F-4D97-AF65-F5344CB8AC3E}">
        <p14:creationId xmlns:p14="http://schemas.microsoft.com/office/powerpoint/2010/main" val="7778805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Phased arrays enable electronic beam steering, removing mechanical complexity</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368255"/>
            <a:ext cx="3117274" cy="2255768"/>
          </a:xfrm>
          <a:prstGeom prst="rect">
            <a:avLst/>
          </a:prstGeom>
        </p:spPr>
      </p:pic>
      <p:pic>
        <p:nvPicPr>
          <p:cNvPr id="5" name="Picture 4"/>
          <p:cNvPicPr>
            <a:picLocks noChangeAspect="1"/>
          </p:cNvPicPr>
          <p:nvPr/>
        </p:nvPicPr>
        <p:blipFill>
          <a:blip r:embed="rId4"/>
          <a:stretch>
            <a:fillRect/>
          </a:stretch>
        </p:blipFill>
        <p:spPr>
          <a:xfrm>
            <a:off x="4050620" y="4221336"/>
            <a:ext cx="3543094" cy="2519534"/>
          </a:xfrm>
          <a:prstGeom prst="rect">
            <a:avLst/>
          </a:prstGeom>
        </p:spPr>
      </p:pic>
      <p:sp>
        <p:nvSpPr>
          <p:cNvPr id="6" name="TextBox 5"/>
          <p:cNvSpPr txBox="1"/>
          <p:nvPr/>
        </p:nvSpPr>
        <p:spPr>
          <a:xfrm>
            <a:off x="0" y="6611779"/>
            <a:ext cx="3365024" cy="246221"/>
          </a:xfrm>
          <a:prstGeom prst="rect">
            <a:avLst/>
          </a:prstGeom>
          <a:noFill/>
        </p:spPr>
        <p:txBody>
          <a:bodyPr wrap="none" rtlCol="0">
            <a:spAutoFit/>
          </a:bodyPr>
          <a:lstStyle/>
          <a:p>
            <a:r>
              <a:rPr lang="en-US" sz="1000" dirty="0"/>
              <a:t>http://</a:t>
            </a:r>
            <a:r>
              <a:rPr lang="en-US" sz="1000" dirty="0" err="1"/>
              <a:t>www.olympus-ims.com</a:t>
            </a:r>
            <a:r>
              <a:rPr lang="en-US" sz="1000" dirty="0"/>
              <a:t>/en/</a:t>
            </a:r>
            <a:r>
              <a:rPr lang="en-US" sz="1000" dirty="0" err="1"/>
              <a:t>ndt</a:t>
            </a:r>
            <a:r>
              <a:rPr lang="en-US" sz="1000" dirty="0"/>
              <a:t>-tutorials/transducers/</a:t>
            </a:r>
          </a:p>
        </p:txBody>
      </p:sp>
      <p:pic>
        <p:nvPicPr>
          <p:cNvPr id="7" name="Picture 6"/>
          <p:cNvPicPr>
            <a:picLocks noChangeAspect="1"/>
          </p:cNvPicPr>
          <p:nvPr/>
        </p:nvPicPr>
        <p:blipFill>
          <a:blip r:embed="rId5"/>
          <a:stretch>
            <a:fillRect/>
          </a:stretch>
        </p:blipFill>
        <p:spPr>
          <a:xfrm>
            <a:off x="3536082" y="1466532"/>
            <a:ext cx="5323280" cy="2634369"/>
          </a:xfrm>
          <a:prstGeom prst="rect">
            <a:avLst/>
          </a:prstGeom>
        </p:spPr>
      </p:pic>
    </p:spTree>
    <p:extLst>
      <p:ext uri="{BB962C8B-B14F-4D97-AF65-F5344CB8AC3E}">
        <p14:creationId xmlns:p14="http://schemas.microsoft.com/office/powerpoint/2010/main" val="141979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Phased arrays enable beamforming (focusing) on the transmit or receive signals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41868" y="1844606"/>
            <a:ext cx="1683736" cy="1866589"/>
          </a:xfrm>
          <a:prstGeom prst="rect">
            <a:avLst/>
          </a:prstGeom>
        </p:spPr>
      </p:pic>
      <p:pic>
        <p:nvPicPr>
          <p:cNvPr id="5" name="Picture 4"/>
          <p:cNvPicPr>
            <a:picLocks noChangeAspect="1"/>
          </p:cNvPicPr>
          <p:nvPr/>
        </p:nvPicPr>
        <p:blipFill>
          <a:blip r:embed="rId4"/>
          <a:stretch>
            <a:fillRect/>
          </a:stretch>
        </p:blipFill>
        <p:spPr>
          <a:xfrm>
            <a:off x="3448595" y="1844606"/>
            <a:ext cx="4493767" cy="4256659"/>
          </a:xfrm>
          <a:prstGeom prst="rect">
            <a:avLst/>
          </a:prstGeom>
        </p:spPr>
      </p:pic>
      <p:sp>
        <p:nvSpPr>
          <p:cNvPr id="6" name="TextBox 5"/>
          <p:cNvSpPr txBox="1"/>
          <p:nvPr/>
        </p:nvSpPr>
        <p:spPr>
          <a:xfrm>
            <a:off x="5740504" y="6611779"/>
            <a:ext cx="3403496" cy="246221"/>
          </a:xfrm>
          <a:prstGeom prst="rect">
            <a:avLst/>
          </a:prstGeom>
          <a:noFill/>
        </p:spPr>
        <p:txBody>
          <a:bodyPr wrap="none" rtlCol="0">
            <a:spAutoFit/>
          </a:bodyPr>
          <a:lstStyle/>
          <a:p>
            <a:r>
              <a:rPr lang="en-US" sz="1000" dirty="0"/>
              <a:t>http://</a:t>
            </a:r>
            <a:r>
              <a:rPr lang="en-US" sz="1000" dirty="0" err="1"/>
              <a:t>dukemil.egr.duke.edu</a:t>
            </a:r>
            <a:r>
              <a:rPr lang="en-US" sz="1000" dirty="0"/>
              <a:t>/Ultrasound/k-space/node2.html</a:t>
            </a:r>
          </a:p>
        </p:txBody>
      </p:sp>
    </p:spTree>
    <p:extLst>
      <p:ext uri="{BB962C8B-B14F-4D97-AF65-F5344CB8AC3E}">
        <p14:creationId xmlns:p14="http://schemas.microsoft.com/office/powerpoint/2010/main" val="6884680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lobes must be reduced for high quality imaging</a:t>
            </a:r>
            <a:endParaRPr lang="en-US" dirty="0"/>
          </a:p>
        </p:txBody>
      </p:sp>
      <p:sp>
        <p:nvSpPr>
          <p:cNvPr id="3" name="Content Placeholder 2"/>
          <p:cNvSpPr>
            <a:spLocks noGrp="1"/>
          </p:cNvSpPr>
          <p:nvPr>
            <p:ph idx="1"/>
          </p:nvPr>
        </p:nvSpPr>
        <p:spPr/>
        <p:txBody>
          <a:bodyPr/>
          <a:lstStyle/>
          <a:p>
            <a:r>
              <a:rPr lang="en-US" dirty="0" smtClean="0"/>
              <a:t>Side lobes are present in the transmission fields and reception zones of arrays</a:t>
            </a:r>
          </a:p>
          <a:p>
            <a:r>
              <a:rPr lang="en-US" dirty="0" err="1" smtClean="0"/>
              <a:t>Apodisation</a:t>
            </a:r>
            <a:r>
              <a:rPr lang="en-US" dirty="0" smtClean="0"/>
              <a:t>, a beam-forming process, is used to reduce these:</a:t>
            </a:r>
          </a:p>
          <a:p>
            <a:pPr lvl="1"/>
            <a:r>
              <a:rPr lang="en-US" dirty="0" smtClean="0"/>
              <a:t>On transmission, inner array elements are excited more than outer</a:t>
            </a:r>
          </a:p>
          <a:p>
            <a:pPr lvl="1"/>
            <a:r>
              <a:rPr lang="en-US" dirty="0" smtClean="0"/>
              <a:t>On reception, different amplifications are performed in each array element</a:t>
            </a:r>
          </a:p>
          <a:p>
            <a:r>
              <a:rPr lang="en-US" dirty="0" smtClean="0"/>
              <a:t>Grating lobes can arise from the periodic nature of the linear and phased array designs, producing additional lobes at a range of angles given by:</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316860" y="5387996"/>
                <a:ext cx="1062278"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800" b="0" i="1" smtClean="0">
                          <a:latin typeface="Cambria Math" charset="0"/>
                          <a:ea typeface="Calibri" charset="0"/>
                          <a:cs typeface="Calibri" charset="0"/>
                        </a:rPr>
                        <m:t>𝑠𝑖𝑛</m:t>
                      </m:r>
                      <m:r>
                        <a:rPr lang="en-GB" sz="1800" b="0" i="1" smtClean="0">
                          <a:latin typeface="Cambria Math" charset="0"/>
                          <a:ea typeface="Calibri" charset="0"/>
                          <a:cs typeface="Calibri" charset="0"/>
                        </a:rPr>
                        <m:t>𝜃</m:t>
                      </m:r>
                      <m:r>
                        <a:rPr lang="en-GB" sz="1800" b="0" i="1" smtClean="0">
                          <a:latin typeface="Cambria Math" charset="0"/>
                          <a:ea typeface="Calibri" charset="0"/>
                          <a:cs typeface="Calibri" charset="0"/>
                        </a:rPr>
                        <m:t>=</m:t>
                      </m:r>
                      <m:f>
                        <m:fPr>
                          <m:ctrlPr>
                            <a:rPr lang="en-GB" sz="1800" b="0" i="1" smtClean="0">
                              <a:latin typeface="Cambria Math" charset="0"/>
                              <a:ea typeface="Calibri" charset="0"/>
                              <a:cs typeface="Calibri" charset="0"/>
                            </a:rPr>
                          </m:ctrlPr>
                        </m:fPr>
                        <m:num>
                          <m:r>
                            <a:rPr lang="en-GB" sz="1800" b="0" i="1" smtClean="0">
                              <a:latin typeface="Cambria Math" charset="0"/>
                              <a:ea typeface="Calibri" charset="0"/>
                              <a:cs typeface="Calibri" charset="0"/>
                            </a:rPr>
                            <m:t>𝑛</m:t>
                          </m:r>
                          <m:r>
                            <a:rPr lang="en-GB" sz="1800" b="0" i="1" smtClean="0">
                              <a:latin typeface="Cambria Math" charset="0"/>
                              <a:ea typeface="Calibri" charset="0"/>
                              <a:cs typeface="Calibri" charset="0"/>
                            </a:rPr>
                            <m:t>𝜆</m:t>
                          </m:r>
                        </m:num>
                        <m:den>
                          <m:r>
                            <a:rPr lang="en-GB" sz="1800" b="0" i="1" smtClean="0">
                              <a:latin typeface="Cambria Math" charset="0"/>
                              <a:ea typeface="Calibri" charset="0"/>
                              <a:cs typeface="Calibri" charset="0"/>
                            </a:rPr>
                            <m:t>𝑥</m:t>
                          </m:r>
                        </m:den>
                      </m:f>
                    </m:oMath>
                  </m:oMathPara>
                </a14:m>
                <a:endParaRPr lang="en-US" sz="1800" dirty="0" smtClean="0">
                  <a:latin typeface="Calibri" charset="0"/>
                  <a:ea typeface="Calibri" charset="0"/>
                  <a:cs typeface="Calibri"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316860" y="5387996"/>
                <a:ext cx="1062278" cy="52597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210098" y="5650985"/>
                <a:ext cx="4114799" cy="523220"/>
              </a:xfrm>
              <a:prstGeom prst="rect">
                <a:avLst/>
              </a:prstGeom>
              <a:noFill/>
            </p:spPr>
            <p:txBody>
              <a:bodyPr wrap="square" rtlCol="0">
                <a:spAutoFit/>
              </a:bodyPr>
              <a:lstStyle/>
              <a:p>
                <a:r>
                  <a:rPr lang="en-US" sz="1400" dirty="0" smtClean="0">
                    <a:latin typeface="Calibri" charset="0"/>
                    <a:ea typeface="Calibri" charset="0"/>
                    <a:cs typeface="Calibri" charset="0"/>
                  </a:rPr>
                  <a:t>Where m = 1, 2, 3 …, </a:t>
                </a:r>
                <a14:m>
                  <m:oMath xmlns:m="http://schemas.openxmlformats.org/officeDocument/2006/math">
                    <m:r>
                      <a:rPr lang="en-US" sz="1400" i="1" smtClean="0">
                        <a:latin typeface="Cambria Math" charset="0"/>
                        <a:ea typeface="Calibri" charset="0"/>
                        <a:cs typeface="Calibri" charset="0"/>
                      </a:rPr>
                      <m:t>𝜆</m:t>
                    </m:r>
                    <m:r>
                      <a:rPr lang="en-GB" sz="1400" b="0" i="1" smtClean="0">
                        <a:latin typeface="Cambria Math" charset="0"/>
                        <a:ea typeface="Calibri" charset="0"/>
                        <a:cs typeface="Calibri" charset="0"/>
                      </a:rPr>
                      <m:t>=</m:t>
                    </m:r>
                    <m:r>
                      <m:rPr>
                        <m:sty m:val="p"/>
                      </m:rPr>
                      <a:rPr lang="en-GB" sz="1400" b="0" i="0" smtClean="0">
                        <a:latin typeface="Cambria Math" charset="0"/>
                        <a:ea typeface="Calibri" charset="0"/>
                        <a:cs typeface="Calibri" charset="0"/>
                      </a:rPr>
                      <m:t>wavelength</m:t>
                    </m:r>
                    <m:r>
                      <a:rPr lang="en-GB" sz="1400" b="0" i="0" smtClean="0">
                        <a:latin typeface="Cambria Math" charset="0"/>
                        <a:ea typeface="Calibri" charset="0"/>
                        <a:cs typeface="Calibri" charset="0"/>
                      </a:rPr>
                      <m:t>, </m:t>
                    </m:r>
                    <m:r>
                      <m:rPr>
                        <m:sty m:val="p"/>
                      </m:rPr>
                      <a:rPr lang="en-GB" sz="1400" b="0" i="0" smtClean="0">
                        <a:latin typeface="Cambria Math" charset="0"/>
                        <a:ea typeface="Calibri" charset="0"/>
                        <a:cs typeface="Calibri" charset="0"/>
                      </a:rPr>
                      <m:t>and</m:t>
                    </m:r>
                    <m:r>
                      <a:rPr lang="en-GB" sz="1400" b="0" i="0" smtClean="0">
                        <a:latin typeface="Cambria Math" charset="0"/>
                        <a:ea typeface="Calibri" charset="0"/>
                        <a:cs typeface="Calibri" charset="0"/>
                      </a:rPr>
                      <m:t> </m:t>
                    </m:r>
                    <m:r>
                      <a:rPr lang="en-GB" sz="1400" b="0" i="1" smtClean="0">
                        <a:latin typeface="Cambria Math" charset="0"/>
                        <a:ea typeface="Calibri" charset="0"/>
                        <a:cs typeface="Calibri" charset="0"/>
                      </a:rPr>
                      <m:t>𝑥</m:t>
                    </m:r>
                    <m:r>
                      <a:rPr lang="en-GB" sz="1400" b="0" i="1" smtClean="0">
                        <a:latin typeface="Cambria Math" charset="0"/>
                        <a:ea typeface="Calibri" charset="0"/>
                        <a:cs typeface="Calibri" charset="0"/>
                      </a:rPr>
                      <m:t>=</m:t>
                    </m:r>
                    <m:r>
                      <m:rPr>
                        <m:sty m:val="p"/>
                      </m:rPr>
                      <a:rPr lang="en-GB" sz="1400" b="0" i="0" smtClean="0">
                        <a:latin typeface="Cambria Math" charset="0"/>
                        <a:ea typeface="Calibri" charset="0"/>
                        <a:cs typeface="Calibri" charset="0"/>
                      </a:rPr>
                      <m:t>centre</m:t>
                    </m:r>
                    <m:r>
                      <a:rPr lang="en-GB" sz="1400" b="0" i="0" smtClean="0">
                        <a:latin typeface="Cambria Math" charset="0"/>
                        <a:ea typeface="Calibri" charset="0"/>
                        <a:cs typeface="Calibri" charset="0"/>
                      </a:rPr>
                      <m:t>−</m:t>
                    </m:r>
                    <m:r>
                      <m:rPr>
                        <m:sty m:val="p"/>
                      </m:rPr>
                      <a:rPr lang="en-GB" sz="1400" b="0" i="0" smtClean="0">
                        <a:latin typeface="Cambria Math" charset="0"/>
                        <a:ea typeface="Calibri" charset="0"/>
                        <a:cs typeface="Calibri" charset="0"/>
                      </a:rPr>
                      <m:t>centre</m:t>
                    </m:r>
                    <m:r>
                      <a:rPr lang="en-GB" sz="1400" b="0" i="0" smtClean="0">
                        <a:latin typeface="Cambria Math" charset="0"/>
                        <a:ea typeface="Calibri" charset="0"/>
                        <a:cs typeface="Calibri" charset="0"/>
                      </a:rPr>
                      <m:t> </m:t>
                    </m:r>
                    <m:r>
                      <m:rPr>
                        <m:sty m:val="p"/>
                      </m:rPr>
                      <a:rPr lang="en-GB" sz="1400" b="0" i="0" smtClean="0">
                        <a:latin typeface="Cambria Math" charset="0"/>
                        <a:ea typeface="Calibri" charset="0"/>
                        <a:cs typeface="Calibri" charset="0"/>
                      </a:rPr>
                      <m:t>distance</m:t>
                    </m:r>
                    <m:r>
                      <a:rPr lang="en-GB" sz="1400" b="0" i="0" smtClean="0">
                        <a:latin typeface="Cambria Math" charset="0"/>
                        <a:ea typeface="Calibri" charset="0"/>
                        <a:cs typeface="Calibri" charset="0"/>
                      </a:rPr>
                      <m:t> </m:t>
                    </m:r>
                    <m:r>
                      <m:rPr>
                        <m:sty m:val="p"/>
                      </m:rPr>
                      <a:rPr lang="en-GB" sz="1400" b="0" i="0" smtClean="0">
                        <a:latin typeface="Cambria Math" charset="0"/>
                        <a:ea typeface="Calibri" charset="0"/>
                        <a:cs typeface="Calibri" charset="0"/>
                      </a:rPr>
                      <m:t>between</m:t>
                    </m:r>
                    <m:r>
                      <a:rPr lang="en-GB" sz="1400" b="0" i="0" smtClean="0">
                        <a:latin typeface="Cambria Math" charset="0"/>
                        <a:ea typeface="Calibri" charset="0"/>
                        <a:cs typeface="Calibri" charset="0"/>
                      </a:rPr>
                      <m:t> </m:t>
                    </m:r>
                    <m:r>
                      <m:rPr>
                        <m:sty m:val="p"/>
                      </m:rPr>
                      <a:rPr lang="en-GB" sz="1400" b="0" i="0" smtClean="0">
                        <a:latin typeface="Cambria Math" charset="0"/>
                        <a:ea typeface="Calibri" charset="0"/>
                        <a:cs typeface="Calibri" charset="0"/>
                      </a:rPr>
                      <m:t>elements</m:t>
                    </m:r>
                  </m:oMath>
                </a14:m>
                <a:endParaRPr lang="en-US" sz="1400" dirty="0" smtClean="0">
                  <a:latin typeface="Calibri" charset="0"/>
                  <a:ea typeface="Calibri" charset="0"/>
                  <a:cs typeface="Calibri"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210098" y="5650985"/>
                <a:ext cx="4114799" cy="523220"/>
              </a:xfrm>
              <a:prstGeom prst="rect">
                <a:avLst/>
              </a:prstGeom>
              <a:blipFill rotWithShape="0">
                <a:blip r:embed="rId4"/>
                <a:stretch>
                  <a:fillRect l="-444" t="-50000" b="-62791"/>
                </a:stretch>
              </a:blipFill>
            </p:spPr>
            <p:txBody>
              <a:bodyPr/>
              <a:lstStyle/>
              <a:p>
                <a:r>
                  <a:rPr lang="en-US">
                    <a:noFill/>
                  </a:rPr>
                  <a:t> </a:t>
                </a:r>
              </a:p>
            </p:txBody>
          </p:sp>
        </mc:Fallback>
      </mc:AlternateContent>
    </p:spTree>
    <p:extLst>
      <p:ext uri="{BB962C8B-B14F-4D97-AF65-F5344CB8AC3E}">
        <p14:creationId xmlns:p14="http://schemas.microsoft.com/office/powerpoint/2010/main" val="18559879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Several different scanning geometries can be employed</a:t>
            </a:r>
            <a:endParaRPr lang="en-US" dirty="0"/>
          </a:p>
        </p:txBody>
      </p:sp>
      <p:sp>
        <p:nvSpPr>
          <p:cNvPr id="6" name="Content Placeholder 5"/>
          <p:cNvSpPr>
            <a:spLocks noGrp="1"/>
          </p:cNvSpPr>
          <p:nvPr>
            <p:ph sz="half" idx="1"/>
          </p:nvPr>
        </p:nvSpPr>
        <p:spPr/>
        <p:txBody>
          <a:bodyPr>
            <a:normAutofit lnSpcReduction="10000"/>
          </a:bodyPr>
          <a:lstStyle/>
          <a:p>
            <a:r>
              <a:rPr lang="en-US" dirty="0" smtClean="0"/>
              <a:t>Annular arrays consist of concentric annuli of PZT</a:t>
            </a:r>
          </a:p>
          <a:p>
            <a:pPr lvl="1"/>
            <a:r>
              <a:rPr lang="en-US" dirty="0" smtClean="0"/>
              <a:t>Axially symmetric focusing</a:t>
            </a:r>
          </a:p>
          <a:p>
            <a:pPr lvl="1"/>
            <a:r>
              <a:rPr lang="en-US" dirty="0" smtClean="0"/>
              <a:t>Single scan line requires mechanical scanning</a:t>
            </a:r>
          </a:p>
          <a:p>
            <a:r>
              <a:rPr lang="en-US" dirty="0" smtClean="0"/>
              <a:t>Curvilinear array</a:t>
            </a:r>
          </a:p>
          <a:p>
            <a:pPr lvl="1"/>
            <a:r>
              <a:rPr lang="en-US" dirty="0" smtClean="0"/>
              <a:t>Similar operation to linear array</a:t>
            </a:r>
          </a:p>
          <a:p>
            <a:pPr lvl="1"/>
            <a:r>
              <a:rPr lang="en-US" dirty="0" smtClean="0"/>
              <a:t>Smaller contact area required</a:t>
            </a:r>
          </a:p>
          <a:p>
            <a:r>
              <a:rPr lang="en-US" dirty="0" smtClean="0"/>
              <a:t>Intra-cavity probes</a:t>
            </a:r>
          </a:p>
          <a:p>
            <a:pPr lvl="1"/>
            <a:r>
              <a:rPr lang="en-US" dirty="0" smtClean="0"/>
              <a:t>Avoid problems with strong reflections e.g. air in the bowel</a:t>
            </a:r>
          </a:p>
          <a:p>
            <a:r>
              <a:rPr lang="en-US" dirty="0" smtClean="0"/>
              <a:t>Intra-vascular probes</a:t>
            </a:r>
          </a:p>
          <a:p>
            <a:pPr lvl="1"/>
            <a:r>
              <a:rPr lang="en-US" dirty="0" smtClean="0"/>
              <a:t>Operate at high frequencies to give high resolution</a:t>
            </a:r>
            <a:endParaRPr lang="en-US" dirty="0"/>
          </a:p>
        </p:txBody>
      </p:sp>
      <p:pic>
        <p:nvPicPr>
          <p:cNvPr id="3" name="Picture 5" descr="UsAnn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1374" y="1414021"/>
            <a:ext cx="3170176" cy="11814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UsCurviL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015" y="2595499"/>
            <a:ext cx="2817934" cy="1278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sIntraCa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1512" y="4001294"/>
            <a:ext cx="3052762" cy="12927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UsIntraVasc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6836" y="5422117"/>
            <a:ext cx="1662113" cy="127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1953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Several different scanning geometries can be employed</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9644" y="1414021"/>
            <a:ext cx="3605572" cy="5406861"/>
          </a:xfrm>
          <a:prstGeom prst="rect">
            <a:avLst/>
          </a:prstGeom>
        </p:spPr>
      </p:pic>
      <p:sp>
        <p:nvSpPr>
          <p:cNvPr id="5" name="TextBox 4"/>
          <p:cNvSpPr txBox="1"/>
          <p:nvPr/>
        </p:nvSpPr>
        <p:spPr>
          <a:xfrm>
            <a:off x="0" y="6611777"/>
            <a:ext cx="926243" cy="246221"/>
          </a:xfrm>
          <a:prstGeom prst="rect">
            <a:avLst/>
          </a:prstGeom>
          <a:noFill/>
        </p:spPr>
        <p:txBody>
          <a:bodyPr wrap="none" rtlCol="0">
            <a:spAutoFit/>
          </a:bodyPr>
          <a:lstStyle/>
          <a:p>
            <a:r>
              <a:rPr lang="en-US" sz="1000" dirty="0" smtClean="0"/>
              <a:t>GE Healthcare</a:t>
            </a:r>
            <a:endParaRPr lang="en-US" sz="1000" dirty="0"/>
          </a:p>
        </p:txBody>
      </p:sp>
      <p:pic>
        <p:nvPicPr>
          <p:cNvPr id="6" name="Picture 9" descr="VT_1206_759b"/>
          <p:cNvPicPr>
            <a:picLocks noChangeAspect="1" noChangeArrowheads="1"/>
          </p:cNvPicPr>
          <p:nvPr/>
        </p:nvPicPr>
        <p:blipFill>
          <a:blip r:embed="rId4" cstate="print">
            <a:lum contrast="12000"/>
          </a:blip>
          <a:srcRect/>
          <a:stretch>
            <a:fillRect/>
          </a:stretch>
        </p:blipFill>
        <p:spPr bwMode="auto">
          <a:xfrm>
            <a:off x="5216210" y="1967360"/>
            <a:ext cx="3305318" cy="4091078"/>
          </a:xfrm>
          <a:prstGeom prst="rect">
            <a:avLst/>
          </a:prstGeom>
          <a:noFill/>
          <a:ln w="9525">
            <a:noFill/>
            <a:miter lim="800000"/>
            <a:headEnd/>
            <a:tailEnd/>
          </a:ln>
        </p:spPr>
      </p:pic>
    </p:spTree>
    <p:extLst>
      <p:ext uri="{BB962C8B-B14F-4D97-AF65-F5344CB8AC3E}">
        <p14:creationId xmlns:p14="http://schemas.microsoft.com/office/powerpoint/2010/main" val="18806888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200" dirty="0" smtClean="0"/>
              <a:t>The signal processor</a:t>
            </a:r>
            <a:endParaRPr lang="en-US" sz="5200" dirty="0"/>
          </a:p>
        </p:txBody>
      </p:sp>
    </p:spTree>
    <p:extLst>
      <p:ext uri="{BB962C8B-B14F-4D97-AF65-F5344CB8AC3E}">
        <p14:creationId xmlns:p14="http://schemas.microsoft.com/office/powerpoint/2010/main" val="5992097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Pre-processing is typically performed on the analogue signals</a:t>
            </a:r>
            <a:endParaRPr lang="en-US" dirty="0"/>
          </a:p>
        </p:txBody>
      </p:sp>
      <p:pic>
        <p:nvPicPr>
          <p:cNvPr id="6" name="Picture 5"/>
          <p:cNvPicPr>
            <a:picLocks noChangeAspect="1"/>
          </p:cNvPicPr>
          <p:nvPr/>
        </p:nvPicPr>
        <p:blipFill rotWithShape="1">
          <a:blip r:embed="rId3"/>
          <a:srcRect r="53329"/>
          <a:stretch/>
        </p:blipFill>
        <p:spPr>
          <a:xfrm>
            <a:off x="1397000" y="2427287"/>
            <a:ext cx="2963575" cy="2717800"/>
          </a:xfrm>
          <a:prstGeom prst="rect">
            <a:avLst/>
          </a:prstGeom>
        </p:spPr>
      </p:pic>
      <p:sp>
        <p:nvSpPr>
          <p:cNvPr id="7" name="TextBox 6"/>
          <p:cNvSpPr txBox="1"/>
          <p:nvPr/>
        </p:nvSpPr>
        <p:spPr>
          <a:xfrm>
            <a:off x="4360575" y="6550223"/>
            <a:ext cx="4783425" cy="307777"/>
          </a:xfrm>
          <a:prstGeom prst="rect">
            <a:avLst/>
          </a:prstGeom>
          <a:noFill/>
        </p:spPr>
        <p:txBody>
          <a:bodyPr wrap="none" rtlCol="0">
            <a:spAutoFit/>
          </a:bodyPr>
          <a:lstStyle/>
          <a:p>
            <a:r>
              <a:rPr lang="en-US" sz="1400">
                <a:latin typeface="+mj-lt"/>
              </a:rPr>
              <a:t>http://199.116.233.101/</a:t>
            </a:r>
            <a:r>
              <a:rPr lang="en-US" sz="1400" dirty="0" err="1">
                <a:latin typeface="+mj-lt"/>
              </a:rPr>
              <a:t>index.php</a:t>
            </a:r>
            <a:r>
              <a:rPr lang="en-US" sz="1400" dirty="0">
                <a:latin typeface="+mj-lt"/>
              </a:rPr>
              <a:t>/</a:t>
            </a:r>
            <a:r>
              <a:rPr lang="en-US" sz="1400" dirty="0" err="1">
                <a:latin typeface="+mj-lt"/>
              </a:rPr>
              <a:t>Ultrasound_Instrumentation</a:t>
            </a:r>
            <a:endParaRPr lang="en-US" sz="1400" dirty="0" smtClean="0">
              <a:latin typeface="+mj-lt"/>
            </a:endParaRPr>
          </a:p>
        </p:txBody>
      </p:sp>
      <p:sp>
        <p:nvSpPr>
          <p:cNvPr id="8" name="TextBox 7"/>
          <p:cNvSpPr txBox="1"/>
          <p:nvPr/>
        </p:nvSpPr>
        <p:spPr>
          <a:xfrm>
            <a:off x="4572000" y="3455158"/>
            <a:ext cx="4198137" cy="369332"/>
          </a:xfrm>
          <a:prstGeom prst="rect">
            <a:avLst/>
          </a:prstGeom>
          <a:noFill/>
        </p:spPr>
        <p:txBody>
          <a:bodyPr wrap="none" rtlCol="0">
            <a:spAutoFit/>
          </a:bodyPr>
          <a:lstStyle/>
          <a:p>
            <a:r>
              <a:rPr lang="en-US" sz="1800" dirty="0" smtClean="0">
                <a:latin typeface="+mj-lt"/>
              </a:rPr>
              <a:t>Gain applied to the </a:t>
            </a:r>
            <a:r>
              <a:rPr lang="en-US" sz="1800" smtClean="0">
                <a:latin typeface="+mj-lt"/>
              </a:rPr>
              <a:t>entire ultrasound signal</a:t>
            </a:r>
            <a:endParaRPr lang="en-US" sz="1800" dirty="0" smtClean="0">
              <a:latin typeface="+mj-lt"/>
            </a:endParaRPr>
          </a:p>
        </p:txBody>
      </p:sp>
      <p:sp>
        <p:nvSpPr>
          <p:cNvPr id="9" name="TextBox 8"/>
          <p:cNvSpPr txBox="1"/>
          <p:nvPr/>
        </p:nvSpPr>
        <p:spPr>
          <a:xfrm>
            <a:off x="4572001" y="4394513"/>
            <a:ext cx="4229100" cy="646331"/>
          </a:xfrm>
          <a:prstGeom prst="rect">
            <a:avLst/>
          </a:prstGeom>
          <a:noFill/>
        </p:spPr>
        <p:txBody>
          <a:bodyPr wrap="square" rtlCol="0">
            <a:spAutoFit/>
          </a:bodyPr>
          <a:lstStyle/>
          <a:p>
            <a:r>
              <a:rPr lang="en-US" sz="1800" dirty="0" smtClean="0">
                <a:latin typeface="+mj-lt"/>
              </a:rPr>
              <a:t>Amplification applied as a function of arrival time to the recorded ultrasound signal</a:t>
            </a:r>
          </a:p>
        </p:txBody>
      </p:sp>
    </p:spTree>
    <p:extLst>
      <p:ext uri="{BB962C8B-B14F-4D97-AF65-F5344CB8AC3E}">
        <p14:creationId xmlns:p14="http://schemas.microsoft.com/office/powerpoint/2010/main" val="1430420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2256" y="2424027"/>
            <a:ext cx="4202049" cy="2895016"/>
            <a:chOff x="224131" y="1782759"/>
            <a:chExt cx="4202049" cy="2895016"/>
          </a:xfrm>
        </p:grpSpPr>
        <p:pic>
          <p:nvPicPr>
            <p:cNvPr id="3" name="Picture 2"/>
            <p:cNvPicPr>
              <a:picLocks noChangeAspect="1"/>
            </p:cNvPicPr>
            <p:nvPr/>
          </p:nvPicPr>
          <p:blipFill>
            <a:blip r:embed="rId3"/>
            <a:stretch>
              <a:fillRect/>
            </a:stretch>
          </p:blipFill>
          <p:spPr>
            <a:xfrm>
              <a:off x="347724" y="1782759"/>
              <a:ext cx="4078456" cy="2771906"/>
            </a:xfrm>
            <a:prstGeom prst="rect">
              <a:avLst/>
            </a:prstGeom>
          </p:spPr>
        </p:pic>
        <p:sp>
          <p:nvSpPr>
            <p:cNvPr id="4" name="TextBox 3"/>
            <p:cNvSpPr txBox="1"/>
            <p:nvPr/>
          </p:nvSpPr>
          <p:spPr>
            <a:xfrm>
              <a:off x="224131" y="4431554"/>
              <a:ext cx="1823298" cy="246221"/>
            </a:xfrm>
            <a:prstGeom prst="rect">
              <a:avLst/>
            </a:prstGeom>
            <a:noFill/>
          </p:spPr>
          <p:txBody>
            <a:bodyPr wrap="none" rtlCol="0">
              <a:spAutoFit/>
            </a:bodyPr>
            <a:lstStyle/>
            <a:p>
              <a:r>
                <a:rPr lang="en-US" sz="1000" dirty="0" smtClean="0"/>
                <a:t>Lawrence (2007) </a:t>
              </a:r>
              <a:r>
                <a:rPr lang="en-US" sz="1000" i="1" dirty="0" err="1" smtClean="0"/>
                <a:t>Crit</a:t>
              </a:r>
              <a:r>
                <a:rPr lang="en-US" sz="1000" i="1" dirty="0" smtClean="0"/>
                <a:t> Care Med</a:t>
              </a:r>
              <a:endParaRPr lang="en-US" sz="1000" i="1" dirty="0"/>
            </a:p>
          </p:txBody>
        </p:sp>
      </p:grpSp>
      <p:sp>
        <p:nvSpPr>
          <p:cNvPr id="5" name="Title 4"/>
          <p:cNvSpPr>
            <a:spLocks noGrp="1"/>
          </p:cNvSpPr>
          <p:nvPr>
            <p:ph type="title"/>
          </p:nvPr>
        </p:nvSpPr>
        <p:spPr/>
        <p:txBody>
          <a:bodyPr/>
          <a:lstStyle/>
          <a:p>
            <a:r>
              <a:rPr lang="en-US" dirty="0" smtClean="0"/>
              <a:t>Ultrasound refers to mechanical waves with a frequency greater than 20 kHz</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6092190" y="3379093"/>
                <a:ext cx="132588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charset="0"/>
                          <a:ea typeface="Calibri" charset="0"/>
                          <a:cs typeface="Calibri" charset="0"/>
                        </a:rPr>
                        <m:t>𝑐</m:t>
                      </m:r>
                      <m:r>
                        <a:rPr lang="en-GB" sz="2800" b="0" i="1" smtClean="0">
                          <a:latin typeface="Cambria Math" charset="0"/>
                          <a:ea typeface="Calibri" charset="0"/>
                          <a:cs typeface="Calibri" charset="0"/>
                        </a:rPr>
                        <m:t>=</m:t>
                      </m:r>
                      <m:r>
                        <a:rPr lang="en-GB" sz="2800" b="0" i="1" smtClean="0">
                          <a:latin typeface="Cambria Math" charset="0"/>
                          <a:ea typeface="Calibri" charset="0"/>
                          <a:cs typeface="Calibri" charset="0"/>
                        </a:rPr>
                        <m:t>𝑓</m:t>
                      </m:r>
                      <m:r>
                        <a:rPr lang="en-GB" sz="2800" b="0" i="1" smtClean="0">
                          <a:latin typeface="Cambria Math" charset="0"/>
                          <a:ea typeface="Calibri" charset="0"/>
                          <a:cs typeface="Calibri" charset="0"/>
                        </a:rPr>
                        <m:t>𝜆</m:t>
                      </m:r>
                    </m:oMath>
                  </m:oMathPara>
                </a14:m>
                <a:endParaRPr lang="en-US" sz="2800" dirty="0">
                  <a:latin typeface="Calibri" charset="0"/>
                  <a:ea typeface="Calibri" charset="0"/>
                  <a:cs typeface="Calibri"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92190" y="3379093"/>
                <a:ext cx="1325880" cy="430887"/>
              </a:xfrm>
              <a:prstGeom prst="rect">
                <a:avLst/>
              </a:prstGeom>
              <a:blipFill rotWithShape="0">
                <a:blip r:embed="rId4"/>
                <a:stretch>
                  <a:fillRect/>
                </a:stretch>
              </a:blipFill>
            </p:spPr>
            <p:txBody>
              <a:bodyPr/>
              <a:lstStyle/>
              <a:p>
                <a:r>
                  <a:rPr lang="en-US">
                    <a:noFill/>
                  </a:rPr>
                  <a:t> </a:t>
                </a:r>
              </a:p>
            </p:txBody>
          </p:sp>
        </mc:Fallback>
      </mc:AlternateContent>
      <p:grpSp>
        <p:nvGrpSpPr>
          <p:cNvPr id="25" name="Group 24"/>
          <p:cNvGrpSpPr/>
          <p:nvPr/>
        </p:nvGrpSpPr>
        <p:grpSpPr>
          <a:xfrm>
            <a:off x="4482885" y="2140895"/>
            <a:ext cx="2688260" cy="1238198"/>
            <a:chOff x="4482885" y="2140895"/>
            <a:chExt cx="2688260" cy="1238198"/>
          </a:xfrm>
        </p:grpSpPr>
        <p:cxnSp>
          <p:nvCxnSpPr>
            <p:cNvPr id="10" name="Straight Arrow Connector 9"/>
            <p:cNvCxnSpPr/>
            <p:nvPr/>
          </p:nvCxnSpPr>
          <p:spPr>
            <a:xfrm>
              <a:off x="5955030" y="2732188"/>
              <a:ext cx="322316" cy="646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82885" y="2140895"/>
              <a:ext cx="2688260" cy="738664"/>
            </a:xfrm>
            <a:prstGeom prst="rect">
              <a:avLst/>
            </a:prstGeom>
            <a:noFill/>
          </p:spPr>
          <p:txBody>
            <a:bodyPr wrap="square" rtlCol="0">
              <a:spAutoFit/>
            </a:bodyPr>
            <a:lstStyle/>
            <a:p>
              <a:r>
                <a:rPr lang="en-US" sz="1400" b="1" dirty="0" smtClean="0">
                  <a:latin typeface="+mj-lt"/>
                </a:rPr>
                <a:t>Speed of sound: </a:t>
              </a:r>
              <a:r>
                <a:rPr lang="en-US" sz="1400" dirty="0" smtClean="0">
                  <a:latin typeface="+mj-lt"/>
                </a:rPr>
                <a:t>speed at which the wave propagates, units of </a:t>
              </a:r>
              <a:r>
                <a:rPr lang="en-US" sz="1400" dirty="0" err="1" smtClean="0">
                  <a:latin typeface="+mj-lt"/>
                </a:rPr>
                <a:t>metres</a:t>
              </a:r>
              <a:r>
                <a:rPr lang="en-US" sz="1400" dirty="0" smtClean="0">
                  <a:latin typeface="+mj-lt"/>
                </a:rPr>
                <a:t> per second (ms</a:t>
              </a:r>
              <a:r>
                <a:rPr lang="en-US" sz="1400" baseline="30000" dirty="0" smtClean="0">
                  <a:latin typeface="+mj-lt"/>
                </a:rPr>
                <a:t>-1</a:t>
              </a:r>
              <a:r>
                <a:rPr lang="en-US" sz="1400" dirty="0" smtClean="0">
                  <a:latin typeface="+mj-lt"/>
                </a:rPr>
                <a:t>)</a:t>
              </a:r>
              <a:endParaRPr lang="en-US" sz="1400" dirty="0">
                <a:latin typeface="+mj-lt"/>
              </a:endParaRPr>
            </a:p>
          </p:txBody>
        </p:sp>
      </p:grpSp>
      <p:grpSp>
        <p:nvGrpSpPr>
          <p:cNvPr id="26" name="Group 25"/>
          <p:cNvGrpSpPr/>
          <p:nvPr/>
        </p:nvGrpSpPr>
        <p:grpSpPr>
          <a:xfrm>
            <a:off x="4918322" y="3920490"/>
            <a:ext cx="3376435" cy="1724360"/>
            <a:chOff x="4918322" y="3920490"/>
            <a:chExt cx="3376435" cy="1724360"/>
          </a:xfrm>
        </p:grpSpPr>
        <p:cxnSp>
          <p:nvCxnSpPr>
            <p:cNvPr id="12" name="Straight Arrow Connector 11"/>
            <p:cNvCxnSpPr/>
            <p:nvPr/>
          </p:nvCxnSpPr>
          <p:spPr>
            <a:xfrm flipV="1">
              <a:off x="6606540" y="3920490"/>
              <a:ext cx="297180" cy="875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18322" y="4906186"/>
              <a:ext cx="3376435" cy="738664"/>
            </a:xfrm>
            <a:prstGeom prst="rect">
              <a:avLst/>
            </a:prstGeom>
            <a:noFill/>
          </p:spPr>
          <p:txBody>
            <a:bodyPr wrap="square" rtlCol="0">
              <a:spAutoFit/>
            </a:bodyPr>
            <a:lstStyle/>
            <a:p>
              <a:r>
                <a:rPr lang="en-US" sz="1400" b="1" dirty="0" smtClean="0">
                  <a:latin typeface="+mj-lt"/>
                </a:rPr>
                <a:t>Frequency: </a:t>
              </a:r>
              <a:r>
                <a:rPr lang="en-US" sz="1400" dirty="0" smtClean="0">
                  <a:latin typeface="+mj-lt"/>
                </a:rPr>
                <a:t>number of compressions passing a stationary observer per second, units of Hertz (1Hz = 1s</a:t>
              </a:r>
              <a:r>
                <a:rPr lang="en-US" sz="1400" baseline="30000" dirty="0" smtClean="0">
                  <a:latin typeface="+mj-lt"/>
                </a:rPr>
                <a:t>-1</a:t>
              </a:r>
              <a:r>
                <a:rPr lang="en-US" sz="1400" dirty="0" smtClean="0">
                  <a:latin typeface="+mj-lt"/>
                </a:rPr>
                <a:t>)</a:t>
              </a:r>
              <a:endParaRPr lang="en-US" sz="1400" dirty="0">
                <a:latin typeface="+mj-lt"/>
              </a:endParaRPr>
            </a:p>
          </p:txBody>
        </p:sp>
      </p:grpSp>
      <p:grpSp>
        <p:nvGrpSpPr>
          <p:cNvPr id="27" name="Group 26"/>
          <p:cNvGrpSpPr/>
          <p:nvPr/>
        </p:nvGrpSpPr>
        <p:grpSpPr>
          <a:xfrm>
            <a:off x="6989445" y="2353937"/>
            <a:ext cx="1948815" cy="1025157"/>
            <a:chOff x="6989445" y="2353937"/>
            <a:chExt cx="1948815" cy="1025157"/>
          </a:xfrm>
        </p:grpSpPr>
        <p:cxnSp>
          <p:nvCxnSpPr>
            <p:cNvPr id="14" name="Straight Arrow Connector 13"/>
            <p:cNvCxnSpPr/>
            <p:nvPr/>
          </p:nvCxnSpPr>
          <p:spPr>
            <a:xfrm flipH="1">
              <a:off x="7418070" y="3177540"/>
              <a:ext cx="262890" cy="201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89445" y="2353937"/>
              <a:ext cx="1948815" cy="954107"/>
            </a:xfrm>
            <a:prstGeom prst="rect">
              <a:avLst/>
            </a:prstGeom>
            <a:noFill/>
          </p:spPr>
          <p:txBody>
            <a:bodyPr wrap="square" rtlCol="0">
              <a:spAutoFit/>
            </a:bodyPr>
            <a:lstStyle/>
            <a:p>
              <a:pPr algn="r"/>
              <a:r>
                <a:rPr lang="en-US" sz="1400" b="1" dirty="0" smtClean="0">
                  <a:latin typeface="+mj-lt"/>
                </a:rPr>
                <a:t>Wavelength: </a:t>
              </a:r>
              <a:r>
                <a:rPr lang="en-US" sz="1400" dirty="0" smtClean="0">
                  <a:latin typeface="+mj-lt"/>
                </a:rPr>
                <a:t>distance between successive compressions, units of </a:t>
              </a:r>
              <a:r>
                <a:rPr lang="en-US" sz="1400" dirty="0" err="1" smtClean="0">
                  <a:latin typeface="+mj-lt"/>
                </a:rPr>
                <a:t>metres</a:t>
              </a:r>
              <a:r>
                <a:rPr lang="en-US" sz="1400" dirty="0" smtClean="0">
                  <a:latin typeface="+mj-lt"/>
                </a:rPr>
                <a:t> (m)</a:t>
              </a:r>
            </a:p>
          </p:txBody>
        </p:sp>
      </p:grpSp>
    </p:spTree>
    <p:extLst>
      <p:ext uri="{BB962C8B-B14F-4D97-AF65-F5344CB8AC3E}">
        <p14:creationId xmlns:p14="http://schemas.microsoft.com/office/powerpoint/2010/main" val="21015694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signal processing includes demodulation and compression</a:t>
            </a:r>
            <a:endParaRPr lang="en-US" dirty="0"/>
          </a:p>
        </p:txBody>
      </p:sp>
      <p:pic>
        <p:nvPicPr>
          <p:cNvPr id="3" name="Picture 2"/>
          <p:cNvPicPr>
            <a:picLocks noChangeAspect="1"/>
          </p:cNvPicPr>
          <p:nvPr/>
        </p:nvPicPr>
        <p:blipFill>
          <a:blip r:embed="rId3"/>
          <a:stretch>
            <a:fillRect/>
          </a:stretch>
        </p:blipFill>
        <p:spPr>
          <a:xfrm>
            <a:off x="1397000" y="2427287"/>
            <a:ext cx="6350000" cy="2717800"/>
          </a:xfrm>
          <a:prstGeom prst="rect">
            <a:avLst/>
          </a:prstGeom>
        </p:spPr>
      </p:pic>
      <p:sp>
        <p:nvSpPr>
          <p:cNvPr id="4" name="TextBox 3"/>
          <p:cNvSpPr txBox="1"/>
          <p:nvPr/>
        </p:nvSpPr>
        <p:spPr>
          <a:xfrm>
            <a:off x="4360575" y="6550223"/>
            <a:ext cx="4783425" cy="307777"/>
          </a:xfrm>
          <a:prstGeom prst="rect">
            <a:avLst/>
          </a:prstGeom>
          <a:noFill/>
        </p:spPr>
        <p:txBody>
          <a:bodyPr wrap="none" rtlCol="0">
            <a:spAutoFit/>
          </a:bodyPr>
          <a:lstStyle/>
          <a:p>
            <a:r>
              <a:rPr lang="en-US" sz="1400">
                <a:latin typeface="+mj-lt"/>
              </a:rPr>
              <a:t>http://199.116.233.101/</a:t>
            </a:r>
            <a:r>
              <a:rPr lang="en-US" sz="1400" dirty="0" err="1">
                <a:latin typeface="+mj-lt"/>
              </a:rPr>
              <a:t>index.php</a:t>
            </a:r>
            <a:r>
              <a:rPr lang="en-US" sz="1400" dirty="0">
                <a:latin typeface="+mj-lt"/>
              </a:rPr>
              <a:t>/</a:t>
            </a:r>
            <a:r>
              <a:rPr lang="en-US" sz="1400" dirty="0" err="1">
                <a:latin typeface="+mj-lt"/>
              </a:rPr>
              <a:t>Ultrasound_Instrumentation</a:t>
            </a:r>
            <a:endParaRPr lang="en-US" sz="1400" dirty="0" smtClean="0">
              <a:latin typeface="+mj-lt"/>
            </a:endParaRPr>
          </a:p>
        </p:txBody>
      </p:sp>
    </p:spTree>
    <p:extLst>
      <p:ext uri="{BB962C8B-B14F-4D97-AF65-F5344CB8AC3E}">
        <p14:creationId xmlns:p14="http://schemas.microsoft.com/office/powerpoint/2010/main" val="3155651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(1)</a:t>
            </a:r>
            <a:endParaRPr lang="en-US" dirty="0"/>
          </a:p>
        </p:txBody>
      </p:sp>
      <p:sp>
        <p:nvSpPr>
          <p:cNvPr id="3" name="Content Placeholder 2"/>
          <p:cNvSpPr>
            <a:spLocks noGrp="1"/>
          </p:cNvSpPr>
          <p:nvPr>
            <p:ph idx="1"/>
          </p:nvPr>
        </p:nvSpPr>
        <p:spPr/>
        <p:txBody>
          <a:bodyPr/>
          <a:lstStyle/>
          <a:p>
            <a:r>
              <a:rPr lang="en-US" dirty="0"/>
              <a:t>Impedance mismatch causes acoustic reflections</a:t>
            </a:r>
          </a:p>
          <a:p>
            <a:r>
              <a:rPr lang="en-US" dirty="0"/>
              <a:t>Ultrasound can undergo reflection, refraction, absorption and scattering in tissue</a:t>
            </a:r>
          </a:p>
          <a:p>
            <a:pPr lvl="1"/>
            <a:r>
              <a:rPr lang="en-US" dirty="0"/>
              <a:t>Depends on the angle of incidence, size of the object relative to the ultrasound wavelength, acoustic impedance</a:t>
            </a:r>
          </a:p>
          <a:p>
            <a:r>
              <a:rPr lang="en-US" dirty="0"/>
              <a:t>Resolution must be traded against penetration depth because</a:t>
            </a:r>
          </a:p>
          <a:p>
            <a:pPr lvl="1"/>
            <a:r>
              <a:rPr lang="en-US" dirty="0"/>
              <a:t>High frequency ultrasound provides better spatial resolution</a:t>
            </a:r>
          </a:p>
          <a:p>
            <a:pPr lvl="1"/>
            <a:r>
              <a:rPr lang="en-US" dirty="0"/>
              <a:t>but high frequency ultrasound is strongly attenuated in tissue</a:t>
            </a:r>
          </a:p>
          <a:p>
            <a:endParaRPr lang="en-US" dirty="0"/>
          </a:p>
        </p:txBody>
      </p:sp>
    </p:spTree>
    <p:extLst>
      <p:ext uri="{BB962C8B-B14F-4D97-AF65-F5344CB8AC3E}">
        <p14:creationId xmlns:p14="http://schemas.microsoft.com/office/powerpoint/2010/main" val="19933188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(2)</a:t>
            </a:r>
            <a:endParaRPr lang="en-US" dirty="0"/>
          </a:p>
        </p:txBody>
      </p:sp>
      <p:sp>
        <p:nvSpPr>
          <p:cNvPr id="4" name="Content Placeholder 3"/>
          <p:cNvSpPr>
            <a:spLocks noGrp="1"/>
          </p:cNvSpPr>
          <p:nvPr>
            <p:ph idx="1"/>
          </p:nvPr>
        </p:nvSpPr>
        <p:spPr/>
        <p:txBody>
          <a:bodyPr/>
          <a:lstStyle/>
          <a:p>
            <a:r>
              <a:rPr lang="en-US" dirty="0" smtClean="0"/>
              <a:t>The pulse echo approach is used to form a brightness (B) mode ultrasound image</a:t>
            </a:r>
          </a:p>
          <a:p>
            <a:r>
              <a:rPr lang="en-US" dirty="0" smtClean="0"/>
              <a:t>Transducers are composed of: </a:t>
            </a:r>
          </a:p>
          <a:p>
            <a:pPr lvl="1"/>
            <a:r>
              <a:rPr lang="en-US" dirty="0" smtClean="0"/>
              <a:t>A piezoelectric element to generate and detect acoustic waves</a:t>
            </a:r>
          </a:p>
          <a:p>
            <a:pPr lvl="1"/>
            <a:r>
              <a:rPr lang="en-US" dirty="0" smtClean="0"/>
              <a:t>Matching elements to maximise coupling of acoustic waves to the piezoelectric element</a:t>
            </a:r>
          </a:p>
          <a:p>
            <a:pPr lvl="1"/>
            <a:r>
              <a:rPr lang="en-US" dirty="0" smtClean="0"/>
              <a:t>Backing material for damping to create a short pulse length and improve axial resolution</a:t>
            </a:r>
          </a:p>
          <a:p>
            <a:r>
              <a:rPr lang="en-US" dirty="0" smtClean="0"/>
              <a:t>The finite transducer size results in a far field divergence of the beam and addition of side lobe imperfections</a:t>
            </a:r>
          </a:p>
          <a:p>
            <a:pPr lvl="1"/>
            <a:r>
              <a:rPr lang="en-US" dirty="0" smtClean="0"/>
              <a:t>Focusing can partially compensate for this</a:t>
            </a:r>
          </a:p>
          <a:p>
            <a:r>
              <a:rPr lang="en-US" dirty="0" smtClean="0"/>
              <a:t>Transducers are commonly combined into arrays for imaging</a:t>
            </a:r>
            <a:endParaRPr lang="en-US" dirty="0"/>
          </a:p>
        </p:txBody>
      </p:sp>
    </p:spTree>
    <p:extLst>
      <p:ext uri="{BB962C8B-B14F-4D97-AF65-F5344CB8AC3E}">
        <p14:creationId xmlns:p14="http://schemas.microsoft.com/office/powerpoint/2010/main" val="118192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Next up: ultrasound imaging modalities!</a:t>
            </a:r>
          </a:p>
        </p:txBody>
      </p:sp>
    </p:spTree>
    <p:extLst>
      <p:ext uri="{BB962C8B-B14F-4D97-AF65-F5344CB8AC3E}">
        <p14:creationId xmlns:p14="http://schemas.microsoft.com/office/powerpoint/2010/main" val="677419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speed of sound is determined by the properties of the medium: density</a:t>
            </a:r>
            <a:endParaRPr lang="en-US" dirty="0"/>
          </a:p>
        </p:txBody>
      </p:sp>
      <p:pic>
        <p:nvPicPr>
          <p:cNvPr id="3" name="Picture 9" descr="UsWaveP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78" y="2686049"/>
            <a:ext cx="3851275" cy="2549525"/>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4400522" y="4144986"/>
            <a:ext cx="4173484" cy="1517329"/>
            <a:chOff x="4570924" y="4030686"/>
            <a:chExt cx="4173484" cy="1517329"/>
          </a:xfrm>
        </p:grpSpPr>
        <p:sp>
          <p:nvSpPr>
            <p:cNvPr id="4" name="Freeform 3"/>
            <p:cNvSpPr/>
            <p:nvPr/>
          </p:nvSpPr>
          <p:spPr>
            <a:xfrm>
              <a:off x="5284470" y="4663621"/>
              <a:ext cx="1382794" cy="313355"/>
            </a:xfrm>
            <a:custGeom>
              <a:avLst/>
              <a:gdLst>
                <a:gd name="connsiteX0" fmla="*/ 0 w 5715000"/>
                <a:gd name="connsiteY0" fmla="*/ 107953 h 260356"/>
                <a:gd name="connsiteX1" fmla="*/ 298450 w 5715000"/>
                <a:gd name="connsiteY1" fmla="*/ 6353 h 260356"/>
                <a:gd name="connsiteX2" fmla="*/ 838200 w 5715000"/>
                <a:gd name="connsiteY2" fmla="*/ 254003 h 260356"/>
                <a:gd name="connsiteX3" fmla="*/ 1377950 w 5715000"/>
                <a:gd name="connsiteY3" fmla="*/ 3 h 260356"/>
                <a:gd name="connsiteX4" fmla="*/ 1924050 w 5715000"/>
                <a:gd name="connsiteY4" fmla="*/ 260353 h 260356"/>
                <a:gd name="connsiteX5" fmla="*/ 2470150 w 5715000"/>
                <a:gd name="connsiteY5" fmla="*/ 6353 h 260356"/>
                <a:gd name="connsiteX6" fmla="*/ 3009900 w 5715000"/>
                <a:gd name="connsiteY6" fmla="*/ 254003 h 260356"/>
                <a:gd name="connsiteX7" fmla="*/ 3549650 w 5715000"/>
                <a:gd name="connsiteY7" fmla="*/ 3 h 260356"/>
                <a:gd name="connsiteX8" fmla="*/ 4089400 w 5715000"/>
                <a:gd name="connsiteY8" fmla="*/ 254003 h 260356"/>
                <a:gd name="connsiteX9" fmla="*/ 4635500 w 5715000"/>
                <a:gd name="connsiteY9" fmla="*/ 6353 h 260356"/>
                <a:gd name="connsiteX10" fmla="*/ 5181600 w 5715000"/>
                <a:gd name="connsiteY10" fmla="*/ 254003 h 260356"/>
                <a:gd name="connsiteX11" fmla="*/ 5473700 w 5715000"/>
                <a:gd name="connsiteY11" fmla="*/ 120653 h 260356"/>
                <a:gd name="connsiteX12" fmla="*/ 5715000 w 5715000"/>
                <a:gd name="connsiteY12" fmla="*/ 107953 h 260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00" h="260356">
                  <a:moveTo>
                    <a:pt x="0" y="107953"/>
                  </a:moveTo>
                  <a:cubicBezTo>
                    <a:pt x="79375" y="44982"/>
                    <a:pt x="158750" y="-17989"/>
                    <a:pt x="298450" y="6353"/>
                  </a:cubicBezTo>
                  <a:cubicBezTo>
                    <a:pt x="438150" y="30695"/>
                    <a:pt x="658283" y="255061"/>
                    <a:pt x="838200" y="254003"/>
                  </a:cubicBezTo>
                  <a:cubicBezTo>
                    <a:pt x="1018117" y="252945"/>
                    <a:pt x="1196975" y="-1055"/>
                    <a:pt x="1377950" y="3"/>
                  </a:cubicBezTo>
                  <a:cubicBezTo>
                    <a:pt x="1558925" y="1061"/>
                    <a:pt x="1742017" y="259295"/>
                    <a:pt x="1924050" y="260353"/>
                  </a:cubicBezTo>
                  <a:cubicBezTo>
                    <a:pt x="2106083" y="261411"/>
                    <a:pt x="2289175" y="7411"/>
                    <a:pt x="2470150" y="6353"/>
                  </a:cubicBezTo>
                  <a:cubicBezTo>
                    <a:pt x="2651125" y="5295"/>
                    <a:pt x="2829983" y="255061"/>
                    <a:pt x="3009900" y="254003"/>
                  </a:cubicBezTo>
                  <a:cubicBezTo>
                    <a:pt x="3189817" y="252945"/>
                    <a:pt x="3369733" y="3"/>
                    <a:pt x="3549650" y="3"/>
                  </a:cubicBezTo>
                  <a:cubicBezTo>
                    <a:pt x="3729567" y="3"/>
                    <a:pt x="3908425" y="252945"/>
                    <a:pt x="4089400" y="254003"/>
                  </a:cubicBezTo>
                  <a:cubicBezTo>
                    <a:pt x="4270375" y="255061"/>
                    <a:pt x="4453467" y="6353"/>
                    <a:pt x="4635500" y="6353"/>
                  </a:cubicBezTo>
                  <a:cubicBezTo>
                    <a:pt x="4817533" y="6353"/>
                    <a:pt x="5041900" y="234953"/>
                    <a:pt x="5181600" y="254003"/>
                  </a:cubicBezTo>
                  <a:cubicBezTo>
                    <a:pt x="5321300" y="273053"/>
                    <a:pt x="5384800" y="144995"/>
                    <a:pt x="5473700" y="120653"/>
                  </a:cubicBezTo>
                  <a:cubicBezTo>
                    <a:pt x="5562600" y="96311"/>
                    <a:pt x="5715000" y="107953"/>
                    <a:pt x="5715000" y="107953"/>
                  </a:cubicBezTo>
                </a:path>
              </a:pathLst>
            </a:custGeom>
            <a:ln>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Oval 4"/>
            <p:cNvSpPr>
              <a:spLocks noChangeAspect="1"/>
            </p:cNvSpPr>
            <p:nvPr/>
          </p:nvSpPr>
          <p:spPr>
            <a:xfrm>
              <a:off x="6272974" y="4492351"/>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978754" y="4675052"/>
              <a:ext cx="1382794" cy="257309"/>
            </a:xfrm>
            <a:custGeom>
              <a:avLst/>
              <a:gdLst>
                <a:gd name="connsiteX0" fmla="*/ 0 w 5715000"/>
                <a:gd name="connsiteY0" fmla="*/ 107953 h 260356"/>
                <a:gd name="connsiteX1" fmla="*/ 298450 w 5715000"/>
                <a:gd name="connsiteY1" fmla="*/ 6353 h 260356"/>
                <a:gd name="connsiteX2" fmla="*/ 838200 w 5715000"/>
                <a:gd name="connsiteY2" fmla="*/ 254003 h 260356"/>
                <a:gd name="connsiteX3" fmla="*/ 1377950 w 5715000"/>
                <a:gd name="connsiteY3" fmla="*/ 3 h 260356"/>
                <a:gd name="connsiteX4" fmla="*/ 1924050 w 5715000"/>
                <a:gd name="connsiteY4" fmla="*/ 260353 h 260356"/>
                <a:gd name="connsiteX5" fmla="*/ 2470150 w 5715000"/>
                <a:gd name="connsiteY5" fmla="*/ 6353 h 260356"/>
                <a:gd name="connsiteX6" fmla="*/ 3009900 w 5715000"/>
                <a:gd name="connsiteY6" fmla="*/ 254003 h 260356"/>
                <a:gd name="connsiteX7" fmla="*/ 3549650 w 5715000"/>
                <a:gd name="connsiteY7" fmla="*/ 3 h 260356"/>
                <a:gd name="connsiteX8" fmla="*/ 4089400 w 5715000"/>
                <a:gd name="connsiteY8" fmla="*/ 254003 h 260356"/>
                <a:gd name="connsiteX9" fmla="*/ 4635500 w 5715000"/>
                <a:gd name="connsiteY9" fmla="*/ 6353 h 260356"/>
                <a:gd name="connsiteX10" fmla="*/ 5181600 w 5715000"/>
                <a:gd name="connsiteY10" fmla="*/ 254003 h 260356"/>
                <a:gd name="connsiteX11" fmla="*/ 5473700 w 5715000"/>
                <a:gd name="connsiteY11" fmla="*/ 120653 h 260356"/>
                <a:gd name="connsiteX12" fmla="*/ 5715000 w 5715000"/>
                <a:gd name="connsiteY12" fmla="*/ 107953 h 260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00" h="260356">
                  <a:moveTo>
                    <a:pt x="0" y="107953"/>
                  </a:moveTo>
                  <a:cubicBezTo>
                    <a:pt x="79375" y="44982"/>
                    <a:pt x="158750" y="-17989"/>
                    <a:pt x="298450" y="6353"/>
                  </a:cubicBezTo>
                  <a:cubicBezTo>
                    <a:pt x="438150" y="30695"/>
                    <a:pt x="658283" y="255061"/>
                    <a:pt x="838200" y="254003"/>
                  </a:cubicBezTo>
                  <a:cubicBezTo>
                    <a:pt x="1018117" y="252945"/>
                    <a:pt x="1196975" y="-1055"/>
                    <a:pt x="1377950" y="3"/>
                  </a:cubicBezTo>
                  <a:cubicBezTo>
                    <a:pt x="1558925" y="1061"/>
                    <a:pt x="1742017" y="259295"/>
                    <a:pt x="1924050" y="260353"/>
                  </a:cubicBezTo>
                  <a:cubicBezTo>
                    <a:pt x="2106083" y="261411"/>
                    <a:pt x="2289175" y="7411"/>
                    <a:pt x="2470150" y="6353"/>
                  </a:cubicBezTo>
                  <a:cubicBezTo>
                    <a:pt x="2651125" y="5295"/>
                    <a:pt x="2829983" y="255061"/>
                    <a:pt x="3009900" y="254003"/>
                  </a:cubicBezTo>
                  <a:cubicBezTo>
                    <a:pt x="3189817" y="252945"/>
                    <a:pt x="3369733" y="3"/>
                    <a:pt x="3549650" y="3"/>
                  </a:cubicBezTo>
                  <a:cubicBezTo>
                    <a:pt x="3729567" y="3"/>
                    <a:pt x="3908425" y="252945"/>
                    <a:pt x="4089400" y="254003"/>
                  </a:cubicBezTo>
                  <a:cubicBezTo>
                    <a:pt x="4270375" y="255061"/>
                    <a:pt x="4453467" y="6353"/>
                    <a:pt x="4635500" y="6353"/>
                  </a:cubicBezTo>
                  <a:cubicBezTo>
                    <a:pt x="4817533" y="6353"/>
                    <a:pt x="5041900" y="234953"/>
                    <a:pt x="5181600" y="254003"/>
                  </a:cubicBezTo>
                  <a:cubicBezTo>
                    <a:pt x="5321300" y="273053"/>
                    <a:pt x="5384800" y="144995"/>
                    <a:pt x="5473700" y="120653"/>
                  </a:cubicBezTo>
                  <a:cubicBezTo>
                    <a:pt x="5562600" y="96311"/>
                    <a:pt x="5715000" y="107953"/>
                    <a:pt x="5715000" y="107953"/>
                  </a:cubicBezTo>
                </a:path>
              </a:pathLst>
            </a:custGeom>
            <a:ln>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Oval 7"/>
            <p:cNvSpPr>
              <a:spLocks noChangeAspect="1"/>
            </p:cNvSpPr>
            <p:nvPr/>
          </p:nvSpPr>
          <p:spPr>
            <a:xfrm>
              <a:off x="8024408" y="4492351"/>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4570924" y="4492351"/>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14324" y="4030686"/>
              <a:ext cx="400980" cy="461665"/>
            </a:xfrm>
            <a:prstGeom prst="rect">
              <a:avLst/>
            </a:prstGeom>
            <a:noFill/>
          </p:spPr>
          <p:txBody>
            <a:bodyPr wrap="square" rtlCol="0">
              <a:spAutoFit/>
            </a:bodyPr>
            <a:lstStyle/>
            <a:p>
              <a:r>
                <a:rPr lang="en-US" sz="2400" b="1" dirty="0" smtClean="0">
                  <a:latin typeface="+mj-lt"/>
                </a:rPr>
                <a:t>M</a:t>
              </a:r>
            </a:p>
          </p:txBody>
        </p:sp>
        <p:sp>
          <p:nvSpPr>
            <p:cNvPr id="11" name="TextBox 10"/>
            <p:cNvSpPr txBox="1"/>
            <p:nvPr/>
          </p:nvSpPr>
          <p:spPr>
            <a:xfrm>
              <a:off x="5657850" y="5086350"/>
              <a:ext cx="320922" cy="461665"/>
            </a:xfrm>
            <a:prstGeom prst="rect">
              <a:avLst/>
            </a:prstGeom>
            <a:noFill/>
          </p:spPr>
          <p:txBody>
            <a:bodyPr wrap="none" rtlCol="0">
              <a:spAutoFit/>
            </a:bodyPr>
            <a:lstStyle/>
            <a:p>
              <a:r>
                <a:rPr lang="en-US" sz="2400" dirty="0" smtClean="0">
                  <a:latin typeface="+mj-lt"/>
                </a:rPr>
                <a:t>k</a:t>
              </a:r>
            </a:p>
          </p:txBody>
        </p:sp>
      </p:grpSp>
      <p:grpSp>
        <p:nvGrpSpPr>
          <p:cNvPr id="28" name="Group 27"/>
          <p:cNvGrpSpPr/>
          <p:nvPr/>
        </p:nvGrpSpPr>
        <p:grpSpPr>
          <a:xfrm>
            <a:off x="4914900" y="2428049"/>
            <a:ext cx="3138038" cy="1318915"/>
            <a:chOff x="4914900" y="2428049"/>
            <a:chExt cx="3138038" cy="1318915"/>
          </a:xfrm>
        </p:grpSpPr>
        <p:sp>
          <p:nvSpPr>
            <p:cNvPr id="20" name="Freeform 19"/>
            <p:cNvSpPr/>
            <p:nvPr/>
          </p:nvSpPr>
          <p:spPr>
            <a:xfrm>
              <a:off x="5273040" y="2896861"/>
              <a:ext cx="1382794" cy="295804"/>
            </a:xfrm>
            <a:custGeom>
              <a:avLst/>
              <a:gdLst>
                <a:gd name="connsiteX0" fmla="*/ 0 w 5715000"/>
                <a:gd name="connsiteY0" fmla="*/ 107953 h 260356"/>
                <a:gd name="connsiteX1" fmla="*/ 298450 w 5715000"/>
                <a:gd name="connsiteY1" fmla="*/ 6353 h 260356"/>
                <a:gd name="connsiteX2" fmla="*/ 838200 w 5715000"/>
                <a:gd name="connsiteY2" fmla="*/ 254003 h 260356"/>
                <a:gd name="connsiteX3" fmla="*/ 1377950 w 5715000"/>
                <a:gd name="connsiteY3" fmla="*/ 3 h 260356"/>
                <a:gd name="connsiteX4" fmla="*/ 1924050 w 5715000"/>
                <a:gd name="connsiteY4" fmla="*/ 260353 h 260356"/>
                <a:gd name="connsiteX5" fmla="*/ 2470150 w 5715000"/>
                <a:gd name="connsiteY5" fmla="*/ 6353 h 260356"/>
                <a:gd name="connsiteX6" fmla="*/ 3009900 w 5715000"/>
                <a:gd name="connsiteY6" fmla="*/ 254003 h 260356"/>
                <a:gd name="connsiteX7" fmla="*/ 3549650 w 5715000"/>
                <a:gd name="connsiteY7" fmla="*/ 3 h 260356"/>
                <a:gd name="connsiteX8" fmla="*/ 4089400 w 5715000"/>
                <a:gd name="connsiteY8" fmla="*/ 254003 h 260356"/>
                <a:gd name="connsiteX9" fmla="*/ 4635500 w 5715000"/>
                <a:gd name="connsiteY9" fmla="*/ 6353 h 260356"/>
                <a:gd name="connsiteX10" fmla="*/ 5181600 w 5715000"/>
                <a:gd name="connsiteY10" fmla="*/ 254003 h 260356"/>
                <a:gd name="connsiteX11" fmla="*/ 5473700 w 5715000"/>
                <a:gd name="connsiteY11" fmla="*/ 120653 h 260356"/>
                <a:gd name="connsiteX12" fmla="*/ 5715000 w 5715000"/>
                <a:gd name="connsiteY12" fmla="*/ 107953 h 260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00" h="260356">
                  <a:moveTo>
                    <a:pt x="0" y="107953"/>
                  </a:moveTo>
                  <a:cubicBezTo>
                    <a:pt x="79375" y="44982"/>
                    <a:pt x="158750" y="-17989"/>
                    <a:pt x="298450" y="6353"/>
                  </a:cubicBezTo>
                  <a:cubicBezTo>
                    <a:pt x="438150" y="30695"/>
                    <a:pt x="658283" y="255061"/>
                    <a:pt x="838200" y="254003"/>
                  </a:cubicBezTo>
                  <a:cubicBezTo>
                    <a:pt x="1018117" y="252945"/>
                    <a:pt x="1196975" y="-1055"/>
                    <a:pt x="1377950" y="3"/>
                  </a:cubicBezTo>
                  <a:cubicBezTo>
                    <a:pt x="1558925" y="1061"/>
                    <a:pt x="1742017" y="259295"/>
                    <a:pt x="1924050" y="260353"/>
                  </a:cubicBezTo>
                  <a:cubicBezTo>
                    <a:pt x="2106083" y="261411"/>
                    <a:pt x="2289175" y="7411"/>
                    <a:pt x="2470150" y="6353"/>
                  </a:cubicBezTo>
                  <a:cubicBezTo>
                    <a:pt x="2651125" y="5295"/>
                    <a:pt x="2829983" y="255061"/>
                    <a:pt x="3009900" y="254003"/>
                  </a:cubicBezTo>
                  <a:cubicBezTo>
                    <a:pt x="3189817" y="252945"/>
                    <a:pt x="3369733" y="3"/>
                    <a:pt x="3549650" y="3"/>
                  </a:cubicBezTo>
                  <a:cubicBezTo>
                    <a:pt x="3729567" y="3"/>
                    <a:pt x="3908425" y="252945"/>
                    <a:pt x="4089400" y="254003"/>
                  </a:cubicBezTo>
                  <a:cubicBezTo>
                    <a:pt x="4270375" y="255061"/>
                    <a:pt x="4453467" y="6353"/>
                    <a:pt x="4635500" y="6353"/>
                  </a:cubicBezTo>
                  <a:cubicBezTo>
                    <a:pt x="4817533" y="6353"/>
                    <a:pt x="5041900" y="234953"/>
                    <a:pt x="5181600" y="254003"/>
                  </a:cubicBezTo>
                  <a:cubicBezTo>
                    <a:pt x="5321300" y="273053"/>
                    <a:pt x="5384800" y="144995"/>
                    <a:pt x="5473700" y="120653"/>
                  </a:cubicBezTo>
                  <a:cubicBezTo>
                    <a:pt x="5562600" y="96311"/>
                    <a:pt x="5715000" y="107953"/>
                    <a:pt x="5715000" y="107953"/>
                  </a:cubicBezTo>
                </a:path>
              </a:pathLst>
            </a:custGeom>
            <a:ln w="57150">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Oval 20"/>
            <p:cNvSpPr/>
            <p:nvPr/>
          </p:nvSpPr>
          <p:spPr>
            <a:xfrm>
              <a:off x="6307264" y="285132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647284" y="2919721"/>
              <a:ext cx="1382794" cy="257309"/>
            </a:xfrm>
            <a:custGeom>
              <a:avLst/>
              <a:gdLst>
                <a:gd name="connsiteX0" fmla="*/ 0 w 5715000"/>
                <a:gd name="connsiteY0" fmla="*/ 107953 h 260356"/>
                <a:gd name="connsiteX1" fmla="*/ 298450 w 5715000"/>
                <a:gd name="connsiteY1" fmla="*/ 6353 h 260356"/>
                <a:gd name="connsiteX2" fmla="*/ 838200 w 5715000"/>
                <a:gd name="connsiteY2" fmla="*/ 254003 h 260356"/>
                <a:gd name="connsiteX3" fmla="*/ 1377950 w 5715000"/>
                <a:gd name="connsiteY3" fmla="*/ 3 h 260356"/>
                <a:gd name="connsiteX4" fmla="*/ 1924050 w 5715000"/>
                <a:gd name="connsiteY4" fmla="*/ 260353 h 260356"/>
                <a:gd name="connsiteX5" fmla="*/ 2470150 w 5715000"/>
                <a:gd name="connsiteY5" fmla="*/ 6353 h 260356"/>
                <a:gd name="connsiteX6" fmla="*/ 3009900 w 5715000"/>
                <a:gd name="connsiteY6" fmla="*/ 254003 h 260356"/>
                <a:gd name="connsiteX7" fmla="*/ 3549650 w 5715000"/>
                <a:gd name="connsiteY7" fmla="*/ 3 h 260356"/>
                <a:gd name="connsiteX8" fmla="*/ 4089400 w 5715000"/>
                <a:gd name="connsiteY8" fmla="*/ 254003 h 260356"/>
                <a:gd name="connsiteX9" fmla="*/ 4635500 w 5715000"/>
                <a:gd name="connsiteY9" fmla="*/ 6353 h 260356"/>
                <a:gd name="connsiteX10" fmla="*/ 5181600 w 5715000"/>
                <a:gd name="connsiteY10" fmla="*/ 254003 h 260356"/>
                <a:gd name="connsiteX11" fmla="*/ 5473700 w 5715000"/>
                <a:gd name="connsiteY11" fmla="*/ 120653 h 260356"/>
                <a:gd name="connsiteX12" fmla="*/ 5715000 w 5715000"/>
                <a:gd name="connsiteY12" fmla="*/ 107953 h 260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00" h="260356">
                  <a:moveTo>
                    <a:pt x="0" y="107953"/>
                  </a:moveTo>
                  <a:cubicBezTo>
                    <a:pt x="79375" y="44982"/>
                    <a:pt x="158750" y="-17989"/>
                    <a:pt x="298450" y="6353"/>
                  </a:cubicBezTo>
                  <a:cubicBezTo>
                    <a:pt x="438150" y="30695"/>
                    <a:pt x="658283" y="255061"/>
                    <a:pt x="838200" y="254003"/>
                  </a:cubicBezTo>
                  <a:cubicBezTo>
                    <a:pt x="1018117" y="252945"/>
                    <a:pt x="1196975" y="-1055"/>
                    <a:pt x="1377950" y="3"/>
                  </a:cubicBezTo>
                  <a:cubicBezTo>
                    <a:pt x="1558925" y="1061"/>
                    <a:pt x="1742017" y="259295"/>
                    <a:pt x="1924050" y="260353"/>
                  </a:cubicBezTo>
                  <a:cubicBezTo>
                    <a:pt x="2106083" y="261411"/>
                    <a:pt x="2289175" y="7411"/>
                    <a:pt x="2470150" y="6353"/>
                  </a:cubicBezTo>
                  <a:cubicBezTo>
                    <a:pt x="2651125" y="5295"/>
                    <a:pt x="2829983" y="255061"/>
                    <a:pt x="3009900" y="254003"/>
                  </a:cubicBezTo>
                  <a:cubicBezTo>
                    <a:pt x="3189817" y="252945"/>
                    <a:pt x="3369733" y="3"/>
                    <a:pt x="3549650" y="3"/>
                  </a:cubicBezTo>
                  <a:cubicBezTo>
                    <a:pt x="3729567" y="3"/>
                    <a:pt x="3908425" y="252945"/>
                    <a:pt x="4089400" y="254003"/>
                  </a:cubicBezTo>
                  <a:cubicBezTo>
                    <a:pt x="4270375" y="255061"/>
                    <a:pt x="4453467" y="6353"/>
                    <a:pt x="4635500" y="6353"/>
                  </a:cubicBezTo>
                  <a:cubicBezTo>
                    <a:pt x="4817533" y="6353"/>
                    <a:pt x="5041900" y="234953"/>
                    <a:pt x="5181600" y="254003"/>
                  </a:cubicBezTo>
                  <a:cubicBezTo>
                    <a:pt x="5321300" y="273053"/>
                    <a:pt x="5384800" y="144995"/>
                    <a:pt x="5473700" y="120653"/>
                  </a:cubicBezTo>
                  <a:cubicBezTo>
                    <a:pt x="5562600" y="96311"/>
                    <a:pt x="5715000" y="107953"/>
                    <a:pt x="5715000" y="107953"/>
                  </a:cubicBezTo>
                </a:path>
              </a:pathLst>
            </a:custGeom>
            <a:ln w="57150">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Oval 22"/>
            <p:cNvSpPr/>
            <p:nvPr/>
          </p:nvSpPr>
          <p:spPr>
            <a:xfrm>
              <a:off x="7692938" y="285132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925254" y="285132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914900" y="2428049"/>
              <a:ext cx="400980" cy="461665"/>
            </a:xfrm>
            <a:prstGeom prst="rect">
              <a:avLst/>
            </a:prstGeom>
            <a:noFill/>
          </p:spPr>
          <p:txBody>
            <a:bodyPr wrap="square" rtlCol="0">
              <a:spAutoFit/>
            </a:bodyPr>
            <a:lstStyle/>
            <a:p>
              <a:r>
                <a:rPr lang="en-US" sz="2400" dirty="0" smtClean="0">
                  <a:latin typeface="+mj-lt"/>
                </a:rPr>
                <a:t>m</a:t>
              </a:r>
            </a:p>
          </p:txBody>
        </p:sp>
        <p:sp>
          <p:nvSpPr>
            <p:cNvPr id="26" name="TextBox 25"/>
            <p:cNvSpPr txBox="1"/>
            <p:nvPr/>
          </p:nvSpPr>
          <p:spPr>
            <a:xfrm>
              <a:off x="5657850" y="3285299"/>
              <a:ext cx="340158" cy="461665"/>
            </a:xfrm>
            <a:prstGeom prst="rect">
              <a:avLst/>
            </a:prstGeom>
            <a:noFill/>
          </p:spPr>
          <p:txBody>
            <a:bodyPr wrap="none" rtlCol="0">
              <a:spAutoFit/>
            </a:bodyPr>
            <a:lstStyle/>
            <a:p>
              <a:r>
                <a:rPr lang="en-US" sz="2400" b="1" dirty="0" smtClean="0">
                  <a:latin typeface="+mj-lt"/>
                </a:rPr>
                <a:t>K</a:t>
              </a:r>
            </a:p>
          </p:txBody>
        </p:sp>
      </p:grpSp>
    </p:spTree>
    <p:extLst>
      <p:ext uri="{BB962C8B-B14F-4D97-AF65-F5344CB8AC3E}">
        <p14:creationId xmlns:p14="http://schemas.microsoft.com/office/powerpoint/2010/main" val="380909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speed of sound is determined by the properties of the medium: </a:t>
            </a:r>
            <a:r>
              <a:rPr lang="en-US" dirty="0" smtClean="0"/>
              <a:t>adiabatic bulk modulus</a:t>
            </a:r>
            <a:endParaRPr lang="en-US" dirty="0"/>
          </a:p>
        </p:txBody>
      </p:sp>
      <p:sp>
        <p:nvSpPr>
          <p:cNvPr id="3" name="Content Placeholder 2"/>
          <p:cNvSpPr>
            <a:spLocks noGrp="1"/>
          </p:cNvSpPr>
          <p:nvPr>
            <p:ph idx="1"/>
          </p:nvPr>
        </p:nvSpPr>
        <p:spPr/>
        <p:txBody>
          <a:bodyPr/>
          <a:lstStyle/>
          <a:p>
            <a:r>
              <a:rPr lang="en-US" dirty="0" smtClean="0"/>
              <a:t>Adiabatic: A process that occurs without transfer of heat or matter to the surroundings</a:t>
            </a:r>
          </a:p>
          <a:p>
            <a:r>
              <a:rPr lang="en-US" dirty="0" smtClean="0"/>
              <a:t>Bulk Modulus: The “spring constant” (k) for the tissue</a:t>
            </a:r>
          </a:p>
          <a:p>
            <a:r>
              <a:rPr lang="en-US" dirty="0" smtClean="0"/>
              <a:t>Describes how resistant a substance is to compressibility; the pressure required to produce a fractional change in volume</a:t>
            </a:r>
            <a:endParaRPr lang="en-US" dirty="0"/>
          </a:p>
        </p:txBody>
      </p:sp>
    </p:spTree>
    <p:extLst>
      <p:ext uri="{BB962C8B-B14F-4D97-AF65-F5344CB8AC3E}">
        <p14:creationId xmlns:p14="http://schemas.microsoft.com/office/powerpoint/2010/main" val="1638990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365</TotalTime>
  <Words>6266</Words>
  <Application>Microsoft Macintosh PowerPoint</Application>
  <PresentationFormat>On-screen Show (4:3)</PresentationFormat>
  <Paragraphs>738</Paragraphs>
  <Slides>73</Slides>
  <Notes>73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83" baseType="lpstr">
      <vt:lpstr>Calibri</vt:lpstr>
      <vt:lpstr>Calibri Light</vt:lpstr>
      <vt:lpstr>Cambria Math</vt:lpstr>
      <vt:lpstr>Mangal</vt:lpstr>
      <vt:lpstr>Symbol</vt:lpstr>
      <vt:lpstr>Times New Roman</vt:lpstr>
      <vt:lpstr>Arial</vt:lpstr>
      <vt:lpstr>Office Theme</vt:lpstr>
      <vt:lpstr>Equation</vt:lpstr>
      <vt:lpstr>Worksheet</vt:lpstr>
      <vt:lpstr>FRCR Ultrasound Lectures</vt:lpstr>
      <vt:lpstr>Ultrasound: Some historical context</vt:lpstr>
      <vt:lpstr>Learning outcomes</vt:lpstr>
      <vt:lpstr>Recommended reading</vt:lpstr>
      <vt:lpstr>4.19 Physics of Ultrasound</vt:lpstr>
      <vt:lpstr>4.19 Physics of Ultrasound</vt:lpstr>
      <vt:lpstr>Ultrasound refers to mechanical waves with a frequency greater than 20 kHz</vt:lpstr>
      <vt:lpstr>The speed of sound is determined by the properties of the medium: density</vt:lpstr>
      <vt:lpstr>The speed of sound is determined by the properties of the medium: adiabatic bulk modulus</vt:lpstr>
      <vt:lpstr>The quantitative relationship to the speed of sound is given by their ratio</vt:lpstr>
      <vt:lpstr>Speed of sound through tissue depends on fat, collagen and water content</vt:lpstr>
      <vt:lpstr>The speed of sound is used to define ‘acoustic impedance’, an ultrasound imaging parameter</vt:lpstr>
      <vt:lpstr>Acoustic properties vary tremendously between different biological tissues</vt:lpstr>
      <vt:lpstr>The acoustic mismatch, or reflection coefficient, is the key source of contrast in medical ultrasound</vt:lpstr>
      <vt:lpstr>Ultrasound can undergo a range of interactions in soft tissue</vt:lpstr>
      <vt:lpstr>Reflection of ultrasound occurs at boundaries of media with different acoustic impedances</vt:lpstr>
      <vt:lpstr>Reflections can be good and bad!</vt:lpstr>
      <vt:lpstr>Specular reflections of ultrasound are analogous to looking into a mirror</vt:lpstr>
      <vt:lpstr>Scattering can arise from rough or irregular surfaces</vt:lpstr>
      <vt:lpstr>Scattering can also arise from objects smaller than the ultrasound wavelength</vt:lpstr>
      <vt:lpstr>Refraction occurs when ultrasound is incident on a medium with a different speed of sound</vt:lpstr>
      <vt:lpstr>Absorption occurs when mechanical energy of the ultrasound beam is converted to heat energy</vt:lpstr>
      <vt:lpstr>Attenuation describes the loss of intensity as ultrasound passes through the tissue</vt:lpstr>
      <vt:lpstr>To avoid the exponential in attenuation calculations, the decibel scale is used</vt:lpstr>
      <vt:lpstr>Example: Working with decibels</vt:lpstr>
      <vt:lpstr>Ultrasound imaging thus requires a trade off between imaging resolution and penetration depth </vt:lpstr>
      <vt:lpstr>4.19 Physics of Ultrasound</vt:lpstr>
      <vt:lpstr>Ultrasound imaging is based on the ‘pulse-echo’ principle</vt:lpstr>
      <vt:lpstr>Amplitude (A) mode ultrasound displays the ultrasound echoes along one beam, or ‘A Line’</vt:lpstr>
      <vt:lpstr>Amplitude (A) mode ultrasound displays the ultrasound echoes along one beam, or ‘A Line’</vt:lpstr>
      <vt:lpstr>Brightness (B) mode uses each individual echo strength to build up a 2D image</vt:lpstr>
      <vt:lpstr>Ultrasound imaging is based on the ‘pulse-echo’ principle</vt:lpstr>
      <vt:lpstr>Block diagram of a typical ultrasound imaging system and typical operator controls</vt:lpstr>
      <vt:lpstr>The transducer</vt:lpstr>
      <vt:lpstr>An ultrasound transducer is composed of three main parts</vt:lpstr>
      <vt:lpstr>The piezoelectric effect is the appearance of surface charge in response to applied pressure</vt:lpstr>
      <vt:lpstr>Piezoelectric elements both generate and detect ultrasound waves</vt:lpstr>
      <vt:lpstr>The crystal thickness (l) determines the ultrasound frequency (f) produced</vt:lpstr>
      <vt:lpstr>Example: Calculating required PZT thickness</vt:lpstr>
      <vt:lpstr>The pulse duration determines ultrasound axial imaging resolution</vt:lpstr>
      <vt:lpstr>Example: Axial resolution</vt:lpstr>
      <vt:lpstr>The pulse frequency bandwidth is an important consideration in transducer design</vt:lpstr>
      <vt:lpstr>Example: Bandwidth</vt:lpstr>
      <vt:lpstr>Impedance matching determines the intensity of ultrasound emitted</vt:lpstr>
      <vt:lpstr>Damping determines the bandwidth of ultrasound emitted</vt:lpstr>
      <vt:lpstr>Q factor describes how damped an oscillator is</vt:lpstr>
      <vt:lpstr>The ultrasound beam</vt:lpstr>
      <vt:lpstr>The simplest ultrasound case is a continuous wave created by a circular disk of PZT</vt:lpstr>
      <vt:lpstr>Considering the axial behaviour along the z axis normal to the centre of the disk:</vt:lpstr>
      <vt:lpstr>In the far field regime, the cylindrical ultrasound beam diverges</vt:lpstr>
      <vt:lpstr>In the far field regime, the cylindrical ultrasound beam diverges</vt:lpstr>
      <vt:lpstr>Lateral resolution is determined by beam divergence </vt:lpstr>
      <vt:lpstr>The ultrasound beam can therefore be shaped by adjusting transducer geometry</vt:lpstr>
      <vt:lpstr>The ultrasound beam can therefore be shaped by adjusting transducer geometry</vt:lpstr>
      <vt:lpstr>The ultrasound beam can therefore be shaped by adjusting transducer geometry</vt:lpstr>
      <vt:lpstr>In addition to the inherent far field divergence, in reality no beam is a perfect cylinder</vt:lpstr>
      <vt:lpstr>Side lobes are much weaker than the main lobe but can be responsible for artefacts</vt:lpstr>
      <vt:lpstr>Some terminology</vt:lpstr>
      <vt:lpstr>Using a curved transducer or acoustic lens allows for focusing of the ultrasound beam</vt:lpstr>
      <vt:lpstr>The beam former  (and array designs)</vt:lpstr>
      <vt:lpstr>Transducer arrays can be used to build up B-mode images</vt:lpstr>
      <vt:lpstr>Transducer arrays have the added advantage of enabling directionality and focusing</vt:lpstr>
      <vt:lpstr>Phased arrays enable electronic beam steering, removing mechanical complexity</vt:lpstr>
      <vt:lpstr>Phased arrays enable beamforming (focusing) on the transmit or receive signals</vt:lpstr>
      <vt:lpstr>Side lobes must be reduced for high quality imaging</vt:lpstr>
      <vt:lpstr>Several different scanning geometries can be employed</vt:lpstr>
      <vt:lpstr>Several different scanning geometries can be employed</vt:lpstr>
      <vt:lpstr>The signal processor</vt:lpstr>
      <vt:lpstr>Pre-processing is typically performed on the analogue signals</vt:lpstr>
      <vt:lpstr>Digital signal processing includes demodulation and compression</vt:lpstr>
      <vt:lpstr>Summary (1)</vt:lpstr>
      <vt:lpstr>Summary (2)</vt:lpstr>
      <vt:lpstr>Next up: ultrasound imaging modalities!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Bohndiek</dc:creator>
  <cp:lastModifiedBy>Sarah Bohndiek</cp:lastModifiedBy>
  <cp:revision>68</cp:revision>
  <cp:lastPrinted>2017-11-14T12:19:22Z</cp:lastPrinted>
  <dcterms:created xsi:type="dcterms:W3CDTF">2017-10-25T10:12:22Z</dcterms:created>
  <dcterms:modified xsi:type="dcterms:W3CDTF">2017-11-16T10:09:03Z</dcterms:modified>
</cp:coreProperties>
</file>