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Source Code Pro"/>
      <p:regular r:id="rId24"/>
      <p:bold r:id="rId25"/>
    </p:embeddedFont>
    <p:embeddedFont>
      <p:font typeface="Oswald"/>
      <p:regular r:id="rId26"/>
      <p:bold r:id="rId27"/>
    </p:embeddedFont>
    <p:embeddedFont>
      <p:font typeface="Alfa Slab One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ourceCodePr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SourceCodePro-bold.fntdata"/><Relationship Id="rId28" Type="http://schemas.openxmlformats.org/officeDocument/2006/relationships/font" Target="fonts/AlfaSlabOne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searchgate.net/figure/Normal-heartbeat-ECG-signal_fig1_258237553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player.com/slide/7612898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5afe13b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5afe13b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7eba2911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7eba2911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7eba2911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7eba2911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7eba2911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7eba2911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7eba2911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7eba2911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7eba2911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7eba2911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7eba2911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7eba2911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7eba2911c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7eba2911c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7eba2911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7eba2911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5afe13b4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5afe13b4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7eba291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7eba291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5afe13b4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5afe13b4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https://www.researchgate.net/figure/Normal-heartbeat-ECG-signal_fig1_258237553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5afe13b4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5afe13b4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https://slideplayer.com/slide/7612898/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5afe13b4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5afe13b4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5afe13b40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5afe13b4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Use the BIOPAC system to record electrical data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Surface </a:t>
            </a:r>
            <a:r>
              <a:rPr lang="en"/>
              <a:t>electrodes</a:t>
            </a:r>
            <a:r>
              <a:rPr lang="en"/>
              <a:t> are placed on the skin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Electrode wires are attached to the </a:t>
            </a:r>
            <a:r>
              <a:rPr lang="en"/>
              <a:t>surface</a:t>
            </a:r>
            <a:r>
              <a:rPr lang="en"/>
              <a:t> electrode and then plugged into the BIOPAC system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BIOPAC system connects to the monitor and records the elctrical activity of the heart in a graph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5afe13b40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5afe13b4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True EKG tests go on both sides of the heart on the chest as opposed to the arms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Electrode on the wrist is a way to ignore noises from room (noise reduction technique)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eba2911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eba291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Used this code to </a:t>
            </a:r>
            <a:r>
              <a:rPr lang="en"/>
              <a:t>transport</a:t>
            </a:r>
            <a:r>
              <a:rPr lang="en"/>
              <a:t> excel files to MATLAB and then plotted it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7eba2911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7eba291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Noise could have been from movement while standing, breathing (periodic baseline drift),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heart.org/en/health-topics/heart-attack/diagnosing-a-heart-attack/electrocardiogram-ecg-or-ek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4294967295" type="ctrTitle"/>
          </p:nvPr>
        </p:nvSpPr>
        <p:spPr>
          <a:xfrm>
            <a:off x="430788" y="39715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lfa Slab One"/>
                <a:ea typeface="Alfa Slab One"/>
                <a:cs typeface="Alfa Slab One"/>
                <a:sym typeface="Alfa Slab One"/>
              </a:rPr>
              <a:t>Reducing Noise in Electrocardiograms</a:t>
            </a:r>
            <a:r>
              <a:rPr lang="en" sz="4800"/>
              <a:t> </a:t>
            </a:r>
            <a:endParaRPr sz="4800"/>
          </a:p>
        </p:txBody>
      </p:sp>
      <p:sp>
        <p:nvSpPr>
          <p:cNvPr id="63" name="Google Shape;63;p13"/>
          <p:cNvSpPr txBox="1"/>
          <p:nvPr>
            <p:ph idx="4294967295" type="subTitle"/>
          </p:nvPr>
        </p:nvSpPr>
        <p:spPr>
          <a:xfrm>
            <a:off x="311700" y="2684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Amy Caplan, Peter Coffman, and Ronald Chasse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32817" l="3443" r="5944" t="22869"/>
          <a:stretch/>
        </p:blipFill>
        <p:spPr>
          <a:xfrm>
            <a:off x="2988250" y="3611125"/>
            <a:ext cx="3167475" cy="11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b="32817" l="3443" r="5944" t="22869"/>
          <a:stretch/>
        </p:blipFill>
        <p:spPr>
          <a:xfrm>
            <a:off x="5891600" y="3562700"/>
            <a:ext cx="3167475" cy="11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32817" l="3443" r="5944" t="22869"/>
          <a:stretch/>
        </p:blipFill>
        <p:spPr>
          <a:xfrm>
            <a:off x="38750" y="3655800"/>
            <a:ext cx="3167475" cy="11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8175" y="1384800"/>
            <a:ext cx="4464500" cy="33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575" y="700424"/>
            <a:ext cx="5296825" cy="39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EKG while hyperventilating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225" y="1524825"/>
            <a:ext cx="4047400" cy="30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1875" y="560376"/>
            <a:ext cx="5462126" cy="430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EKG Without Ground Wire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EKG Wire Wrapped Around Power Brick</a:t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8250" y="1472300"/>
            <a:ext cx="4419601" cy="331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6425" y="1106000"/>
            <a:ext cx="5363500" cy="36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 rot="883534">
            <a:off x="6974217" y="1702849"/>
            <a:ext cx="2431256" cy="8365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NOISY!!!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Attempt to Filter Noisy Data #1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→ “AVERAGE” FILTER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 b = (1 / 50) * ones(1, 50);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 plot(T(:,1), filter(b,a,T(:,2)))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9425" y="1375175"/>
            <a:ext cx="5640725" cy="321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23" y="1222100"/>
            <a:ext cx="4689526" cy="35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Filter Results</a:t>
            </a:r>
            <a:endParaRPr/>
          </a:p>
        </p:txBody>
      </p:sp>
      <p:sp>
        <p:nvSpPr>
          <p:cNvPr id="161" name="Google Shape;161;p26"/>
          <p:cNvSpPr/>
          <p:nvPr/>
        </p:nvSpPr>
        <p:spPr>
          <a:xfrm>
            <a:off x="3642100" y="2419675"/>
            <a:ext cx="1482000" cy="95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pass Filter Used to Remove Baseline Drift</a:t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plot(T(:,1)), highpass(T(:,2), 0.1, 100)</a:t>
            </a: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50" y="1936200"/>
            <a:ext cx="8454250" cy="286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is STILL THERE!</a:t>
            </a: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25" y="1106000"/>
            <a:ext cx="7737960" cy="388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Soon...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Filter for baseline drift ✔️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Creating a lowpass filter on MATLAB to reduce the high frequency noise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MATLAB </a:t>
            </a:r>
            <a:r>
              <a:rPr lang="en" sz="2400"/>
              <a:t>algorithm</a:t>
            </a:r>
            <a:r>
              <a:rPr lang="en" sz="2400"/>
              <a:t> to calculate beats per minute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THEN </a:t>
            </a:r>
            <a:r>
              <a:rPr lang="en" sz="2400"/>
              <a:t>identify</a:t>
            </a:r>
            <a:r>
              <a:rPr lang="en" sz="2400"/>
              <a:t> P, R, T, U on EKG waveform using MATLAB 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Work Cited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http://www.heart.org/en/health-topics/heart-attack/diagnosing-a-heart-attack/electrocardiogram-ecg-or-ekg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</a:t>
            </a:r>
            <a:r>
              <a:rPr lang="en"/>
              <a:t>description</a:t>
            </a:r>
            <a:r>
              <a:rPr lang="en"/>
              <a:t> 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468825"/>
            <a:ext cx="8429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-"/>
            </a:pPr>
            <a:r>
              <a:rPr b="1" i="1" lang="en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Overall:</a:t>
            </a:r>
            <a:r>
              <a:rPr b="1" lang="en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 will be exploring how electrocardiogram works, how noise can be created in an  electrocardiogram, and how to filter out noise created</a:t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-"/>
            </a:pPr>
            <a:r>
              <a:rPr lang="en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 will be investigating how to reduce noise interferences when recording an EKG signal</a:t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-"/>
            </a:pPr>
            <a:r>
              <a:rPr lang="en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Perform tests using EKG to demonstrate how EKG signals are recorded and then graphed </a:t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-"/>
            </a:pPr>
            <a:r>
              <a:rPr lang="en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Attempt to reduce noise in signals using MATLAB </a:t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-"/>
            </a:pPr>
            <a:r>
              <a:rPr lang="en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 will be observing the effects of different breathing patterns and movements affect the heart rate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Electrocardiogram- What is it?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300750"/>
            <a:ext cx="538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Test that measures the </a:t>
            </a:r>
            <a:r>
              <a:rPr b="1" lang="en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electrical activity</a:t>
            </a: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the heart</a:t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right and left atria or upper chambers make the first wave called a “</a:t>
            </a:r>
            <a:r>
              <a:rPr b="1" lang="en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 wave</a:t>
            </a: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" — following a flat line when the electrical impulse goes to the bottom chambers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right and left bottom chambers or ventricles make the next wave called a “</a:t>
            </a:r>
            <a:r>
              <a:rPr b="1" lang="en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QRS complex</a:t>
            </a: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" 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final wave or “</a:t>
            </a:r>
            <a:r>
              <a:rPr b="1" lang="en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 wave</a:t>
            </a: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” represents electrical recovery or return to a resting state for the ventricles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500" y="1520975"/>
            <a:ext cx="3344400" cy="2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Electrocardiogram- Why is it done?</a:t>
            </a:r>
            <a:r>
              <a:rPr lang="en"/>
              <a:t> 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0" r="0" t="22269"/>
          <a:stretch/>
        </p:blipFill>
        <p:spPr>
          <a:xfrm>
            <a:off x="3711550" y="1257300"/>
            <a:ext cx="5258100" cy="35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54950" y="1588863"/>
            <a:ext cx="3632400" cy="29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328"/>
              </a:buClr>
              <a:buSzPts val="2100"/>
              <a:buFont typeface="Cambria"/>
              <a:buChar char="●"/>
            </a:pPr>
            <a:r>
              <a:rPr lang="en" sz="2100">
                <a:solidFill>
                  <a:srgbClr val="222328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Determines how long the electrical wave takes to pass through the heart</a:t>
            </a:r>
            <a:endParaRPr sz="2100">
              <a:solidFill>
                <a:srgbClr val="222328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328"/>
              </a:buClr>
              <a:buSzPts val="2100"/>
              <a:buFont typeface="Cambria"/>
              <a:buChar char="○"/>
            </a:pPr>
            <a:r>
              <a:rPr lang="en" sz="2100">
                <a:solidFill>
                  <a:srgbClr val="222328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Slow, fast, normal</a:t>
            </a:r>
            <a:endParaRPr sz="2100">
              <a:solidFill>
                <a:srgbClr val="222328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328"/>
              </a:buClr>
              <a:buSzPts val="2100"/>
              <a:buFont typeface="Cambria"/>
              <a:buChar char="●"/>
            </a:pPr>
            <a:r>
              <a:rPr lang="en" sz="2100">
                <a:solidFill>
                  <a:srgbClr val="222328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Determines which parts of the heart are too large or are overworked 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Testing EKG using surface electrodes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27562" l="13184" r="10954" t="21338"/>
          <a:stretch/>
        </p:blipFill>
        <p:spPr>
          <a:xfrm>
            <a:off x="304011" y="260276"/>
            <a:ext cx="4267993" cy="21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404" y="1162476"/>
            <a:ext cx="3758086" cy="281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">
            <a:off x="988349" y="2683222"/>
            <a:ext cx="2899320" cy="217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●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Surface electrodes are placed on the arms on both sides of the heart (POSITIVE and NEGATIVE)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●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Third surface electrode is placed on the right wrist (GND)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25761" l="28541" r="7536" t="35828"/>
          <a:stretch/>
        </p:blipFill>
        <p:spPr>
          <a:xfrm>
            <a:off x="355900" y="541675"/>
            <a:ext cx="3800925" cy="406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Graphing Data on MATLAB from Excel Files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T=xlsread('</a:t>
            </a:r>
            <a:r>
              <a:rPr lang="en" sz="3000">
                <a:solidFill>
                  <a:srgbClr val="9900FF"/>
                </a:solidFill>
              </a:rPr>
              <a:t>EKG no ground wire.xlsx</a:t>
            </a:r>
            <a:r>
              <a:rPr lang="en" sz="3000"/>
              <a:t>', '</a:t>
            </a:r>
            <a:r>
              <a:rPr lang="en" sz="3000">
                <a:solidFill>
                  <a:srgbClr val="FF0000"/>
                </a:solidFill>
              </a:rPr>
              <a:t>Sheet1</a:t>
            </a:r>
            <a:r>
              <a:rPr lang="en" sz="3000"/>
              <a:t>' , '</a:t>
            </a:r>
            <a:r>
              <a:rPr lang="en" sz="3000">
                <a:solidFill>
                  <a:srgbClr val="FF00FF"/>
                </a:solidFill>
              </a:rPr>
              <a:t>A1:B15017</a:t>
            </a:r>
            <a:r>
              <a:rPr lang="en" sz="3000"/>
              <a:t>' )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plot(T(:,1), T(:,2))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EKG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975" y="1699600"/>
            <a:ext cx="3440476" cy="28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925" y="149850"/>
            <a:ext cx="5649826" cy="473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6495000" y="649500"/>
            <a:ext cx="350100" cy="3626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7386350" y="2117675"/>
            <a:ext cx="810300" cy="1312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5853275" y="3076050"/>
            <a:ext cx="590100" cy="733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4470625" y="3430175"/>
            <a:ext cx="810300" cy="508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6806150" y="805075"/>
            <a:ext cx="3501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8196650" y="2208450"/>
            <a:ext cx="4083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4686525" y="3148325"/>
            <a:ext cx="5250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U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5989400" y="2759400"/>
            <a:ext cx="252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