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Roboto Slab"/>
      <p:regular r:id="rId65"/>
      <p:bold r:id="rId66"/>
    </p:embeddedFont>
    <p:embeddedFont>
      <p:font typeface="Roboto"/>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obotoSlab-bold.fntdata"/><Relationship Id="rId21" Type="http://schemas.openxmlformats.org/officeDocument/2006/relationships/slide" Target="slides/slide16.xml"/><Relationship Id="rId65" Type="http://schemas.openxmlformats.org/officeDocument/2006/relationships/font" Target="fonts/RobotoSlab-regular.fntdata"/><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medicinehealth.com/electroencephalography_eeg/article_em.htm#egg_results" TargetMode="External"/><Relationship Id="rId3" Type="http://schemas.openxmlformats.org/officeDocument/2006/relationships/hyperlink" Target="https://www.healthline.com/health/eeg#procedure" TargetMode="External"/><Relationship Id="rId4" Type="http://schemas.openxmlformats.org/officeDocument/2006/relationships/hyperlink" Target="http://eegatlas-online.com/index.php/en/eeg-archive/eeg0001"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46b21d95c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46b21d95c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7dff5707e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7dff5707e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7dff5707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7dff5707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7dff5707e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7dff5707e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7e0b4664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7e0b4664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47e0b4664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47e0b4664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6b21d95c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6b21d95c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Analyze the EEG and be able to recognize the parts on the EEG that correlate with the action being done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7dea8cc7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7dea8cc7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6b21d95c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6b21d95c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7df7a4072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7df7a4072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46b21d95c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46b21d95c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SImply stated, an EEG is a measure of brain waves</a:t>
            </a:r>
            <a:endParaRPr/>
          </a:p>
          <a:p>
            <a:pPr indent="-298450" lvl="0" marL="457200" rtl="0" algn="l">
              <a:spcBef>
                <a:spcPts val="0"/>
              </a:spcBef>
              <a:spcAft>
                <a:spcPts val="0"/>
              </a:spcAft>
              <a:buSzPts val="1100"/>
              <a:buChar char="-"/>
            </a:pPr>
            <a:r>
              <a:rPr lang="en"/>
              <a:t>It is a visual description of how the brain functions over time</a:t>
            </a:r>
            <a:endParaRPr/>
          </a:p>
          <a:p>
            <a:pPr indent="-298450" lvl="0" marL="457200" rtl="0" algn="l">
              <a:spcBef>
                <a:spcPts val="0"/>
              </a:spcBef>
              <a:spcAft>
                <a:spcPts val="0"/>
              </a:spcAft>
              <a:buSzPts val="1100"/>
              <a:buChar char="-"/>
            </a:pPr>
            <a:r>
              <a:rPr lang="en"/>
              <a:t>Brain cells communicate via electrical impulses, and these electrical impulses are what is beign read</a:t>
            </a:r>
            <a:endParaRPr/>
          </a:p>
          <a:p>
            <a:pPr indent="-298450" lvl="0" marL="457200" rtl="0" algn="l">
              <a:spcBef>
                <a:spcPts val="0"/>
              </a:spcBef>
              <a:spcAft>
                <a:spcPts val="0"/>
              </a:spcAft>
              <a:buSzPts val="1100"/>
              <a:buChar char="-"/>
            </a:pPr>
            <a:r>
              <a:rPr lang="en"/>
              <a:t>Benefits:</a:t>
            </a:r>
            <a:endParaRPr/>
          </a:p>
          <a:p>
            <a:pPr indent="-298450" lvl="1" marL="914400" rtl="0" algn="l">
              <a:spcBef>
                <a:spcPts val="0"/>
              </a:spcBef>
              <a:spcAft>
                <a:spcPts val="0"/>
              </a:spcAft>
              <a:buSzPts val="1100"/>
              <a:buChar char="-"/>
            </a:pPr>
            <a:r>
              <a:rPr lang="en"/>
              <a:t>Evaluate brain disorders (ie during a </a:t>
            </a:r>
            <a:r>
              <a:rPr lang="en"/>
              <a:t>seizure</a:t>
            </a:r>
            <a:r>
              <a:rPr lang="en"/>
              <a:t>, an EEG can detect brain activity)</a:t>
            </a:r>
            <a:endParaRPr/>
          </a:p>
          <a:p>
            <a:pPr indent="-298450" lvl="1" marL="914400" rtl="0" algn="l">
              <a:spcBef>
                <a:spcPts val="0"/>
              </a:spcBef>
              <a:spcAft>
                <a:spcPts val="0"/>
              </a:spcAft>
              <a:buSzPts val="1100"/>
              <a:buChar char="-"/>
            </a:pPr>
            <a:r>
              <a:rPr lang="en"/>
              <a:t>Determine brain death</a:t>
            </a:r>
            <a:endParaRPr/>
          </a:p>
          <a:p>
            <a:pPr indent="-298450" lvl="0" marL="457200" rtl="0" algn="l">
              <a:spcBef>
                <a:spcPts val="0"/>
              </a:spcBef>
              <a:spcAft>
                <a:spcPts val="0"/>
              </a:spcAft>
              <a:buSzPts val="1100"/>
              <a:buChar char="-"/>
            </a:pPr>
            <a:r>
              <a:rPr lang="en"/>
              <a:t>Risks:</a:t>
            </a:r>
            <a:endParaRPr/>
          </a:p>
          <a:p>
            <a:pPr indent="-298450" lvl="1" marL="914400" rtl="0" algn="l">
              <a:spcBef>
                <a:spcPts val="0"/>
              </a:spcBef>
              <a:spcAft>
                <a:spcPts val="0"/>
              </a:spcAft>
              <a:buSzPts val="1100"/>
              <a:buChar char="-"/>
            </a:pPr>
            <a:r>
              <a:rPr lang="en"/>
              <a:t>Patients asked to take </a:t>
            </a:r>
            <a:r>
              <a:rPr lang="en"/>
              <a:t>seizure or antidepressant medications before taking an EEG so the individual can go into a seizure state. </a:t>
            </a:r>
            <a:endParaRPr/>
          </a:p>
          <a:p>
            <a:pPr indent="-298450" lvl="0" marL="457200" rtl="0" algn="l">
              <a:spcBef>
                <a:spcPts val="0"/>
              </a:spcBef>
              <a:spcAft>
                <a:spcPts val="0"/>
              </a:spcAft>
              <a:buSzPts val="1100"/>
              <a:buChar char="-"/>
            </a:pPr>
            <a:r>
              <a:rPr lang="en"/>
              <a:t>Analyzed by neurologists</a:t>
            </a:r>
            <a:endParaRPr/>
          </a:p>
          <a:p>
            <a:pPr indent="0" lvl="0" marL="0" rtl="0" algn="l">
              <a:spcBef>
                <a:spcPts val="0"/>
              </a:spcBef>
              <a:spcAft>
                <a:spcPts val="0"/>
              </a:spcAft>
              <a:buNone/>
            </a:pPr>
            <a:r>
              <a:rPr lang="en"/>
              <a:t>Source:</a:t>
            </a:r>
            <a:endParaRPr/>
          </a:p>
          <a:p>
            <a:pPr indent="0" lvl="0" marL="0" rtl="0" algn="l">
              <a:spcBef>
                <a:spcPts val="0"/>
              </a:spcBef>
              <a:spcAft>
                <a:spcPts val="0"/>
              </a:spcAft>
              <a:buNone/>
            </a:pPr>
            <a:r>
              <a:rPr lang="en" u="sng">
                <a:solidFill>
                  <a:schemeClr val="hlink"/>
                </a:solidFill>
                <a:hlinkClick r:id="rId2"/>
              </a:rPr>
              <a:t>https://www.emedicinehealth.com/electroencephalography_eeg/article_em.htm#egg_results</a:t>
            </a:r>
            <a:endParaRPr/>
          </a:p>
          <a:p>
            <a:pPr indent="0" lvl="0" marL="0" rtl="0" algn="l">
              <a:spcBef>
                <a:spcPts val="0"/>
              </a:spcBef>
              <a:spcAft>
                <a:spcPts val="0"/>
              </a:spcAft>
              <a:buNone/>
            </a:pPr>
            <a:r>
              <a:rPr lang="en" u="sng">
                <a:solidFill>
                  <a:schemeClr val="hlink"/>
                </a:solidFill>
                <a:hlinkClick r:id="rId3"/>
              </a:rPr>
              <a:t>https://www.healthline.com/health/eeg#procedure</a:t>
            </a:r>
            <a:r>
              <a:rPr lang="en"/>
              <a:t> </a:t>
            </a:r>
            <a:endParaRPr/>
          </a:p>
          <a:p>
            <a:pPr indent="0" lvl="0" marL="0" rtl="0" algn="l">
              <a:spcBef>
                <a:spcPts val="0"/>
              </a:spcBef>
              <a:spcAft>
                <a:spcPts val="0"/>
              </a:spcAft>
              <a:buNone/>
            </a:pPr>
            <a:r>
              <a:rPr lang="en" u="sng">
                <a:solidFill>
                  <a:schemeClr val="hlink"/>
                </a:solidFill>
                <a:hlinkClick r:id="rId4"/>
              </a:rPr>
              <a:t>http://eegatlas-online.com/index.php/en/eeg-archive/eeg0001</a:t>
            </a:r>
            <a:r>
              <a:rPr lang="en"/>
              <a:t> (image)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47df7a4072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47df7a4072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7df7a4072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7df7a4072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7df7a4072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7df7a4072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a variety of smooth filters, there is not much </a:t>
            </a:r>
            <a:r>
              <a:rPr lang="en"/>
              <a:t>significant</a:t>
            </a:r>
            <a:r>
              <a:rPr lang="en"/>
              <a:t> difference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47df7a4072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7df7a4072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7df7a4072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7df7a4072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47df7a4072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7df7a4072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7df7a4072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47df7a4072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7df7a4072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7df7a4072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47df7a4072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7df7a4072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7df7a4072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7df7a4072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47e0b4664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7e0b4664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Info from BioPac Lab</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7dea8cc7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7dea8cc7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6b21d95c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46b21d95c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7df7a4072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7df7a4072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47df7a4072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47df7a4072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47df7a4072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7df7a4072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7df7a4072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47df7a4072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7df7a4072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7df7a4072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frequency</a:t>
            </a:r>
            <a:endParaRPr/>
          </a:p>
          <a:p>
            <a:pPr indent="0" lvl="0" marL="0" rtl="0" algn="l">
              <a:spcBef>
                <a:spcPts val="0"/>
              </a:spcBef>
              <a:spcAft>
                <a:spcPts val="0"/>
              </a:spcAft>
              <a:buNone/>
            </a:pPr>
            <a:r>
              <a:rPr lang="en"/>
              <a:t>50 was stopband </a:t>
            </a:r>
            <a:r>
              <a:rPr lang="en"/>
              <a:t>attenuation</a:t>
            </a: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47df7a4072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47df7a4072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passband frequency</a:t>
            </a:r>
            <a:endParaRPr/>
          </a:p>
          <a:p>
            <a:pPr indent="0" lvl="0" marL="0" rtl="0" algn="l">
              <a:spcBef>
                <a:spcPts val="0"/>
              </a:spcBef>
              <a:spcAft>
                <a:spcPts val="0"/>
              </a:spcAft>
              <a:buNone/>
            </a:pPr>
            <a:r>
              <a:rPr lang="en"/>
              <a:t>60 stopband attenuation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7df7a4072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47df7a4072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7df7a4072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47df7a4072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47dd2675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7dd2675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MATLAB has built in Apps that include</a:t>
            </a:r>
            <a:r>
              <a:rPr lang="en"/>
              <a:t> signal processing tools. Their Signal Analyzer apps allowed us to filter our signals. Some of them are described here.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7df7a4072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7df7a4072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7df7a4072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7df7a407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7df7a4072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7df7a4072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47dea8cc7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47dea8cc7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6b21d95c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6b21d95c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7dea8cc7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47dea8cc7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7df7a4072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47df7a4072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7df7a4072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47df7a4072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47dea8cc7e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7dea8cc7e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7dea8cc7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7dea8cc7e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7dd26758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7dd26758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wikipedia</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47df7a4072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7df7a4072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7df7a4072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47df7a4072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7dea8cc7e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7dea8cc7e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7dea8cc7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47dea8cc7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47dea8cc7e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47dea8cc7e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47df7a407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47df7a407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46b21d95c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46b21d95c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46b21d95ca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46b21d95c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 own Filter</a:t>
            </a:r>
            <a:endParaRPr/>
          </a:p>
          <a:p>
            <a:pPr indent="0" lvl="0" marL="0" rtl="0" algn="l">
              <a:spcBef>
                <a:spcPts val="0"/>
              </a:spcBef>
              <a:spcAft>
                <a:spcPts val="0"/>
              </a:spcAft>
              <a:buNone/>
            </a:pPr>
            <a:r>
              <a:rPr lang="en"/>
              <a:t>Experiment w/ Python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7e42ee7e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7e42ee7e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47e0b4664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47e0b4664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7dd26758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7dd26758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wikipedia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47dd26758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47dd26758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wikipedia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7dd26758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7dd26758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wikipedia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6b21d95c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6b21d95c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EEG &amp; the Brain</a:t>
            </a:r>
            <a:endParaRPr/>
          </a:p>
        </p:txBody>
      </p:sp>
      <p:sp>
        <p:nvSpPr>
          <p:cNvPr id="64" name="Google Shape;64;p13"/>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Liliana Delmonico, Ashley Halmans, Andrew Jobson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184975"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 1	</a:t>
            </a:r>
            <a:endParaRPr/>
          </a:p>
        </p:txBody>
      </p:sp>
      <p:sp>
        <p:nvSpPr>
          <p:cNvPr id="117" name="Google Shape;117;p22"/>
          <p:cNvSpPr txBox="1"/>
          <p:nvPr>
            <p:ph idx="1" type="body"/>
          </p:nvPr>
        </p:nvSpPr>
        <p:spPr>
          <a:xfrm>
            <a:off x="184975" y="1594025"/>
            <a:ext cx="2808000" cy="2681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Duration = 60 seconds</a:t>
            </a:r>
            <a:endParaRPr/>
          </a:p>
          <a:p>
            <a:pPr indent="-304800" lvl="0" marL="457200" rtl="0" algn="l">
              <a:spcBef>
                <a:spcPts val="0"/>
              </a:spcBef>
              <a:spcAft>
                <a:spcPts val="0"/>
              </a:spcAft>
              <a:buSzPts val="1200"/>
              <a:buChar char="●"/>
            </a:pPr>
            <a:r>
              <a:rPr lang="en"/>
              <a:t>Subject sitting, relaxed</a:t>
            </a:r>
            <a:endParaRPr/>
          </a:p>
          <a:p>
            <a:pPr indent="-304800" lvl="0" marL="457200" rtl="0" algn="l">
              <a:spcBef>
                <a:spcPts val="0"/>
              </a:spcBef>
              <a:spcAft>
                <a:spcPts val="0"/>
              </a:spcAft>
              <a:buSzPts val="1200"/>
              <a:buChar char="●"/>
            </a:pPr>
            <a:r>
              <a:rPr lang="en"/>
              <a:t>20 seconds: eyes closed</a:t>
            </a:r>
            <a:endParaRPr/>
          </a:p>
          <a:p>
            <a:pPr indent="-304800" lvl="0" marL="457200" rtl="0" algn="l">
              <a:spcBef>
                <a:spcPts val="0"/>
              </a:spcBef>
              <a:spcAft>
                <a:spcPts val="0"/>
              </a:spcAft>
              <a:buSzPts val="1200"/>
              <a:buChar char="●"/>
            </a:pPr>
            <a:r>
              <a:rPr lang="en"/>
              <a:t>20 seconds: eyes open</a:t>
            </a:r>
            <a:endParaRPr/>
          </a:p>
          <a:p>
            <a:pPr indent="-304800" lvl="0" marL="457200" rtl="0" algn="l">
              <a:spcBef>
                <a:spcPts val="0"/>
              </a:spcBef>
              <a:spcAft>
                <a:spcPts val="0"/>
              </a:spcAft>
              <a:buSzPts val="1200"/>
              <a:buChar char="●"/>
            </a:pPr>
            <a:r>
              <a:rPr lang="en"/>
              <a:t>20 seconds: eyes closed</a:t>
            </a:r>
            <a:endParaRPr/>
          </a:p>
        </p:txBody>
      </p:sp>
      <p:sp>
        <p:nvSpPr>
          <p:cNvPr id="118" name="Google Shape;118;p22"/>
          <p:cNvSpPr txBox="1"/>
          <p:nvPr>
            <p:ph type="title"/>
          </p:nvPr>
        </p:nvSpPr>
        <p:spPr>
          <a:xfrm>
            <a:off x="3167988"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 2</a:t>
            </a:r>
            <a:endParaRPr/>
          </a:p>
        </p:txBody>
      </p:sp>
      <p:sp>
        <p:nvSpPr>
          <p:cNvPr id="119" name="Google Shape;119;p22"/>
          <p:cNvSpPr txBox="1"/>
          <p:nvPr>
            <p:ph idx="1" type="body"/>
          </p:nvPr>
        </p:nvSpPr>
        <p:spPr>
          <a:xfrm>
            <a:off x="3167988" y="1594025"/>
            <a:ext cx="2808000" cy="2681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Math Test II</a:t>
            </a:r>
            <a:endParaRPr/>
          </a:p>
          <a:p>
            <a:pPr indent="-304800" lvl="0" marL="457200" rtl="0" algn="l">
              <a:spcBef>
                <a:spcPts val="0"/>
              </a:spcBef>
              <a:spcAft>
                <a:spcPts val="0"/>
              </a:spcAft>
              <a:buSzPts val="1200"/>
              <a:buChar char="●"/>
            </a:pPr>
            <a:r>
              <a:rPr lang="en"/>
              <a:t>Problems written on whiteboard</a:t>
            </a:r>
            <a:endParaRPr/>
          </a:p>
          <a:p>
            <a:pPr indent="-304800" lvl="0" marL="457200" rtl="0" algn="l">
              <a:spcBef>
                <a:spcPts val="0"/>
              </a:spcBef>
              <a:spcAft>
                <a:spcPts val="0"/>
              </a:spcAft>
              <a:buSzPts val="1200"/>
              <a:buChar char="●"/>
            </a:pPr>
            <a:r>
              <a:rPr lang="en"/>
              <a:t>Question Set 1 = basic operations</a:t>
            </a:r>
            <a:endParaRPr/>
          </a:p>
          <a:p>
            <a:pPr indent="-304800" lvl="0" marL="457200" rtl="0" algn="l">
              <a:spcBef>
                <a:spcPts val="0"/>
              </a:spcBef>
              <a:spcAft>
                <a:spcPts val="0"/>
              </a:spcAft>
              <a:buSzPts val="1200"/>
              <a:buChar char="●"/>
            </a:pPr>
            <a:r>
              <a:rPr lang="en"/>
              <a:t>Question Set 2 = adding, multiplying, dividing fractions</a:t>
            </a:r>
            <a:endParaRPr/>
          </a:p>
          <a:p>
            <a:pPr indent="-304800" lvl="0" marL="457200" rtl="0" algn="l">
              <a:spcBef>
                <a:spcPts val="0"/>
              </a:spcBef>
              <a:spcAft>
                <a:spcPts val="0"/>
              </a:spcAft>
              <a:buSzPts val="1200"/>
              <a:buChar char="●"/>
            </a:pPr>
            <a:r>
              <a:rPr lang="en"/>
              <a:t>Question Set 3 = basic derivative rules</a:t>
            </a:r>
            <a:endParaRPr/>
          </a:p>
        </p:txBody>
      </p:sp>
      <p:sp>
        <p:nvSpPr>
          <p:cNvPr id="120" name="Google Shape;120;p22"/>
          <p:cNvSpPr txBox="1"/>
          <p:nvPr>
            <p:ph type="title"/>
          </p:nvPr>
        </p:nvSpPr>
        <p:spPr>
          <a:xfrm>
            <a:off x="6141875"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 3</a:t>
            </a:r>
            <a:endParaRPr/>
          </a:p>
        </p:txBody>
      </p:sp>
      <p:sp>
        <p:nvSpPr>
          <p:cNvPr id="121" name="Google Shape;121;p22"/>
          <p:cNvSpPr txBox="1"/>
          <p:nvPr>
            <p:ph idx="1" type="body"/>
          </p:nvPr>
        </p:nvSpPr>
        <p:spPr>
          <a:xfrm>
            <a:off x="6141875" y="1594025"/>
            <a:ext cx="2808000" cy="2681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Math Test II</a:t>
            </a:r>
            <a:endParaRPr/>
          </a:p>
          <a:p>
            <a:pPr indent="-304800" lvl="0" marL="457200" rtl="0" algn="l">
              <a:spcBef>
                <a:spcPts val="0"/>
              </a:spcBef>
              <a:spcAft>
                <a:spcPts val="0"/>
              </a:spcAft>
              <a:buSzPts val="1200"/>
              <a:buChar char="●"/>
            </a:pPr>
            <a:r>
              <a:rPr lang="en"/>
              <a:t>Problems written on separate sheets of paper</a:t>
            </a:r>
            <a:endParaRPr/>
          </a:p>
          <a:p>
            <a:pPr indent="-304800" lvl="0" marL="457200" rtl="0" algn="l">
              <a:spcBef>
                <a:spcPts val="0"/>
              </a:spcBef>
              <a:spcAft>
                <a:spcPts val="0"/>
              </a:spcAft>
              <a:buSzPts val="1200"/>
              <a:buChar char="●"/>
            </a:pPr>
            <a:r>
              <a:rPr lang="en"/>
              <a:t>Question Set 1 = basic operations</a:t>
            </a:r>
            <a:endParaRPr/>
          </a:p>
          <a:p>
            <a:pPr indent="-304800" lvl="0" marL="457200" rtl="0" algn="l">
              <a:spcBef>
                <a:spcPts val="0"/>
              </a:spcBef>
              <a:spcAft>
                <a:spcPts val="0"/>
              </a:spcAft>
              <a:buSzPts val="1200"/>
              <a:buChar char="●"/>
            </a:pPr>
            <a:r>
              <a:rPr lang="en"/>
              <a:t>Question Set 2 = multiplying &amp; dividing decimals </a:t>
            </a:r>
            <a:endParaRPr/>
          </a:p>
          <a:p>
            <a:pPr indent="-304800" lvl="0" marL="457200" rtl="0" algn="l">
              <a:spcBef>
                <a:spcPts val="0"/>
              </a:spcBef>
              <a:spcAft>
                <a:spcPts val="0"/>
              </a:spcAft>
              <a:buSzPts val="1200"/>
              <a:buChar char="●"/>
            </a:pPr>
            <a:r>
              <a:rPr lang="en"/>
              <a:t>Question Set 3 = practicing physics equations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3"/>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Materials</a:t>
            </a:r>
            <a:endParaRPr/>
          </a:p>
        </p:txBody>
      </p:sp>
      <p:pic>
        <p:nvPicPr>
          <p:cNvPr id="127" name="Google Shape;127;p23"/>
          <p:cNvPicPr preferRelativeResize="0"/>
          <p:nvPr/>
        </p:nvPicPr>
        <p:blipFill>
          <a:blip r:embed="rId3">
            <a:alphaModFix/>
          </a:blip>
          <a:stretch>
            <a:fillRect/>
          </a:stretch>
        </p:blipFill>
        <p:spPr>
          <a:xfrm>
            <a:off x="1952713" y="162950"/>
            <a:ext cx="5238565" cy="3928924"/>
          </a:xfrm>
          <a:prstGeom prst="rect">
            <a:avLst/>
          </a:prstGeom>
          <a:noFill/>
          <a:ln>
            <a:noFill/>
          </a:ln>
        </p:spPr>
      </p:pic>
      <p:cxnSp>
        <p:nvCxnSpPr>
          <p:cNvPr id="128" name="Google Shape;128;p23"/>
          <p:cNvCxnSpPr/>
          <p:nvPr/>
        </p:nvCxnSpPr>
        <p:spPr>
          <a:xfrm flipH="1">
            <a:off x="6569500" y="969675"/>
            <a:ext cx="1451400" cy="1141800"/>
          </a:xfrm>
          <a:prstGeom prst="straightConnector1">
            <a:avLst/>
          </a:prstGeom>
          <a:noFill/>
          <a:ln cap="flat" cmpd="sng" w="38100">
            <a:solidFill>
              <a:srgbClr val="FF0000"/>
            </a:solidFill>
            <a:prstDash val="solid"/>
            <a:round/>
            <a:headEnd len="med" w="med" type="none"/>
            <a:tailEnd len="med" w="med" type="triangle"/>
          </a:ln>
        </p:spPr>
      </p:cxnSp>
      <p:cxnSp>
        <p:nvCxnSpPr>
          <p:cNvPr id="129" name="Google Shape;129;p23"/>
          <p:cNvCxnSpPr/>
          <p:nvPr/>
        </p:nvCxnSpPr>
        <p:spPr>
          <a:xfrm flipH="1" rot="10800000">
            <a:off x="1201550" y="2864675"/>
            <a:ext cx="1188600" cy="845400"/>
          </a:xfrm>
          <a:prstGeom prst="straightConnector1">
            <a:avLst/>
          </a:prstGeom>
          <a:noFill/>
          <a:ln cap="flat" cmpd="sng" w="38100">
            <a:solidFill>
              <a:srgbClr val="FF0000"/>
            </a:solidFill>
            <a:prstDash val="solid"/>
            <a:round/>
            <a:headEnd len="med" w="med" type="none"/>
            <a:tailEnd len="med" w="med" type="triangle"/>
          </a:ln>
        </p:spPr>
      </p:cxnSp>
      <p:cxnSp>
        <p:nvCxnSpPr>
          <p:cNvPr id="130" name="Google Shape;130;p23"/>
          <p:cNvCxnSpPr/>
          <p:nvPr/>
        </p:nvCxnSpPr>
        <p:spPr>
          <a:xfrm>
            <a:off x="1412350" y="1096150"/>
            <a:ext cx="1770900" cy="1159500"/>
          </a:xfrm>
          <a:prstGeom prst="straightConnector1">
            <a:avLst/>
          </a:prstGeom>
          <a:noFill/>
          <a:ln cap="flat" cmpd="sng" w="38100">
            <a:solidFill>
              <a:srgbClr val="FF0000"/>
            </a:solidFill>
            <a:prstDash val="solid"/>
            <a:round/>
            <a:headEnd len="med" w="med" type="none"/>
            <a:tailEnd len="med" w="med" type="triangle"/>
          </a:ln>
        </p:spPr>
      </p:cxnSp>
      <p:cxnSp>
        <p:nvCxnSpPr>
          <p:cNvPr id="131" name="Google Shape;131;p23"/>
          <p:cNvCxnSpPr/>
          <p:nvPr/>
        </p:nvCxnSpPr>
        <p:spPr>
          <a:xfrm rot="10800000">
            <a:off x="5118200" y="3142500"/>
            <a:ext cx="2217600" cy="1052400"/>
          </a:xfrm>
          <a:prstGeom prst="straightConnector1">
            <a:avLst/>
          </a:prstGeom>
          <a:noFill/>
          <a:ln cap="flat" cmpd="sng" w="38100">
            <a:solidFill>
              <a:srgbClr val="FF0000"/>
            </a:solidFill>
            <a:prstDash val="solid"/>
            <a:round/>
            <a:headEnd len="med" w="med" type="none"/>
            <a:tailEnd len="med" w="med" type="triangle"/>
          </a:ln>
        </p:spPr>
      </p:cxnSp>
      <p:sp>
        <p:nvSpPr>
          <p:cNvPr id="132" name="Google Shape;132;p23"/>
          <p:cNvSpPr txBox="1"/>
          <p:nvPr/>
        </p:nvSpPr>
        <p:spPr>
          <a:xfrm>
            <a:off x="168650" y="611325"/>
            <a:ext cx="12963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
        <p:nvSpPr>
          <p:cNvPr id="133" name="Google Shape;133;p23"/>
          <p:cNvSpPr txBox="1"/>
          <p:nvPr/>
        </p:nvSpPr>
        <p:spPr>
          <a:xfrm>
            <a:off x="810850" y="871075"/>
            <a:ext cx="6015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Tape</a:t>
            </a:r>
            <a:endParaRPr>
              <a:solidFill>
                <a:srgbClr val="FF0000"/>
              </a:solidFill>
            </a:endParaRPr>
          </a:p>
        </p:txBody>
      </p:sp>
      <p:sp>
        <p:nvSpPr>
          <p:cNvPr id="134" name="Google Shape;134;p23"/>
          <p:cNvSpPr txBox="1"/>
          <p:nvPr/>
        </p:nvSpPr>
        <p:spPr>
          <a:xfrm>
            <a:off x="76475" y="3419100"/>
            <a:ext cx="1567800" cy="4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Bubble Wrap</a:t>
            </a:r>
            <a:endParaRPr>
              <a:solidFill>
                <a:srgbClr val="FF0000"/>
              </a:solidFill>
            </a:endParaRPr>
          </a:p>
        </p:txBody>
      </p:sp>
      <p:sp>
        <p:nvSpPr>
          <p:cNvPr id="135" name="Google Shape;135;p23"/>
          <p:cNvSpPr txBox="1"/>
          <p:nvPr/>
        </p:nvSpPr>
        <p:spPr>
          <a:xfrm>
            <a:off x="7849275" y="497875"/>
            <a:ext cx="1064700" cy="3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Electrodes</a:t>
            </a:r>
            <a:endParaRPr>
              <a:solidFill>
                <a:srgbClr val="FF0000"/>
              </a:solidFill>
            </a:endParaRPr>
          </a:p>
        </p:txBody>
      </p:sp>
      <p:sp>
        <p:nvSpPr>
          <p:cNvPr id="136" name="Google Shape;136;p23"/>
          <p:cNvSpPr txBox="1"/>
          <p:nvPr/>
        </p:nvSpPr>
        <p:spPr>
          <a:xfrm>
            <a:off x="7390350" y="3918300"/>
            <a:ext cx="1632000" cy="4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Clips</a:t>
            </a: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4"/>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Electrodes were placed above and below the ear and on the temple  </a:t>
            </a:r>
            <a:endParaRPr/>
          </a:p>
        </p:txBody>
      </p:sp>
      <p:pic>
        <p:nvPicPr>
          <p:cNvPr id="142" name="Google Shape;142;p24"/>
          <p:cNvPicPr preferRelativeResize="0"/>
          <p:nvPr/>
        </p:nvPicPr>
        <p:blipFill>
          <a:blip r:embed="rId3">
            <a:alphaModFix/>
          </a:blip>
          <a:stretch>
            <a:fillRect/>
          </a:stretch>
        </p:blipFill>
        <p:spPr>
          <a:xfrm>
            <a:off x="732100" y="152400"/>
            <a:ext cx="2946693" cy="3928924"/>
          </a:xfrm>
          <a:prstGeom prst="rect">
            <a:avLst/>
          </a:prstGeom>
          <a:noFill/>
          <a:ln>
            <a:noFill/>
          </a:ln>
        </p:spPr>
      </p:pic>
      <p:pic>
        <p:nvPicPr>
          <p:cNvPr id="143" name="Google Shape;143;p24"/>
          <p:cNvPicPr preferRelativeResize="0"/>
          <p:nvPr/>
        </p:nvPicPr>
        <p:blipFill>
          <a:blip r:embed="rId4">
            <a:alphaModFix/>
          </a:blip>
          <a:stretch>
            <a:fillRect/>
          </a:stretch>
        </p:blipFill>
        <p:spPr>
          <a:xfrm>
            <a:off x="5180318" y="152400"/>
            <a:ext cx="2946693" cy="3928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5"/>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25"/>
          <p:cNvPicPr preferRelativeResize="0"/>
          <p:nvPr/>
        </p:nvPicPr>
        <p:blipFill>
          <a:blip r:embed="rId3">
            <a:alphaModFix/>
          </a:blip>
          <a:stretch>
            <a:fillRect/>
          </a:stretch>
        </p:blipFill>
        <p:spPr>
          <a:xfrm>
            <a:off x="3098650" y="131325"/>
            <a:ext cx="2946693" cy="3928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6"/>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Problem Set for Experiment 1</a:t>
            </a:r>
            <a:endParaRPr/>
          </a:p>
        </p:txBody>
      </p:sp>
      <p:pic>
        <p:nvPicPr>
          <p:cNvPr id="155" name="Google Shape;155;p26"/>
          <p:cNvPicPr preferRelativeResize="0"/>
          <p:nvPr/>
        </p:nvPicPr>
        <p:blipFill rotWithShape="1">
          <a:blip r:embed="rId3">
            <a:alphaModFix/>
          </a:blip>
          <a:srcRect b="0" l="0" r="0" t="58291"/>
          <a:stretch/>
        </p:blipFill>
        <p:spPr>
          <a:xfrm>
            <a:off x="7109025" y="2055288"/>
            <a:ext cx="1524000" cy="1032925"/>
          </a:xfrm>
          <a:prstGeom prst="rect">
            <a:avLst/>
          </a:prstGeom>
          <a:noFill/>
          <a:ln>
            <a:noFill/>
          </a:ln>
        </p:spPr>
      </p:pic>
      <p:pic>
        <p:nvPicPr>
          <p:cNvPr id="156" name="Google Shape;156;p26"/>
          <p:cNvPicPr preferRelativeResize="0"/>
          <p:nvPr/>
        </p:nvPicPr>
        <p:blipFill rotWithShape="1">
          <a:blip r:embed="rId3">
            <a:alphaModFix/>
          </a:blip>
          <a:srcRect b="75820" l="0" r="0" t="0"/>
          <a:stretch/>
        </p:blipFill>
        <p:spPr>
          <a:xfrm>
            <a:off x="694475" y="2272350"/>
            <a:ext cx="1524000" cy="598800"/>
          </a:xfrm>
          <a:prstGeom prst="rect">
            <a:avLst/>
          </a:prstGeom>
          <a:noFill/>
          <a:ln>
            <a:noFill/>
          </a:ln>
        </p:spPr>
      </p:pic>
      <p:pic>
        <p:nvPicPr>
          <p:cNvPr id="157" name="Google Shape;157;p26"/>
          <p:cNvPicPr preferRelativeResize="0"/>
          <p:nvPr/>
        </p:nvPicPr>
        <p:blipFill rotWithShape="1">
          <a:blip r:embed="rId3">
            <a:alphaModFix/>
          </a:blip>
          <a:srcRect b="40637" l="0" r="0" t="23407"/>
          <a:stretch/>
        </p:blipFill>
        <p:spPr>
          <a:xfrm>
            <a:off x="3688375" y="2126525"/>
            <a:ext cx="1524000" cy="890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7"/>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Problem Set for Experiment 2</a:t>
            </a:r>
            <a:endParaRPr/>
          </a:p>
        </p:txBody>
      </p:sp>
      <p:pic>
        <p:nvPicPr>
          <p:cNvPr id="163" name="Google Shape;163;p27"/>
          <p:cNvPicPr preferRelativeResize="0"/>
          <p:nvPr/>
        </p:nvPicPr>
        <p:blipFill>
          <a:blip r:embed="rId3">
            <a:alphaModFix/>
          </a:blip>
          <a:stretch>
            <a:fillRect/>
          </a:stretch>
        </p:blipFill>
        <p:spPr>
          <a:xfrm>
            <a:off x="6803125" y="289450"/>
            <a:ext cx="1362075" cy="1590675"/>
          </a:xfrm>
          <a:prstGeom prst="rect">
            <a:avLst/>
          </a:prstGeom>
          <a:noFill/>
          <a:ln>
            <a:noFill/>
          </a:ln>
        </p:spPr>
      </p:pic>
      <p:pic>
        <p:nvPicPr>
          <p:cNvPr id="164" name="Google Shape;164;p27"/>
          <p:cNvPicPr preferRelativeResize="0"/>
          <p:nvPr/>
        </p:nvPicPr>
        <p:blipFill>
          <a:blip r:embed="rId4">
            <a:alphaModFix/>
          </a:blip>
          <a:stretch>
            <a:fillRect/>
          </a:stretch>
        </p:blipFill>
        <p:spPr>
          <a:xfrm>
            <a:off x="319500" y="2123375"/>
            <a:ext cx="4714875" cy="1066800"/>
          </a:xfrm>
          <a:prstGeom prst="rect">
            <a:avLst/>
          </a:prstGeom>
          <a:noFill/>
          <a:ln>
            <a:noFill/>
          </a:ln>
        </p:spPr>
      </p:pic>
      <p:pic>
        <p:nvPicPr>
          <p:cNvPr id="165" name="Google Shape;165;p27"/>
          <p:cNvPicPr preferRelativeResize="0"/>
          <p:nvPr/>
        </p:nvPicPr>
        <p:blipFill>
          <a:blip r:embed="rId5">
            <a:alphaModFix/>
          </a:blip>
          <a:stretch>
            <a:fillRect/>
          </a:stretch>
        </p:blipFill>
        <p:spPr>
          <a:xfrm>
            <a:off x="159675" y="177500"/>
            <a:ext cx="5543550" cy="1400175"/>
          </a:xfrm>
          <a:prstGeom prst="rect">
            <a:avLst/>
          </a:prstGeom>
          <a:noFill/>
          <a:ln>
            <a:noFill/>
          </a:ln>
        </p:spPr>
      </p:pic>
      <p:pic>
        <p:nvPicPr>
          <p:cNvPr id="166" name="Google Shape;166;p27"/>
          <p:cNvPicPr preferRelativeResize="0"/>
          <p:nvPr/>
        </p:nvPicPr>
        <p:blipFill>
          <a:blip r:embed="rId6">
            <a:alphaModFix/>
          </a:blip>
          <a:stretch>
            <a:fillRect/>
          </a:stretch>
        </p:blipFill>
        <p:spPr>
          <a:xfrm>
            <a:off x="5901550" y="2294375"/>
            <a:ext cx="2520900" cy="13985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Results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9"/>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Experiment 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 1 Results</a:t>
            </a:r>
            <a:endParaRPr/>
          </a:p>
        </p:txBody>
      </p:sp>
      <p:sp>
        <p:nvSpPr>
          <p:cNvPr id="182" name="Google Shape;182;p3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1600"/>
              </a:spcAft>
              <a:buSzPts val="1800"/>
              <a:buChar char="●"/>
            </a:pPr>
            <a:r>
              <a:rPr lang="en"/>
              <a:t>Subject would open and close eyes in intervals. We were able to see when the subject had his eyes open and when they were closed based off of the frequencies the EEG was able to detect. By adding a moving mean filter we were able to detect more accurately when the brain was no longer processing visual information. This confirmed that the EEG was accurately detecting the electrical impulses in the brain.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1"/>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Signal, as received</a:t>
            </a:r>
            <a:endParaRPr/>
          </a:p>
        </p:txBody>
      </p:sp>
      <p:pic>
        <p:nvPicPr>
          <p:cNvPr id="188" name="Google Shape;188;p31"/>
          <p:cNvPicPr preferRelativeResize="0"/>
          <p:nvPr/>
        </p:nvPicPr>
        <p:blipFill>
          <a:blip r:embed="rId3">
            <a:alphaModFix/>
          </a:blip>
          <a:stretch>
            <a:fillRect/>
          </a:stretch>
        </p:blipFill>
        <p:spPr>
          <a:xfrm>
            <a:off x="1132675" y="137800"/>
            <a:ext cx="6878641" cy="3928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an EEG?</a:t>
            </a:r>
            <a:endParaRPr/>
          </a:p>
        </p:txBody>
      </p:sp>
      <p:sp>
        <p:nvSpPr>
          <p:cNvPr id="70" name="Google Shape;70;p1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 measure of brain wave </a:t>
            </a:r>
            <a:r>
              <a:rPr lang="en"/>
              <a:t>patterns</a:t>
            </a:r>
            <a:endParaRPr/>
          </a:p>
          <a:p>
            <a:pPr indent="-342900" lvl="0" marL="457200" rtl="0" algn="l">
              <a:spcBef>
                <a:spcPts val="0"/>
              </a:spcBef>
              <a:spcAft>
                <a:spcPts val="0"/>
              </a:spcAft>
              <a:buSzPts val="1800"/>
              <a:buChar char="●"/>
            </a:pPr>
            <a:r>
              <a:rPr lang="en"/>
              <a:t>Visual Representation of how the brain functions over time</a:t>
            </a:r>
            <a:endParaRPr/>
          </a:p>
          <a:p>
            <a:pPr indent="-342900" lvl="0" marL="457200" rtl="0" algn="l">
              <a:spcBef>
                <a:spcPts val="0"/>
              </a:spcBef>
              <a:spcAft>
                <a:spcPts val="0"/>
              </a:spcAft>
              <a:buSzPts val="1800"/>
              <a:buChar char="●"/>
            </a:pPr>
            <a:r>
              <a:rPr lang="en"/>
              <a:t>Brain cells </a:t>
            </a:r>
            <a:r>
              <a:rPr lang="en"/>
              <a:t>communicate</a:t>
            </a:r>
            <a:r>
              <a:rPr lang="en"/>
              <a:t> via electrical impulses, read by electrodes</a:t>
            </a:r>
            <a:endParaRPr/>
          </a:p>
          <a:p>
            <a:pPr indent="-342900" lvl="0" marL="457200" rtl="0" algn="l">
              <a:spcBef>
                <a:spcPts val="0"/>
              </a:spcBef>
              <a:spcAft>
                <a:spcPts val="0"/>
              </a:spcAft>
              <a:buSzPts val="1800"/>
              <a:buChar char="●"/>
            </a:pPr>
            <a:r>
              <a:rPr lang="en"/>
              <a:t>Useful in healthcare:</a:t>
            </a:r>
            <a:endParaRPr/>
          </a:p>
          <a:p>
            <a:pPr indent="-342900" lvl="0" marL="457200" rtl="0" algn="l">
              <a:spcBef>
                <a:spcPts val="0"/>
              </a:spcBef>
              <a:spcAft>
                <a:spcPts val="0"/>
              </a:spcAft>
              <a:buSzPts val="1800"/>
              <a:buChar char="●"/>
            </a:pPr>
            <a:r>
              <a:rPr lang="en"/>
              <a:t>Benefits</a:t>
            </a:r>
            <a:r>
              <a:rPr lang="en"/>
              <a:t>:</a:t>
            </a:r>
            <a:endParaRPr/>
          </a:p>
          <a:p>
            <a:pPr indent="-317500" lvl="1" marL="914400" rtl="0" algn="l">
              <a:spcBef>
                <a:spcPts val="0"/>
              </a:spcBef>
              <a:spcAft>
                <a:spcPts val="0"/>
              </a:spcAft>
              <a:buSzPts val="1400"/>
              <a:buChar char="○"/>
            </a:pPr>
            <a:r>
              <a:rPr lang="en"/>
              <a:t>Can evaluate brain disorders </a:t>
            </a:r>
            <a:endParaRPr/>
          </a:p>
          <a:p>
            <a:pPr indent="-317500" lvl="1" marL="914400" rtl="0" algn="l">
              <a:spcBef>
                <a:spcPts val="0"/>
              </a:spcBef>
              <a:spcAft>
                <a:spcPts val="0"/>
              </a:spcAft>
              <a:buSzPts val="1400"/>
              <a:buChar char="○"/>
            </a:pPr>
            <a:r>
              <a:rPr lang="en"/>
              <a:t>Can determine brain death</a:t>
            </a:r>
            <a:endParaRPr/>
          </a:p>
          <a:p>
            <a:pPr indent="-342900" lvl="0" marL="457200" rtl="0" algn="l">
              <a:spcBef>
                <a:spcPts val="0"/>
              </a:spcBef>
              <a:spcAft>
                <a:spcPts val="0"/>
              </a:spcAft>
              <a:buSzPts val="1800"/>
              <a:buChar char="●"/>
            </a:pPr>
            <a:r>
              <a:rPr lang="en"/>
              <a:t>Risks:</a:t>
            </a:r>
            <a:endParaRPr/>
          </a:p>
          <a:p>
            <a:pPr indent="-317500" lvl="1" marL="914400" rtl="0" algn="l">
              <a:lnSpc>
                <a:spcPct val="100000"/>
              </a:lnSpc>
              <a:spcBef>
                <a:spcPts val="0"/>
              </a:spcBef>
              <a:spcAft>
                <a:spcPts val="0"/>
              </a:spcAft>
              <a:buSzPts val="1400"/>
              <a:buChar char="○"/>
            </a:pPr>
            <a:r>
              <a:rPr lang="en" sz="1400"/>
              <a:t>During procedure, patients may be asked </a:t>
            </a:r>
            <a:endParaRPr sz="1400"/>
          </a:p>
          <a:p>
            <a:pPr indent="457200" lvl="0" marL="457200" rtl="0" algn="l">
              <a:lnSpc>
                <a:spcPct val="100000"/>
              </a:lnSpc>
              <a:spcBef>
                <a:spcPts val="0"/>
              </a:spcBef>
              <a:spcAft>
                <a:spcPts val="0"/>
              </a:spcAft>
              <a:buNone/>
            </a:pPr>
            <a:r>
              <a:rPr lang="en" sz="1400"/>
              <a:t>to take seizure or antidepressant </a:t>
            </a:r>
            <a:endParaRPr sz="1400"/>
          </a:p>
          <a:p>
            <a:pPr indent="457200" lvl="0" marL="457200" rtl="0" algn="l">
              <a:lnSpc>
                <a:spcPct val="100000"/>
              </a:lnSpc>
              <a:spcBef>
                <a:spcPts val="0"/>
              </a:spcBef>
              <a:spcAft>
                <a:spcPts val="0"/>
              </a:spcAft>
              <a:buNone/>
            </a:pPr>
            <a:r>
              <a:rPr lang="en" sz="1400"/>
              <a:t>medications before taking an EEG to go </a:t>
            </a:r>
            <a:endParaRPr sz="1400"/>
          </a:p>
          <a:p>
            <a:pPr indent="457200" lvl="0" marL="457200" rtl="0" algn="l">
              <a:lnSpc>
                <a:spcPct val="100000"/>
              </a:lnSpc>
              <a:spcBef>
                <a:spcPts val="0"/>
              </a:spcBef>
              <a:spcAft>
                <a:spcPts val="0"/>
              </a:spcAft>
              <a:buNone/>
            </a:pPr>
            <a:r>
              <a:rPr lang="en" sz="1400"/>
              <a:t>into a </a:t>
            </a:r>
            <a:r>
              <a:rPr lang="en" sz="1400"/>
              <a:t>seizure</a:t>
            </a:r>
            <a:r>
              <a:rPr lang="en" sz="1400"/>
              <a:t> state</a:t>
            </a:r>
            <a:endParaRPr sz="1400"/>
          </a:p>
        </p:txBody>
      </p:sp>
      <p:pic>
        <p:nvPicPr>
          <p:cNvPr id="71" name="Google Shape;71;p14"/>
          <p:cNvPicPr preferRelativeResize="0"/>
          <p:nvPr/>
        </p:nvPicPr>
        <p:blipFill>
          <a:blip r:embed="rId3">
            <a:alphaModFix/>
          </a:blip>
          <a:stretch>
            <a:fillRect/>
          </a:stretch>
        </p:blipFill>
        <p:spPr>
          <a:xfrm>
            <a:off x="4682450" y="2571750"/>
            <a:ext cx="4355475" cy="2244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2"/>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Moving Mean Filter</a:t>
            </a:r>
            <a:endParaRPr/>
          </a:p>
        </p:txBody>
      </p:sp>
      <p:pic>
        <p:nvPicPr>
          <p:cNvPr id="194" name="Google Shape;194;p32"/>
          <p:cNvPicPr preferRelativeResize="0"/>
          <p:nvPr/>
        </p:nvPicPr>
        <p:blipFill>
          <a:blip r:embed="rId3">
            <a:alphaModFix/>
          </a:blip>
          <a:stretch>
            <a:fillRect/>
          </a:stretch>
        </p:blipFill>
        <p:spPr>
          <a:xfrm>
            <a:off x="1140975" y="152400"/>
            <a:ext cx="6862039" cy="3928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3"/>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 EEG w/ Moving Mean Filter</a:t>
            </a:r>
            <a:endParaRPr/>
          </a:p>
        </p:txBody>
      </p:sp>
      <p:pic>
        <p:nvPicPr>
          <p:cNvPr id="200" name="Google Shape;200;p33"/>
          <p:cNvPicPr preferRelativeResize="0"/>
          <p:nvPr/>
        </p:nvPicPr>
        <p:blipFill>
          <a:blip r:embed="rId3">
            <a:alphaModFix/>
          </a:blip>
          <a:stretch>
            <a:fillRect/>
          </a:stretch>
        </p:blipFill>
        <p:spPr>
          <a:xfrm>
            <a:off x="1130400" y="188125"/>
            <a:ext cx="6883188" cy="39289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4"/>
          <p:cNvSpPr txBox="1"/>
          <p:nvPr>
            <p:ph idx="1" type="body"/>
          </p:nvPr>
        </p:nvSpPr>
        <p:spPr>
          <a:xfrm>
            <a:off x="0" y="4233725"/>
            <a:ext cx="93375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Moving Mean Filter + EEG w/ Gaussian Filter + EEG w/ Savitzky Golay Filter</a:t>
            </a:r>
            <a:endParaRPr/>
          </a:p>
        </p:txBody>
      </p:sp>
      <p:pic>
        <p:nvPicPr>
          <p:cNvPr id="206" name="Google Shape;206;p34"/>
          <p:cNvPicPr preferRelativeResize="0"/>
          <p:nvPr/>
        </p:nvPicPr>
        <p:blipFill>
          <a:blip r:embed="rId3">
            <a:alphaModFix/>
          </a:blip>
          <a:stretch>
            <a:fillRect/>
          </a:stretch>
        </p:blipFill>
        <p:spPr>
          <a:xfrm>
            <a:off x="1146238" y="137800"/>
            <a:ext cx="6851514" cy="3928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5"/>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Low Pass Filter</a:t>
            </a:r>
            <a:endParaRPr/>
          </a:p>
        </p:txBody>
      </p:sp>
      <p:pic>
        <p:nvPicPr>
          <p:cNvPr id="212" name="Google Shape;212;p35"/>
          <p:cNvPicPr preferRelativeResize="0"/>
          <p:nvPr/>
        </p:nvPicPr>
        <p:blipFill>
          <a:blip r:embed="rId3">
            <a:alphaModFix/>
          </a:blip>
          <a:stretch>
            <a:fillRect/>
          </a:stretch>
        </p:blipFill>
        <p:spPr>
          <a:xfrm>
            <a:off x="1153713" y="152400"/>
            <a:ext cx="6836572" cy="39289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6"/>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High Pass Filter</a:t>
            </a:r>
            <a:endParaRPr/>
          </a:p>
        </p:txBody>
      </p:sp>
      <p:pic>
        <p:nvPicPr>
          <p:cNvPr id="218" name="Google Shape;218;p36"/>
          <p:cNvPicPr preferRelativeResize="0"/>
          <p:nvPr/>
        </p:nvPicPr>
        <p:blipFill>
          <a:blip r:embed="rId3">
            <a:alphaModFix/>
          </a:blip>
          <a:stretch>
            <a:fillRect/>
          </a:stretch>
        </p:blipFill>
        <p:spPr>
          <a:xfrm>
            <a:off x="1127375" y="152400"/>
            <a:ext cx="6889241" cy="39289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7"/>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a:t>
            </a:r>
            <a:endParaRPr/>
          </a:p>
        </p:txBody>
      </p:sp>
      <p:pic>
        <p:nvPicPr>
          <p:cNvPr id="224" name="Google Shape;224;p37"/>
          <p:cNvPicPr preferRelativeResize="0"/>
          <p:nvPr/>
        </p:nvPicPr>
        <p:blipFill>
          <a:blip r:embed="rId3">
            <a:alphaModFix/>
          </a:blip>
          <a:stretch>
            <a:fillRect/>
          </a:stretch>
        </p:blipFill>
        <p:spPr>
          <a:xfrm>
            <a:off x="1134950" y="152400"/>
            <a:ext cx="6874110" cy="3928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8"/>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 EEG, both as received </a:t>
            </a:r>
            <a:endParaRPr/>
          </a:p>
        </p:txBody>
      </p:sp>
      <p:pic>
        <p:nvPicPr>
          <p:cNvPr id="230" name="Google Shape;230;p38"/>
          <p:cNvPicPr preferRelativeResize="0"/>
          <p:nvPr/>
        </p:nvPicPr>
        <p:blipFill>
          <a:blip r:embed="rId3">
            <a:alphaModFix/>
          </a:blip>
          <a:stretch>
            <a:fillRect/>
          </a:stretch>
        </p:blipFill>
        <p:spPr>
          <a:xfrm>
            <a:off x="1140975" y="152400"/>
            <a:ext cx="6862039" cy="3928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9"/>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Moving Mean Filter</a:t>
            </a:r>
            <a:endParaRPr/>
          </a:p>
        </p:txBody>
      </p:sp>
      <p:pic>
        <p:nvPicPr>
          <p:cNvPr id="236" name="Google Shape;236;p39"/>
          <p:cNvPicPr preferRelativeResize="0"/>
          <p:nvPr/>
        </p:nvPicPr>
        <p:blipFill>
          <a:blip r:embed="rId3">
            <a:alphaModFix/>
          </a:blip>
          <a:stretch>
            <a:fillRect/>
          </a:stretch>
        </p:blipFill>
        <p:spPr>
          <a:xfrm>
            <a:off x="1138725" y="123250"/>
            <a:ext cx="6866552" cy="3928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40"/>
          <p:cNvSpPr txBox="1"/>
          <p:nvPr>
            <p:ph idx="1" type="body"/>
          </p:nvPr>
        </p:nvSpPr>
        <p:spPr>
          <a:xfrm>
            <a:off x="131250" y="4233725"/>
            <a:ext cx="89250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Low Pass Filter</a:t>
            </a:r>
            <a:endParaRPr/>
          </a:p>
        </p:txBody>
      </p:sp>
      <p:pic>
        <p:nvPicPr>
          <p:cNvPr id="242" name="Google Shape;242;p40"/>
          <p:cNvPicPr preferRelativeResize="0"/>
          <p:nvPr/>
        </p:nvPicPr>
        <p:blipFill>
          <a:blip r:embed="rId3">
            <a:alphaModFix/>
          </a:blip>
          <a:stretch>
            <a:fillRect/>
          </a:stretch>
        </p:blipFill>
        <p:spPr>
          <a:xfrm>
            <a:off x="1133438" y="152400"/>
            <a:ext cx="6877134" cy="39289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41"/>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High Pass Filter</a:t>
            </a:r>
            <a:endParaRPr/>
          </a:p>
        </p:txBody>
      </p:sp>
      <p:pic>
        <p:nvPicPr>
          <p:cNvPr id="248" name="Google Shape;248;p41"/>
          <p:cNvPicPr preferRelativeResize="0"/>
          <p:nvPr/>
        </p:nvPicPr>
        <p:blipFill>
          <a:blip r:embed="rId3">
            <a:alphaModFix/>
          </a:blip>
          <a:stretch>
            <a:fillRect/>
          </a:stretch>
        </p:blipFill>
        <p:spPr>
          <a:xfrm>
            <a:off x="1128125" y="137800"/>
            <a:ext cx="6887744" cy="3928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EEG Periodic Rhythms</a:t>
            </a:r>
            <a:endParaRPr/>
          </a:p>
        </p:txBody>
      </p:sp>
      <p:sp>
        <p:nvSpPr>
          <p:cNvPr id="77" name="Google Shape;77;p1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Frequencies recorded in an EEG</a:t>
            </a:r>
            <a:endParaRPr/>
          </a:p>
          <a:p>
            <a:pPr indent="-342900" lvl="0" marL="457200" rtl="0" algn="l">
              <a:spcBef>
                <a:spcPts val="0"/>
              </a:spcBef>
              <a:spcAft>
                <a:spcPts val="0"/>
              </a:spcAft>
              <a:buSzPts val="1800"/>
              <a:buChar char="●"/>
            </a:pPr>
            <a:r>
              <a:rPr lang="en"/>
              <a:t>Alpha Rhythm: Prominent when adult is awake but relaxed</a:t>
            </a:r>
            <a:endParaRPr/>
          </a:p>
          <a:p>
            <a:pPr indent="-342900" lvl="0" marL="457200" rtl="0" algn="l">
              <a:spcBef>
                <a:spcPts val="0"/>
              </a:spcBef>
              <a:spcAft>
                <a:spcPts val="0"/>
              </a:spcAft>
              <a:buSzPts val="1800"/>
              <a:buChar char="●"/>
            </a:pPr>
            <a:r>
              <a:rPr lang="en"/>
              <a:t>Beta Rhythm: Prominent when adult is alert and attentive to external stimuli</a:t>
            </a:r>
            <a:endParaRPr/>
          </a:p>
          <a:p>
            <a:pPr indent="-342900" lvl="0" marL="457200" rtl="0" algn="l">
              <a:spcBef>
                <a:spcPts val="0"/>
              </a:spcBef>
              <a:spcAft>
                <a:spcPts val="0"/>
              </a:spcAft>
              <a:buSzPts val="1800"/>
              <a:buChar char="●"/>
            </a:pPr>
            <a:r>
              <a:rPr lang="en"/>
              <a:t>Delta &amp; Theta: Prominent when adults are asleep</a:t>
            </a:r>
            <a:endParaRPr/>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Experiment 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 2 Results</a:t>
            </a:r>
            <a:endParaRPr/>
          </a:p>
        </p:txBody>
      </p:sp>
      <p:sp>
        <p:nvSpPr>
          <p:cNvPr id="259" name="Google Shape;259;p4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subject was given a series of mathematical questions on a whiteboard next to the EEG. We were able to see when the subject was struggling and when it was easy based on the highs and lows of the frequency. We noticed that stress had the greatest impact on the subject’s brain waves. </a:t>
            </a:r>
            <a:endParaRPr/>
          </a:p>
          <a:p>
            <a:pPr indent="-342900" lvl="0" marL="457200" rtl="0" algn="l">
              <a:spcBef>
                <a:spcPts val="0"/>
              </a:spcBef>
              <a:spcAft>
                <a:spcPts val="0"/>
              </a:spcAft>
              <a:buSzPts val="1800"/>
              <a:buChar char="●"/>
            </a:pPr>
            <a:r>
              <a:rPr lang="en"/>
              <a:t>The subject was able to see the questions in advance causing stress to be more consistent. This made it harder to compare relaxed states versus stressed states in a single piece of data.</a:t>
            </a:r>
            <a:endParaRPr/>
          </a:p>
          <a:p>
            <a:pPr indent="0" lvl="0" marL="457200" rtl="0" algn="l">
              <a:spcBef>
                <a:spcPts val="1600"/>
              </a:spcBef>
              <a:spcAft>
                <a:spcPts val="1600"/>
              </a:spcAft>
              <a:buNone/>
            </a:pPr>
            <a:r>
              <a:rPr lang="en"/>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4"/>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Signal, as received</a:t>
            </a:r>
            <a:endParaRPr/>
          </a:p>
        </p:txBody>
      </p:sp>
      <p:pic>
        <p:nvPicPr>
          <p:cNvPr id="265" name="Google Shape;265;p44"/>
          <p:cNvPicPr preferRelativeResize="0"/>
          <p:nvPr/>
        </p:nvPicPr>
        <p:blipFill>
          <a:blip r:embed="rId3">
            <a:alphaModFix/>
          </a:blip>
          <a:stretch>
            <a:fillRect/>
          </a:stretch>
        </p:blipFill>
        <p:spPr>
          <a:xfrm>
            <a:off x="861350" y="137925"/>
            <a:ext cx="7186732" cy="3928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5"/>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Moving Mean Filter</a:t>
            </a:r>
            <a:endParaRPr/>
          </a:p>
        </p:txBody>
      </p:sp>
      <p:pic>
        <p:nvPicPr>
          <p:cNvPr id="271" name="Google Shape;271;p45"/>
          <p:cNvPicPr preferRelativeResize="0"/>
          <p:nvPr/>
        </p:nvPicPr>
        <p:blipFill>
          <a:blip r:embed="rId3">
            <a:alphaModFix/>
          </a:blip>
          <a:stretch>
            <a:fillRect/>
          </a:stretch>
        </p:blipFill>
        <p:spPr>
          <a:xfrm>
            <a:off x="319500" y="195800"/>
            <a:ext cx="8072151" cy="39289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6"/>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 EEG w/ Moving Mean Filter</a:t>
            </a:r>
            <a:endParaRPr/>
          </a:p>
        </p:txBody>
      </p:sp>
      <p:pic>
        <p:nvPicPr>
          <p:cNvPr id="277" name="Google Shape;277;p46"/>
          <p:cNvPicPr preferRelativeResize="0"/>
          <p:nvPr/>
        </p:nvPicPr>
        <p:blipFill>
          <a:blip r:embed="rId3">
            <a:alphaModFix/>
          </a:blip>
          <a:stretch>
            <a:fillRect/>
          </a:stretch>
        </p:blipFill>
        <p:spPr>
          <a:xfrm>
            <a:off x="152400" y="152400"/>
            <a:ext cx="8521974" cy="3928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7"/>
          <p:cNvSpPr txBox="1"/>
          <p:nvPr>
            <p:ph idx="1" type="body"/>
          </p:nvPr>
        </p:nvSpPr>
        <p:spPr>
          <a:xfrm>
            <a:off x="0" y="4233725"/>
            <a:ext cx="93375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Moving Mean Filter + EEG w/ Gaussian Filter + EEG w/ Savitzky Golay Filter</a:t>
            </a:r>
            <a:endParaRPr/>
          </a:p>
        </p:txBody>
      </p:sp>
      <p:pic>
        <p:nvPicPr>
          <p:cNvPr id="283" name="Google Shape;283;p47"/>
          <p:cNvPicPr preferRelativeResize="0"/>
          <p:nvPr/>
        </p:nvPicPr>
        <p:blipFill>
          <a:blip r:embed="rId3">
            <a:alphaModFix/>
          </a:blip>
          <a:stretch>
            <a:fillRect/>
          </a:stretch>
        </p:blipFill>
        <p:spPr>
          <a:xfrm>
            <a:off x="152400" y="152400"/>
            <a:ext cx="8770599" cy="39289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8"/>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Low Pass Filter</a:t>
            </a:r>
            <a:endParaRPr/>
          </a:p>
        </p:txBody>
      </p:sp>
      <p:pic>
        <p:nvPicPr>
          <p:cNvPr id="289" name="Google Shape;289;p48"/>
          <p:cNvPicPr preferRelativeResize="0"/>
          <p:nvPr/>
        </p:nvPicPr>
        <p:blipFill>
          <a:blip r:embed="rId3">
            <a:alphaModFix/>
          </a:blip>
          <a:stretch>
            <a:fillRect/>
          </a:stretch>
        </p:blipFill>
        <p:spPr>
          <a:xfrm>
            <a:off x="152400" y="152400"/>
            <a:ext cx="8549600" cy="3928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9"/>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High Pass Filter</a:t>
            </a:r>
            <a:endParaRPr/>
          </a:p>
        </p:txBody>
      </p:sp>
      <p:pic>
        <p:nvPicPr>
          <p:cNvPr id="295" name="Google Shape;295;p49"/>
          <p:cNvPicPr preferRelativeResize="0"/>
          <p:nvPr/>
        </p:nvPicPr>
        <p:blipFill>
          <a:blip r:embed="rId3">
            <a:alphaModFix/>
          </a:blip>
          <a:stretch>
            <a:fillRect/>
          </a:stretch>
        </p:blipFill>
        <p:spPr>
          <a:xfrm>
            <a:off x="152400" y="195800"/>
            <a:ext cx="8369451" cy="39289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5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a:t>
            </a:r>
            <a:endParaRPr/>
          </a:p>
        </p:txBody>
      </p:sp>
      <p:pic>
        <p:nvPicPr>
          <p:cNvPr id="301" name="Google Shape;301;p50"/>
          <p:cNvPicPr preferRelativeResize="0"/>
          <p:nvPr/>
        </p:nvPicPr>
        <p:blipFill>
          <a:blip r:embed="rId3">
            <a:alphaModFix/>
          </a:blip>
          <a:stretch>
            <a:fillRect/>
          </a:stretch>
        </p:blipFill>
        <p:spPr>
          <a:xfrm>
            <a:off x="137925" y="123450"/>
            <a:ext cx="8600950" cy="3928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51"/>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 EEG, both as received </a:t>
            </a:r>
            <a:endParaRPr/>
          </a:p>
        </p:txBody>
      </p:sp>
      <p:pic>
        <p:nvPicPr>
          <p:cNvPr id="307" name="Google Shape;307;p51"/>
          <p:cNvPicPr preferRelativeResize="0"/>
          <p:nvPr/>
        </p:nvPicPr>
        <p:blipFill>
          <a:blip r:embed="rId3">
            <a:alphaModFix/>
          </a:blip>
          <a:stretch>
            <a:fillRect/>
          </a:stretch>
        </p:blipFill>
        <p:spPr>
          <a:xfrm>
            <a:off x="152400" y="152400"/>
            <a:ext cx="8745649" cy="3928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Types of Signal Analyzers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52"/>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Moving Mean Filter</a:t>
            </a:r>
            <a:endParaRPr/>
          </a:p>
        </p:txBody>
      </p:sp>
      <p:pic>
        <p:nvPicPr>
          <p:cNvPr id="313" name="Google Shape;313;p52"/>
          <p:cNvPicPr preferRelativeResize="0"/>
          <p:nvPr/>
        </p:nvPicPr>
        <p:blipFill>
          <a:blip r:embed="rId3">
            <a:alphaModFix/>
          </a:blip>
          <a:stretch>
            <a:fillRect/>
          </a:stretch>
        </p:blipFill>
        <p:spPr>
          <a:xfrm>
            <a:off x="152400" y="152400"/>
            <a:ext cx="8817977" cy="39289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3"/>
          <p:cNvSpPr txBox="1"/>
          <p:nvPr>
            <p:ph idx="1" type="body"/>
          </p:nvPr>
        </p:nvSpPr>
        <p:spPr>
          <a:xfrm>
            <a:off x="131250" y="4233725"/>
            <a:ext cx="89250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Low Pass Filter</a:t>
            </a:r>
            <a:endParaRPr/>
          </a:p>
        </p:txBody>
      </p:sp>
      <p:pic>
        <p:nvPicPr>
          <p:cNvPr id="319" name="Google Shape;319;p53"/>
          <p:cNvPicPr preferRelativeResize="0"/>
          <p:nvPr/>
        </p:nvPicPr>
        <p:blipFill>
          <a:blip r:embed="rId3">
            <a:alphaModFix/>
          </a:blip>
          <a:stretch>
            <a:fillRect/>
          </a:stretch>
        </p:blipFill>
        <p:spPr>
          <a:xfrm>
            <a:off x="152400" y="152400"/>
            <a:ext cx="8572026" cy="39289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4"/>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High Pass Filter</a:t>
            </a:r>
            <a:endParaRPr/>
          </a:p>
        </p:txBody>
      </p:sp>
      <p:pic>
        <p:nvPicPr>
          <p:cNvPr id="325" name="Google Shape;325;p54"/>
          <p:cNvPicPr preferRelativeResize="0"/>
          <p:nvPr/>
        </p:nvPicPr>
        <p:blipFill>
          <a:blip r:embed="rId3">
            <a:alphaModFix/>
          </a:blip>
          <a:stretch>
            <a:fillRect/>
          </a:stretch>
        </p:blipFill>
        <p:spPr>
          <a:xfrm>
            <a:off x="152400" y="152400"/>
            <a:ext cx="8687774" cy="39289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5"/>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Experiment 3</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Experiment 3 Results</a:t>
            </a:r>
            <a:endParaRPr/>
          </a:p>
        </p:txBody>
      </p:sp>
      <p:sp>
        <p:nvSpPr>
          <p:cNvPr id="336" name="Google Shape;336;p5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Subject sat down and got into a relaxed state. Once that was achieved he was handed sheets of paper with problems. Each paper increased in difficulty with the intention to gradually induce stress. You are able to see the difficulty of the questions based off of the frequency the EEG detected. Each peak is when the subject spoke, after these peaks is a brief increase in brain activity from what we believe is processing auditory information. </a:t>
            </a:r>
            <a:endParaRPr/>
          </a:p>
          <a:p>
            <a:pPr indent="-342900" lvl="0" marL="457200" rtl="0" algn="l">
              <a:spcBef>
                <a:spcPts val="0"/>
              </a:spcBef>
              <a:spcAft>
                <a:spcPts val="0"/>
              </a:spcAft>
              <a:buSzPts val="1800"/>
              <a:buChar char="●"/>
            </a:pPr>
            <a:r>
              <a:rPr lang="en"/>
              <a:t>This activity gave the most straightforward results giving us clear indications of stress. Unsure of what caused the peaks when speaking.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57"/>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Signal, as received</a:t>
            </a:r>
            <a:endParaRPr/>
          </a:p>
        </p:txBody>
      </p:sp>
      <p:pic>
        <p:nvPicPr>
          <p:cNvPr id="342" name="Google Shape;342;p57"/>
          <p:cNvPicPr preferRelativeResize="0"/>
          <p:nvPr/>
        </p:nvPicPr>
        <p:blipFill>
          <a:blip r:embed="rId3">
            <a:alphaModFix/>
          </a:blip>
          <a:stretch>
            <a:fillRect/>
          </a:stretch>
        </p:blipFill>
        <p:spPr>
          <a:xfrm>
            <a:off x="1547400" y="137800"/>
            <a:ext cx="6049199" cy="39289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58"/>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Moving Mean Filter</a:t>
            </a:r>
            <a:endParaRPr/>
          </a:p>
        </p:txBody>
      </p:sp>
      <p:pic>
        <p:nvPicPr>
          <p:cNvPr id="348" name="Google Shape;348;p58"/>
          <p:cNvPicPr preferRelativeResize="0"/>
          <p:nvPr/>
        </p:nvPicPr>
        <p:blipFill>
          <a:blip r:embed="rId3">
            <a:alphaModFix/>
          </a:blip>
          <a:stretch>
            <a:fillRect/>
          </a:stretch>
        </p:blipFill>
        <p:spPr>
          <a:xfrm>
            <a:off x="1549050" y="166975"/>
            <a:ext cx="6045908" cy="3928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59"/>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 EEG w/ Moving Mean Filter</a:t>
            </a:r>
            <a:endParaRPr/>
          </a:p>
        </p:txBody>
      </p:sp>
      <p:pic>
        <p:nvPicPr>
          <p:cNvPr id="354" name="Google Shape;354;p59"/>
          <p:cNvPicPr preferRelativeResize="0"/>
          <p:nvPr/>
        </p:nvPicPr>
        <p:blipFill>
          <a:blip r:embed="rId3">
            <a:alphaModFix/>
          </a:blip>
          <a:stretch>
            <a:fillRect/>
          </a:stretch>
        </p:blipFill>
        <p:spPr>
          <a:xfrm>
            <a:off x="1546000" y="152400"/>
            <a:ext cx="6052008" cy="3928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60"/>
          <p:cNvSpPr txBox="1"/>
          <p:nvPr>
            <p:ph idx="1" type="body"/>
          </p:nvPr>
        </p:nvSpPr>
        <p:spPr>
          <a:xfrm>
            <a:off x="0" y="4233725"/>
            <a:ext cx="93375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Moving Mean Filter + EEG w/ Gaussian Filter + EEG w/ Savitzky Golay Filter</a:t>
            </a:r>
            <a:endParaRPr/>
          </a:p>
        </p:txBody>
      </p:sp>
      <p:pic>
        <p:nvPicPr>
          <p:cNvPr id="360" name="Google Shape;360;p60"/>
          <p:cNvPicPr preferRelativeResize="0"/>
          <p:nvPr/>
        </p:nvPicPr>
        <p:blipFill>
          <a:blip r:embed="rId3">
            <a:alphaModFix/>
          </a:blip>
          <a:stretch>
            <a:fillRect/>
          </a:stretch>
        </p:blipFill>
        <p:spPr>
          <a:xfrm>
            <a:off x="1549050" y="166975"/>
            <a:ext cx="6045908" cy="3928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61"/>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Low Pass Filter</a:t>
            </a:r>
            <a:endParaRPr/>
          </a:p>
        </p:txBody>
      </p:sp>
      <p:pic>
        <p:nvPicPr>
          <p:cNvPr id="366" name="Google Shape;366;p61"/>
          <p:cNvPicPr preferRelativeResize="0"/>
          <p:nvPr/>
        </p:nvPicPr>
        <p:blipFill>
          <a:blip r:embed="rId3">
            <a:alphaModFix/>
          </a:blip>
          <a:stretch>
            <a:fillRect/>
          </a:stretch>
        </p:blipFill>
        <p:spPr>
          <a:xfrm>
            <a:off x="1520613" y="137800"/>
            <a:ext cx="6102766" cy="3928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Smooth </a:t>
            </a:r>
            <a:endParaRPr/>
          </a:p>
        </p:txBody>
      </p:sp>
      <p:sp>
        <p:nvSpPr>
          <p:cNvPr id="88" name="Google Shape;88;p1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Goal: Creates </a:t>
            </a:r>
            <a:r>
              <a:rPr lang="en"/>
              <a:t>an approximating function that attempts to capture important patterns in the data, while leaving out noise or other fine-scale structures/rapid phenomena</a:t>
            </a:r>
            <a:endParaRPr/>
          </a:p>
          <a:p>
            <a:pPr indent="-342900" lvl="0" marL="457200" rtl="0" algn="l">
              <a:spcBef>
                <a:spcPts val="0"/>
              </a:spcBef>
              <a:spcAft>
                <a:spcPts val="0"/>
              </a:spcAft>
              <a:buSzPts val="1800"/>
              <a:buChar char="●"/>
            </a:pPr>
            <a:r>
              <a:rPr lang="en"/>
              <a:t>How it works: Data points of a signal are modified so individual points (presumably because of noise) are reduced, and points that are lower than the adjacent points are increased leading to a smoother signal</a:t>
            </a:r>
            <a:endParaRPr/>
          </a:p>
          <a:p>
            <a:pPr indent="-342900" lvl="0" marL="457200" rtl="0" algn="l">
              <a:spcBef>
                <a:spcPts val="0"/>
              </a:spcBef>
              <a:spcAft>
                <a:spcPts val="0"/>
              </a:spcAft>
              <a:buSzPts val="1800"/>
              <a:buChar char="●"/>
            </a:pPr>
            <a:r>
              <a:rPr lang="en"/>
              <a:t>Assumptions: smoothing is reasonable and maintains accuracy in data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62"/>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EEG w/ High Pass Filter</a:t>
            </a:r>
            <a:endParaRPr/>
          </a:p>
        </p:txBody>
      </p:sp>
      <p:pic>
        <p:nvPicPr>
          <p:cNvPr id="372" name="Google Shape;372;p62"/>
          <p:cNvPicPr preferRelativeResize="0"/>
          <p:nvPr/>
        </p:nvPicPr>
        <p:blipFill>
          <a:blip r:embed="rId3">
            <a:alphaModFix/>
          </a:blip>
          <a:stretch>
            <a:fillRect/>
          </a:stretch>
        </p:blipFill>
        <p:spPr>
          <a:xfrm>
            <a:off x="1547400" y="137825"/>
            <a:ext cx="6049199" cy="39289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63"/>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a:t>
            </a:r>
            <a:endParaRPr/>
          </a:p>
        </p:txBody>
      </p:sp>
      <p:pic>
        <p:nvPicPr>
          <p:cNvPr id="378" name="Google Shape;378;p63"/>
          <p:cNvPicPr preferRelativeResize="0"/>
          <p:nvPr/>
        </p:nvPicPr>
        <p:blipFill>
          <a:blip r:embed="rId3">
            <a:alphaModFix/>
          </a:blip>
          <a:stretch>
            <a:fillRect/>
          </a:stretch>
        </p:blipFill>
        <p:spPr>
          <a:xfrm>
            <a:off x="1523700" y="152400"/>
            <a:ext cx="6096608" cy="3928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64"/>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 EEG, both as received </a:t>
            </a:r>
            <a:endParaRPr/>
          </a:p>
        </p:txBody>
      </p:sp>
      <p:pic>
        <p:nvPicPr>
          <p:cNvPr id="384" name="Google Shape;384;p64"/>
          <p:cNvPicPr preferRelativeResize="0"/>
          <p:nvPr/>
        </p:nvPicPr>
        <p:blipFill>
          <a:blip r:embed="rId3">
            <a:alphaModFix/>
          </a:blip>
          <a:stretch>
            <a:fillRect/>
          </a:stretch>
        </p:blipFill>
        <p:spPr>
          <a:xfrm>
            <a:off x="1552100" y="137800"/>
            <a:ext cx="6039807" cy="39289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65"/>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Moving Mean Filter</a:t>
            </a:r>
            <a:endParaRPr/>
          </a:p>
        </p:txBody>
      </p:sp>
      <p:pic>
        <p:nvPicPr>
          <p:cNvPr id="390" name="Google Shape;390;p65"/>
          <p:cNvPicPr preferRelativeResize="0"/>
          <p:nvPr/>
        </p:nvPicPr>
        <p:blipFill>
          <a:blip r:embed="rId3">
            <a:alphaModFix/>
          </a:blip>
          <a:stretch>
            <a:fillRect/>
          </a:stretch>
        </p:blipFill>
        <p:spPr>
          <a:xfrm>
            <a:off x="1538238" y="137825"/>
            <a:ext cx="6067530" cy="39289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6"/>
          <p:cNvSpPr txBox="1"/>
          <p:nvPr>
            <p:ph idx="1" type="body"/>
          </p:nvPr>
        </p:nvSpPr>
        <p:spPr>
          <a:xfrm>
            <a:off x="131250" y="4233725"/>
            <a:ext cx="89250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Low Pass Filter</a:t>
            </a:r>
            <a:endParaRPr/>
          </a:p>
        </p:txBody>
      </p:sp>
      <p:pic>
        <p:nvPicPr>
          <p:cNvPr id="396" name="Google Shape;396;p66"/>
          <p:cNvPicPr preferRelativeResize="0"/>
          <p:nvPr/>
        </p:nvPicPr>
        <p:blipFill>
          <a:blip r:embed="rId3">
            <a:alphaModFix/>
          </a:blip>
          <a:stretch>
            <a:fillRect/>
          </a:stretch>
        </p:blipFill>
        <p:spPr>
          <a:xfrm>
            <a:off x="1533225" y="181550"/>
            <a:ext cx="6077558" cy="39289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67"/>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Alpha w/ High Pass Filter</a:t>
            </a:r>
            <a:endParaRPr/>
          </a:p>
        </p:txBody>
      </p:sp>
      <p:pic>
        <p:nvPicPr>
          <p:cNvPr id="402" name="Google Shape;402;p67"/>
          <p:cNvPicPr preferRelativeResize="0"/>
          <p:nvPr/>
        </p:nvPicPr>
        <p:blipFill>
          <a:blip r:embed="rId3">
            <a:alphaModFix/>
          </a:blip>
          <a:stretch>
            <a:fillRect/>
          </a:stretch>
        </p:blipFill>
        <p:spPr>
          <a:xfrm>
            <a:off x="1530150" y="137825"/>
            <a:ext cx="6083697" cy="39289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6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Flaws in Experiment</a:t>
            </a:r>
            <a:endParaRPr/>
          </a:p>
        </p:txBody>
      </p:sp>
      <p:sp>
        <p:nvSpPr>
          <p:cNvPr id="408" name="Google Shape;408;p6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Subject was </a:t>
            </a:r>
            <a:r>
              <a:rPr lang="en"/>
              <a:t>mentally</a:t>
            </a:r>
            <a:r>
              <a:rPr lang="en"/>
              <a:t> drained (E&amp;M is exhausting…)</a:t>
            </a:r>
            <a:endParaRPr/>
          </a:p>
          <a:p>
            <a:pPr indent="-342900" lvl="0" marL="457200" rtl="0" algn="l">
              <a:spcBef>
                <a:spcPts val="0"/>
              </a:spcBef>
              <a:spcAft>
                <a:spcPts val="0"/>
              </a:spcAft>
              <a:buSzPts val="1800"/>
              <a:buChar char="●"/>
            </a:pPr>
            <a:r>
              <a:rPr lang="en"/>
              <a:t>Subject did not eat </a:t>
            </a:r>
            <a:endParaRPr/>
          </a:p>
          <a:p>
            <a:pPr indent="-342900" lvl="0" marL="457200" rtl="0" algn="l">
              <a:spcBef>
                <a:spcPts val="0"/>
              </a:spcBef>
              <a:spcAft>
                <a:spcPts val="0"/>
              </a:spcAft>
              <a:buSzPts val="1800"/>
              <a:buChar char="●"/>
            </a:pPr>
            <a:r>
              <a:rPr lang="en"/>
              <a:t>Many </a:t>
            </a:r>
            <a:r>
              <a:rPr lang="en"/>
              <a:t>distractions</a:t>
            </a:r>
            <a:r>
              <a:rPr lang="en"/>
              <a:t> in lab (others talking, etc.)</a:t>
            </a:r>
            <a:endParaRPr/>
          </a:p>
          <a:p>
            <a:pPr indent="-342900" lvl="0" marL="457200" rtl="0" algn="l">
              <a:spcBef>
                <a:spcPts val="0"/>
              </a:spcBef>
              <a:spcAft>
                <a:spcPts val="0"/>
              </a:spcAft>
              <a:buSzPts val="1800"/>
              <a:buChar char="●"/>
            </a:pPr>
            <a:r>
              <a:rPr lang="en"/>
              <a:t>Noise from wires and various power sources</a:t>
            </a:r>
            <a:endParaRPr/>
          </a:p>
          <a:p>
            <a:pPr indent="-342900" lvl="0" marL="457200" rtl="0" algn="l">
              <a:spcBef>
                <a:spcPts val="0"/>
              </a:spcBef>
              <a:spcAft>
                <a:spcPts val="0"/>
              </a:spcAft>
              <a:buSzPts val="1800"/>
              <a:buChar char="●"/>
            </a:pPr>
            <a:r>
              <a:rPr lang="en"/>
              <a:t>Too much hair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6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Further Research</a:t>
            </a:r>
            <a:endParaRPr/>
          </a:p>
        </p:txBody>
      </p:sp>
      <p:sp>
        <p:nvSpPr>
          <p:cNvPr id="414" name="Google Shape;414;p6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More filters</a:t>
            </a:r>
            <a:endParaRPr/>
          </a:p>
          <a:p>
            <a:pPr indent="-342900" lvl="0" marL="457200" rtl="0" algn="l">
              <a:spcBef>
                <a:spcPts val="0"/>
              </a:spcBef>
              <a:spcAft>
                <a:spcPts val="0"/>
              </a:spcAft>
              <a:buSzPts val="1800"/>
              <a:buChar char="●"/>
            </a:pPr>
            <a:r>
              <a:rPr lang="en"/>
              <a:t>Use different </a:t>
            </a:r>
            <a:r>
              <a:rPr lang="en"/>
              <a:t>programs</a:t>
            </a:r>
            <a:r>
              <a:rPr lang="en"/>
              <a:t> i.e. python</a:t>
            </a:r>
            <a:endParaRPr/>
          </a:p>
          <a:p>
            <a:pPr indent="-342900" lvl="0" marL="457200" rtl="0" algn="l">
              <a:spcBef>
                <a:spcPts val="0"/>
              </a:spcBef>
              <a:spcAft>
                <a:spcPts val="0"/>
              </a:spcAft>
              <a:buSzPts val="1800"/>
              <a:buChar char="●"/>
            </a:pPr>
            <a:r>
              <a:rPr lang="en"/>
              <a:t>Further tests</a:t>
            </a:r>
            <a:endParaRPr/>
          </a:p>
          <a:p>
            <a:pPr indent="-317500" lvl="1" marL="914400" rtl="0" algn="l">
              <a:spcBef>
                <a:spcPts val="0"/>
              </a:spcBef>
              <a:spcAft>
                <a:spcPts val="0"/>
              </a:spcAft>
              <a:buSzPts val="1400"/>
              <a:buChar char="○"/>
            </a:pPr>
            <a:r>
              <a:rPr lang="en"/>
              <a:t>See effect of music</a:t>
            </a:r>
            <a:endParaRPr/>
          </a:p>
          <a:p>
            <a:pPr indent="-317500" lvl="1" marL="914400" rtl="0" algn="l">
              <a:spcBef>
                <a:spcPts val="0"/>
              </a:spcBef>
              <a:spcAft>
                <a:spcPts val="0"/>
              </a:spcAft>
              <a:buSzPts val="1400"/>
              <a:buChar char="○"/>
            </a:pPr>
            <a:r>
              <a:rPr lang="en"/>
              <a:t>See effect of meditation</a:t>
            </a:r>
            <a:endParaRPr/>
          </a:p>
          <a:p>
            <a:pPr indent="-317500" lvl="1" marL="914400" rtl="0" algn="l">
              <a:spcBef>
                <a:spcPts val="0"/>
              </a:spcBef>
              <a:spcAft>
                <a:spcPts val="0"/>
              </a:spcAft>
              <a:buSzPts val="1400"/>
              <a:buChar char="○"/>
            </a:pPr>
            <a:r>
              <a:rPr lang="en"/>
              <a:t>Effect of visual stimuli </a:t>
            </a:r>
            <a:endParaRPr/>
          </a:p>
          <a:p>
            <a:pPr indent="-317500" lvl="1" marL="914400" rtl="0" algn="l">
              <a:spcBef>
                <a:spcPts val="0"/>
              </a:spcBef>
              <a:spcAft>
                <a:spcPts val="0"/>
              </a:spcAft>
              <a:buSzPts val="1400"/>
              <a:buChar char="○"/>
            </a:pPr>
            <a:r>
              <a:rPr lang="en"/>
              <a:t>Study of emotion/moods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7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Further Exploration of Python</a:t>
            </a:r>
            <a:endParaRPr/>
          </a:p>
        </p:txBody>
      </p:sp>
      <p:pic>
        <p:nvPicPr>
          <p:cNvPr id="420" name="Google Shape;420;p70"/>
          <p:cNvPicPr preferRelativeResize="0"/>
          <p:nvPr/>
        </p:nvPicPr>
        <p:blipFill>
          <a:blip r:embed="rId3">
            <a:alphaModFix/>
          </a:blip>
          <a:stretch>
            <a:fillRect/>
          </a:stretch>
        </p:blipFill>
        <p:spPr>
          <a:xfrm>
            <a:off x="1381363" y="1249525"/>
            <a:ext cx="6381283" cy="358947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71"/>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Types of Smoothing Data</a:t>
            </a:r>
            <a:endParaRPr/>
          </a:p>
        </p:txBody>
      </p:sp>
      <p:sp>
        <p:nvSpPr>
          <p:cNvPr id="94" name="Google Shape;94;p1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Moving mean</a:t>
            </a:r>
            <a:r>
              <a:rPr lang="en"/>
              <a:t> = filter smooths data by replacing each data point with the average of the neighboring data points defined within the span</a:t>
            </a:r>
            <a:endParaRPr/>
          </a:p>
          <a:p>
            <a:pPr indent="0" lvl="0" marL="0" rtl="0" algn="l">
              <a:spcBef>
                <a:spcPts val="1600"/>
              </a:spcBef>
              <a:spcAft>
                <a:spcPts val="0"/>
              </a:spcAft>
              <a:buNone/>
            </a:pPr>
            <a:r>
              <a:rPr lang="en" u="sng"/>
              <a:t>Moving median</a:t>
            </a:r>
            <a:endParaRPr u="sng"/>
          </a:p>
          <a:p>
            <a:pPr indent="0" lvl="0" marL="0" rtl="0" algn="l">
              <a:spcBef>
                <a:spcPts val="1600"/>
              </a:spcBef>
              <a:spcAft>
                <a:spcPts val="0"/>
              </a:spcAft>
              <a:buNone/>
            </a:pPr>
            <a:r>
              <a:rPr lang="en" u="sng"/>
              <a:t>Linear Regression/Robust linear regression</a:t>
            </a:r>
            <a:endParaRPr u="sng"/>
          </a:p>
          <a:p>
            <a:pPr indent="0" lvl="0" marL="0" rtl="0" algn="l">
              <a:spcBef>
                <a:spcPts val="1600"/>
              </a:spcBef>
              <a:spcAft>
                <a:spcPts val="0"/>
              </a:spcAft>
              <a:buNone/>
            </a:pPr>
            <a:r>
              <a:rPr lang="en" u="sng"/>
              <a:t>Quadratic Regression/Robust quadratic regression</a:t>
            </a:r>
            <a:endParaRPr u="sng"/>
          </a:p>
          <a:p>
            <a:pPr indent="0" lvl="0" marL="0" rtl="0" algn="l">
              <a:spcBef>
                <a:spcPts val="1600"/>
              </a:spcBef>
              <a:spcAft>
                <a:spcPts val="0"/>
              </a:spcAft>
              <a:buNone/>
            </a:pPr>
            <a:r>
              <a:rPr lang="en" u="sng"/>
              <a:t>Gaussian</a:t>
            </a:r>
            <a:r>
              <a:rPr lang="en"/>
              <a:t> = impulse response is a Gaussian function</a:t>
            </a:r>
            <a:endParaRPr/>
          </a:p>
          <a:p>
            <a:pPr indent="0" lvl="0" marL="0" rtl="0" algn="l">
              <a:spcBef>
                <a:spcPts val="1600"/>
              </a:spcBef>
              <a:spcAft>
                <a:spcPts val="1600"/>
              </a:spcAft>
              <a:buNone/>
            </a:pPr>
            <a:r>
              <a:rPr lang="en" u="sng"/>
              <a:t>Savitzky-Golay</a:t>
            </a:r>
            <a:r>
              <a:rPr lang="en"/>
              <a:t> = generalized moving average</a:t>
            </a:r>
            <a:br>
              <a:rPr lang="en"/>
            </a:b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Lowpass</a:t>
            </a:r>
            <a:endParaRPr/>
          </a:p>
        </p:txBody>
      </p:sp>
      <p:sp>
        <p:nvSpPr>
          <p:cNvPr id="100" name="Google Shape;100;p1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passes signals with a frequency lower than a certain cutoff frequency and attenuates signals with frequencies higher than the cutoff frequency</a:t>
            </a:r>
            <a:endParaRPr/>
          </a:p>
          <a:p>
            <a:pPr indent="-342900" lvl="0" marL="457200" rtl="0" algn="l">
              <a:spcBef>
                <a:spcPts val="0"/>
              </a:spcBef>
              <a:spcAft>
                <a:spcPts val="0"/>
              </a:spcAft>
              <a:buSzPts val="1800"/>
              <a:buChar char="●"/>
            </a:pPr>
            <a:r>
              <a:rPr lang="en"/>
              <a:t>Passband frequency = 0.5 rad</a:t>
            </a:r>
            <a:endParaRPr/>
          </a:p>
          <a:p>
            <a:pPr indent="-342900" lvl="0" marL="457200" rtl="0" algn="l">
              <a:spcBef>
                <a:spcPts val="0"/>
              </a:spcBef>
              <a:spcAft>
                <a:spcPts val="0"/>
              </a:spcAft>
              <a:buSzPts val="1800"/>
              <a:buChar char="●"/>
            </a:pPr>
            <a:r>
              <a:rPr lang="en"/>
              <a:t>Steepness = 0.85</a:t>
            </a:r>
            <a:endParaRPr/>
          </a:p>
          <a:p>
            <a:pPr indent="-342900" lvl="0" marL="457200" rtl="0" algn="l">
              <a:spcBef>
                <a:spcPts val="0"/>
              </a:spcBef>
              <a:spcAft>
                <a:spcPts val="0"/>
              </a:spcAft>
              <a:buSzPts val="1800"/>
              <a:buChar char="●"/>
            </a:pPr>
            <a:r>
              <a:rPr lang="en"/>
              <a:t>Stopband Attenuation = 60 dB</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High Pass</a:t>
            </a:r>
            <a:endParaRPr/>
          </a:p>
        </p:txBody>
      </p:sp>
      <p:sp>
        <p:nvSpPr>
          <p:cNvPr id="106" name="Google Shape;106;p2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passes signals with a frequency higher than a certain cutoff frequency and attenuates signals with frequencies lower than the cutoff frequency</a:t>
            </a:r>
            <a:endParaRPr/>
          </a:p>
          <a:p>
            <a:pPr indent="-342900" lvl="0" marL="457200" rtl="0" algn="l">
              <a:spcBef>
                <a:spcPts val="0"/>
              </a:spcBef>
              <a:spcAft>
                <a:spcPts val="0"/>
              </a:spcAft>
              <a:buSzPts val="1800"/>
              <a:buChar char="●"/>
            </a:pPr>
            <a:r>
              <a:rPr lang="en"/>
              <a:t>Passband frequency = 0.5 rad</a:t>
            </a:r>
            <a:endParaRPr/>
          </a:p>
          <a:p>
            <a:pPr indent="-342900" lvl="0" marL="457200" rtl="0" algn="l">
              <a:spcBef>
                <a:spcPts val="0"/>
              </a:spcBef>
              <a:spcAft>
                <a:spcPts val="0"/>
              </a:spcAft>
              <a:buSzPts val="1800"/>
              <a:buChar char="●"/>
            </a:pPr>
            <a:r>
              <a:rPr lang="en"/>
              <a:t>Steepness = 0.85</a:t>
            </a:r>
            <a:endParaRPr/>
          </a:p>
          <a:p>
            <a:pPr indent="-342900" lvl="0" marL="457200" rtl="0" algn="l">
              <a:spcBef>
                <a:spcPts val="0"/>
              </a:spcBef>
              <a:spcAft>
                <a:spcPts val="0"/>
              </a:spcAft>
              <a:buSzPts val="1800"/>
              <a:buChar char="●"/>
            </a:pPr>
            <a:r>
              <a:rPr lang="en"/>
              <a:t>Stopband Attenuation = 60 dB</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Our Experiment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