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lternative-energy-tutorials.com/hydro-energy/waterwheel-design.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figure/258404306_fig6_Schematic-diagram-of-a-typical-run-of-river-hydropower-system-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http://noahpinionblog.blogspot.com/2017/01/cracks-in-anti-behavioral-dam.html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https://www.eia.gov/todayinenergy/detail.php?id=28392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http://www.power-technology.com/features/feature-the-10-biggest-hydroelectric-power-plants-in-the-world/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http://www.power-technology.com/features/feature-the-10-biggest-hydroelectric-power-plants-in-the-world/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http://www.westcoast.fisheries.noaa.gov/fish_passage/about_dams_and_fish/fish_ladders.html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Water wheel - instrument used to convert the energy of falling or flowing water into useful forms of energy</a:t>
            </a:r>
          </a:p>
          <a:p>
            <a:pPr lvl="0">
              <a:spcBef>
                <a:spcPts val="0"/>
              </a:spcBef>
              <a:buNone/>
            </a:pPr>
            <a:r>
              <a:rPr lang="en"/>
              <a:t>-Consists of wheel with blades or buckets arranged on the outside rim used to catch falling water</a:t>
            </a:r>
          </a:p>
          <a:p>
            <a:pPr lvl="0">
              <a:spcBef>
                <a:spcPts val="0"/>
              </a:spcBef>
              <a:buNone/>
            </a:pPr>
            <a:r>
              <a:rPr lang="en"/>
              <a:t>- Wheel can be mounted vertically on a horizontal axle or wheel can be mounted horizontally on a vertical shaft</a:t>
            </a:r>
          </a:p>
          <a:p>
            <a:pPr lvl="0">
              <a:spcBef>
                <a:spcPts val="0"/>
              </a:spcBef>
              <a:buNone/>
            </a:pPr>
            <a:r>
              <a:rPr lang="en"/>
              <a:t>Other Types of Water Wheels:</a:t>
            </a:r>
          </a:p>
          <a:p>
            <a:pPr indent="-298450" lvl="0" marL="457200" rtl="0">
              <a:spcBef>
                <a:spcPts val="0"/>
              </a:spcBef>
              <a:spcAft>
                <a:spcPts val="0"/>
              </a:spcAft>
              <a:buSzPct val="100000"/>
              <a:buChar char="-"/>
            </a:pPr>
            <a:r>
              <a:rPr lang="en"/>
              <a:t>UnderShot Water Wheel</a:t>
            </a:r>
          </a:p>
          <a:p>
            <a:pPr indent="-298450" lvl="0" marL="457200" rtl="0">
              <a:spcBef>
                <a:spcPts val="0"/>
              </a:spcBef>
              <a:spcAft>
                <a:spcPts val="0"/>
              </a:spcAft>
              <a:buSzPct val="100000"/>
              <a:buChar char="-"/>
            </a:pPr>
            <a:r>
              <a:rPr lang="en"/>
              <a:t>OverShot Water Wheel</a:t>
            </a:r>
          </a:p>
          <a:p>
            <a:pPr indent="-298450" lvl="0" marL="457200" rtl="0">
              <a:spcBef>
                <a:spcPts val="0"/>
              </a:spcBef>
              <a:spcAft>
                <a:spcPts val="0"/>
              </a:spcAft>
              <a:buSzPct val="100000"/>
              <a:buChar char="-"/>
            </a:pPr>
            <a:r>
              <a:rPr lang="en"/>
              <a:t>Pitchback Water Wheel</a:t>
            </a:r>
          </a:p>
          <a:p>
            <a:pPr indent="-298450" lvl="0" marL="457200" rtl="0">
              <a:spcBef>
                <a:spcPts val="0"/>
              </a:spcBef>
              <a:buSzPct val="100000"/>
              <a:buChar char="-"/>
            </a:pPr>
            <a:r>
              <a:rPr lang="en"/>
              <a:t>BreastShot Water Wheel</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Undershot Wheel - place directly into a fast moving/flowing river</a:t>
            </a:r>
          </a:p>
          <a:p>
            <a:pPr indent="-298450" lvl="0" marL="457200" rtl="0">
              <a:spcBef>
                <a:spcPts val="0"/>
              </a:spcBef>
              <a:spcAft>
                <a:spcPts val="0"/>
              </a:spcAft>
              <a:buSzPct val="100000"/>
            </a:pPr>
            <a:r>
              <a:rPr lang="en"/>
              <a:t>Simplest design, cheapest construction, easiest type of water wheel</a:t>
            </a:r>
          </a:p>
          <a:p>
            <a:pPr indent="-298450" lvl="0" marL="457200" rtl="0">
              <a:spcBef>
                <a:spcPts val="0"/>
              </a:spcBef>
              <a:buSzPct val="100000"/>
            </a:pPr>
            <a:r>
              <a:rPr lang="en"/>
              <a:t>Used in flat areas, with large bodies of fast flowing water</a:t>
            </a:r>
          </a:p>
          <a:p>
            <a:pPr lvl="0" rtl="0">
              <a:spcBef>
                <a:spcPts val="0"/>
              </a:spcBef>
              <a:buNone/>
            </a:pPr>
            <a:r>
              <a:rPr lang="en"/>
              <a:t>-Cheaper construction, did not have to be so big</a:t>
            </a:r>
          </a:p>
          <a:p>
            <a:pPr lvl="0" rtl="0">
              <a:spcBef>
                <a:spcPts val="0"/>
              </a:spcBef>
              <a:buNone/>
            </a:pPr>
            <a:r>
              <a:rPr lang="en"/>
              <a:t>Overshot Wheel - used for areas with small bodies of water and high waterfalls</a:t>
            </a:r>
          </a:p>
          <a:p>
            <a:pPr indent="-298450" lvl="0" marL="457200" rtl="0">
              <a:spcBef>
                <a:spcPts val="0"/>
              </a:spcBef>
              <a:spcAft>
                <a:spcPts val="0"/>
              </a:spcAft>
              <a:buSzPct val="100000"/>
            </a:pPr>
            <a:r>
              <a:rPr lang="en"/>
              <a:t>More complicated design since it uses buckets to catch and hold the water</a:t>
            </a:r>
          </a:p>
          <a:p>
            <a:pPr indent="-298450" lvl="0" marL="457200" rtl="0">
              <a:spcBef>
                <a:spcPts val="0"/>
              </a:spcBef>
              <a:buSzPct val="100000"/>
            </a:pPr>
            <a:r>
              <a:rPr lang="en"/>
              <a:t>Gravity takes over</a:t>
            </a:r>
          </a:p>
          <a:p>
            <a:pPr lvl="0" rtl="0">
              <a:spcBef>
                <a:spcPts val="0"/>
              </a:spcBef>
              <a:buNone/>
            </a:pPr>
            <a:r>
              <a:rPr lang="en"/>
              <a:t>-Pitchback Water Wheel - uses gravity of water weight as well as force of incoming stream to move water wheel</a:t>
            </a:r>
          </a:p>
          <a:p>
            <a:pPr indent="-298450" lvl="0" marL="457200" rtl="0">
              <a:spcBef>
                <a:spcPts val="0"/>
              </a:spcBef>
              <a:buSzPct val="100000"/>
            </a:pPr>
            <a:r>
              <a:rPr lang="en"/>
              <a:t>Water flows in opposite direction of waterflow</a:t>
            </a:r>
          </a:p>
          <a:p>
            <a:pPr lvl="0" rtl="0">
              <a:spcBef>
                <a:spcPts val="0"/>
              </a:spcBef>
              <a:buNone/>
            </a:pPr>
            <a:r>
              <a:rPr lang="en"/>
              <a:t>-Breastshot Water Wheel - uses extra wide buckets to catch water from a penstock that is about halfway up the water wheels height</a:t>
            </a:r>
          </a:p>
          <a:p>
            <a:pPr lvl="0">
              <a:spcBef>
                <a:spcPts val="0"/>
              </a:spcBef>
              <a:buNone/>
            </a:pPr>
            <a:r>
              <a:rPr lang="en" u="sng">
                <a:solidFill>
                  <a:schemeClr val="hlink"/>
                </a:solidFill>
                <a:hlinkClick r:id="rId2"/>
              </a:rPr>
              <a:t>http://www.alternative-energy-tutorials.com/hydro-energy/waterwheel-design.html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Richard Arkwright</a:t>
            </a:r>
          </a:p>
          <a:p>
            <a:pPr indent="-298450" lvl="0" marL="457200" rtl="0">
              <a:spcBef>
                <a:spcPts val="0"/>
              </a:spcBef>
              <a:spcAft>
                <a:spcPts val="0"/>
              </a:spcAft>
              <a:buSzPct val="100000"/>
            </a:pPr>
            <a:r>
              <a:rPr lang="en"/>
              <a:t>Built Cromford Mill in 1771</a:t>
            </a:r>
          </a:p>
          <a:p>
            <a:pPr indent="-298450" lvl="0" marL="457200" rtl="0">
              <a:spcBef>
                <a:spcPts val="0"/>
              </a:spcBef>
              <a:buSzPct val="100000"/>
            </a:pPr>
            <a:r>
              <a:rPr lang="en"/>
              <a:t>Known as the 1st Water Powered Cotton Spinning Mill</a:t>
            </a:r>
          </a:p>
          <a:p>
            <a:pPr lvl="0" rtl="0">
              <a:spcBef>
                <a:spcPts val="0"/>
              </a:spcBef>
              <a:buNone/>
            </a:pPr>
            <a:r>
              <a:rPr lang="en"/>
              <a:t>Benoit Fourneyron</a:t>
            </a:r>
          </a:p>
          <a:p>
            <a:pPr indent="-298450" lvl="0" marL="457200" rtl="0">
              <a:spcBef>
                <a:spcPts val="0"/>
              </a:spcBef>
              <a:spcAft>
                <a:spcPts val="0"/>
              </a:spcAft>
              <a:buSzPct val="100000"/>
            </a:pPr>
            <a:r>
              <a:rPr lang="en"/>
              <a:t>Built a Horizontal Water Wheel and called it a turbine (Latin for ‘Spinning Top’)</a:t>
            </a:r>
          </a:p>
          <a:p>
            <a:pPr indent="-298450" lvl="0" marL="457200" rtl="0">
              <a:spcBef>
                <a:spcPts val="0"/>
              </a:spcBef>
              <a:buSzPct val="100000"/>
            </a:pPr>
            <a:r>
              <a:rPr lang="en"/>
              <a:t>Built a 6HP prototype that moves water thry a central shaft and directs it outward through the blades of the runner</a:t>
            </a:r>
          </a:p>
          <a:p>
            <a:pPr lvl="0" rtl="0">
              <a:spcBef>
                <a:spcPts val="0"/>
              </a:spcBef>
              <a:buNone/>
            </a:pPr>
            <a:r>
              <a:rPr lang="en"/>
              <a:t>Faraday’s Electric Generator</a:t>
            </a:r>
          </a:p>
          <a:p>
            <a:pPr indent="-298450" lvl="0" marL="457200" rtl="0">
              <a:spcBef>
                <a:spcPts val="0"/>
              </a:spcBef>
              <a:spcAft>
                <a:spcPts val="0"/>
              </a:spcAft>
              <a:buSzPct val="100000"/>
            </a:pPr>
            <a:r>
              <a:rPr lang="en"/>
              <a:t>Michael Faraday discovered electro-magnetic induction in 1837 and prototyped the electric generator to provide his theory</a:t>
            </a:r>
          </a:p>
          <a:p>
            <a:pPr indent="-298450" lvl="0" marL="457200" rtl="0">
              <a:spcBef>
                <a:spcPts val="0"/>
              </a:spcBef>
              <a:buSzPct val="100000"/>
            </a:pPr>
            <a:r>
              <a:rPr lang="en"/>
              <a:t>Farady passed a magnet thru a neutral metal cylinder that had insulated copper wire wound around the outside of the cylinder. He connected both ends of the wire to a galvanometer and when he moved the magnet in and out of the tube, the galvanometer registered a change in current</a:t>
            </a:r>
          </a:p>
          <a:p>
            <a:pPr lvl="0" rtl="0">
              <a:spcBef>
                <a:spcPts val="0"/>
              </a:spcBef>
              <a:buNone/>
            </a:pPr>
            <a:r>
              <a:rPr lang="en"/>
              <a:t>Francis Turbine</a:t>
            </a:r>
          </a:p>
          <a:p>
            <a:pPr indent="-298450" lvl="0" marL="457200" rtl="0">
              <a:spcBef>
                <a:spcPts val="0"/>
              </a:spcBef>
              <a:spcAft>
                <a:spcPts val="0"/>
              </a:spcAft>
              <a:buSzPct val="100000"/>
            </a:pPr>
            <a:r>
              <a:rPr lang="en"/>
              <a:t>James B. Frances (USA) invented the Francis Turbine in 1849</a:t>
            </a:r>
          </a:p>
          <a:p>
            <a:pPr indent="-298450" lvl="0" marL="457200" rtl="0">
              <a:spcBef>
                <a:spcPts val="0"/>
              </a:spcBef>
              <a:buSzPct val="100000"/>
            </a:pPr>
            <a:r>
              <a:rPr lang="en"/>
              <a:t>Uses a penstock to funnel a concentrated water flow into the blades of a runner causing the runner to turn</a:t>
            </a:r>
          </a:p>
          <a:p>
            <a:pPr lvl="0" rtl="0">
              <a:spcBef>
                <a:spcPts val="0"/>
              </a:spcBef>
              <a:buNone/>
            </a:pPr>
            <a:r>
              <a:rPr lang="en"/>
              <a:t>http://www.engineering-timelines.com/how/electricity/generator.asp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rPr lang="en"/>
              <a:t>http://www.edisontechcenter.org/Redlands.html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https://www.researchgate.net/figure/258404306_fig6_Schematic-diagram-of-a-typical-run-of-river-hydropower-system-4</a:t>
            </a:r>
          </a:p>
          <a:p>
            <a:pPr lvl="0">
              <a:spcBef>
                <a:spcPts val="0"/>
              </a:spcBef>
              <a:buNone/>
            </a:pPr>
            <a:r>
              <a:t/>
            </a:r>
            <a:endParaRPr/>
          </a:p>
          <a:p>
            <a:pPr lvl="0">
              <a:spcBef>
                <a:spcPts val="0"/>
              </a:spcBef>
              <a:buNone/>
            </a:pPr>
            <a:r>
              <a:rPr lang="en"/>
              <a:t>Weir→ intake--&gt;settling tank--&gt;headrace--&gt;Forebay--&gt;Penstock--&gt;turbines in powerhouse--&gt;tailrace from powerhouse and turbines to rejoin river flow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3"/>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9"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flipH="1" rot="10800000">
              <a:off x="7113588" y="107"/>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50"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7113588" y="107"/>
              <a:ext cx="1015200" cy="10152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rgbClr val="4A86E8"/>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4.jpg"/><Relationship Id="rId5" Type="http://schemas.openxmlformats.org/officeDocument/2006/relationships/image" Target="../media/image23.jpg"/><Relationship Id="rId6"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30.jpg"/><Relationship Id="rId5" Type="http://schemas.openxmlformats.org/officeDocument/2006/relationships/image" Target="../media/image27.jpg"/><Relationship Id="rId6" Type="http://schemas.openxmlformats.org/officeDocument/2006/relationships/image" Target="../media/image34.jpg"/><Relationship Id="rId7"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37.png"/><Relationship Id="rId5"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youtube.com/watch?v=DK5nUXkrz8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gif"/><Relationship Id="rId4" Type="http://schemas.openxmlformats.org/officeDocument/2006/relationships/image" Target="../media/image1.gif"/><Relationship Id="rId5" Type="http://schemas.openxmlformats.org/officeDocument/2006/relationships/image" Target="../media/image2.gif"/><Relationship Id="rId6"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5.jpg"/><Relationship Id="rId6" Type="http://schemas.openxmlformats.org/officeDocument/2006/relationships/image" Target="../media/image7.jp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gl678len3aY" TargetMode="External"/><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tpigNNTQix8" TargetMode="External"/><Relationship Id="rId4" Type="http://schemas.openxmlformats.org/officeDocument/2006/relationships/image" Target="../media/image14.jpg"/><Relationship Id="rId9"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31.jpg"/><Relationship Id="rId7" Type="http://schemas.openxmlformats.org/officeDocument/2006/relationships/image" Target="../media/image16.jpg"/><Relationship Id="rId8"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wrap="square" tIns="91425">
            <a:noAutofit/>
          </a:bodyPr>
          <a:lstStyle/>
          <a:p>
            <a:pPr lvl="0" rtl="0">
              <a:spcBef>
                <a:spcPts val="0"/>
              </a:spcBef>
              <a:buNone/>
            </a:pPr>
            <a:r>
              <a:rPr lang="en"/>
              <a:t>Hydro-Electric Power</a:t>
            </a:r>
          </a:p>
        </p:txBody>
      </p:sp>
      <p:sp>
        <p:nvSpPr>
          <p:cNvPr id="86" name="Shape 86"/>
          <p:cNvSpPr txBox="1"/>
          <p:nvPr>
            <p:ph idx="1" type="subTitle"/>
          </p:nvPr>
        </p:nvSpPr>
        <p:spPr>
          <a:xfrm>
            <a:off x="598088" y="2715913"/>
            <a:ext cx="8222100" cy="432900"/>
          </a:xfrm>
          <a:prstGeom prst="rect">
            <a:avLst/>
          </a:prstGeom>
        </p:spPr>
        <p:txBody>
          <a:bodyPr anchorCtr="0" anchor="t" bIns="91425" lIns="91425" rIns="91425" wrap="square" tIns="91425">
            <a:noAutofit/>
          </a:bodyPr>
          <a:lstStyle/>
          <a:p>
            <a:pPr lvl="0">
              <a:spcBef>
                <a:spcPts val="0"/>
              </a:spcBef>
              <a:buNone/>
            </a:pPr>
            <a:r>
              <a:rPr lang="en"/>
              <a:t>Presented by Lynne Duvelson and Nick Fraser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Hydro-Electric Generator	</a:t>
            </a:r>
          </a:p>
        </p:txBody>
      </p:sp>
      <p:sp>
        <p:nvSpPr>
          <p:cNvPr id="168" name="Shape 168"/>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Runner</a:t>
            </a:r>
          </a:p>
          <a:p>
            <a:pPr indent="-342900" lvl="0" marL="457200" rtl="0">
              <a:spcBef>
                <a:spcPts val="0"/>
              </a:spcBef>
              <a:spcAft>
                <a:spcPts val="0"/>
              </a:spcAft>
              <a:buSzPct val="100000"/>
            </a:pPr>
            <a:r>
              <a:rPr lang="en"/>
              <a:t>Wicket Gate</a:t>
            </a:r>
          </a:p>
          <a:p>
            <a:pPr indent="-342900" lvl="0" marL="457200" rtl="0">
              <a:spcBef>
                <a:spcPts val="0"/>
              </a:spcBef>
              <a:spcAft>
                <a:spcPts val="0"/>
              </a:spcAft>
              <a:buSzPct val="100000"/>
            </a:pPr>
            <a:r>
              <a:rPr lang="en"/>
              <a:t>Penstock</a:t>
            </a:r>
          </a:p>
          <a:p>
            <a:pPr indent="-342900" lvl="0" marL="457200" rtl="0">
              <a:spcBef>
                <a:spcPts val="0"/>
              </a:spcBef>
              <a:spcAft>
                <a:spcPts val="0"/>
              </a:spcAft>
              <a:buSzPct val="100000"/>
            </a:pPr>
            <a:r>
              <a:rPr lang="en"/>
              <a:t>Bearings</a:t>
            </a:r>
          </a:p>
          <a:p>
            <a:pPr indent="-342900" lvl="0" marL="457200" rtl="0">
              <a:spcBef>
                <a:spcPts val="0"/>
              </a:spcBef>
              <a:spcAft>
                <a:spcPts val="0"/>
              </a:spcAft>
              <a:buSzPct val="100000"/>
            </a:pPr>
            <a:r>
              <a:rPr lang="en"/>
              <a:t>Generator Rotor</a:t>
            </a:r>
          </a:p>
          <a:p>
            <a:pPr indent="-342900" lvl="0" marL="457200">
              <a:spcBef>
                <a:spcPts val="0"/>
              </a:spcBef>
              <a:buSzPct val="100000"/>
            </a:pPr>
            <a:r>
              <a:rPr lang="en"/>
              <a:t>Generator Stator</a:t>
            </a:r>
          </a:p>
        </p:txBody>
      </p:sp>
      <p:pic>
        <p:nvPicPr>
          <p:cNvPr descr="Large Hydroelectric Generator Diagram.gif" id="169" name="Shape 169"/>
          <p:cNvPicPr preferRelativeResize="0"/>
          <p:nvPr/>
        </p:nvPicPr>
        <p:blipFill>
          <a:blip r:embed="rId3">
            <a:alphaModFix/>
          </a:blip>
          <a:stretch>
            <a:fillRect/>
          </a:stretch>
        </p:blipFill>
        <p:spPr>
          <a:xfrm>
            <a:off x="4837923" y="410000"/>
            <a:ext cx="3505474" cy="423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Equations</a:t>
            </a:r>
          </a:p>
        </p:txBody>
      </p:sp>
      <p:sp>
        <p:nvSpPr>
          <p:cNvPr id="175" name="Shape 17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rPr lang="en"/>
              <a:t>Power Generation -&gt; P = phrgk</a:t>
            </a:r>
          </a:p>
          <a:p>
            <a:pPr indent="-342900" lvl="0" marL="457200" rtl="0">
              <a:spcBef>
                <a:spcPts val="0"/>
              </a:spcBef>
              <a:spcAft>
                <a:spcPts val="0"/>
              </a:spcAft>
              <a:buSzPct val="100000"/>
            </a:pPr>
            <a:r>
              <a:rPr lang="en"/>
              <a:t>P -&gt; Power</a:t>
            </a:r>
          </a:p>
          <a:p>
            <a:pPr indent="-342900" lvl="0" marL="457200" rtl="0">
              <a:spcBef>
                <a:spcPts val="0"/>
              </a:spcBef>
              <a:spcAft>
                <a:spcPts val="0"/>
              </a:spcAft>
              <a:buSzPct val="100000"/>
            </a:pPr>
            <a:r>
              <a:rPr lang="en"/>
              <a:t>h</a:t>
            </a:r>
            <a:r>
              <a:rPr lang="en"/>
              <a:t> -&gt; height</a:t>
            </a:r>
          </a:p>
          <a:p>
            <a:pPr indent="-342900" lvl="0" marL="457200" rtl="0">
              <a:spcBef>
                <a:spcPts val="0"/>
              </a:spcBef>
              <a:spcAft>
                <a:spcPts val="0"/>
              </a:spcAft>
              <a:buSzPct val="100000"/>
            </a:pPr>
            <a:r>
              <a:rPr lang="en"/>
              <a:t>r</a:t>
            </a:r>
            <a:r>
              <a:rPr lang="en"/>
              <a:t> -&gt; Flow Rate of Water</a:t>
            </a:r>
          </a:p>
          <a:p>
            <a:pPr indent="-342900" lvl="0" marL="457200" rtl="0">
              <a:spcBef>
                <a:spcPts val="0"/>
              </a:spcBef>
              <a:spcAft>
                <a:spcPts val="0"/>
              </a:spcAft>
              <a:buSzPct val="100000"/>
            </a:pPr>
            <a:r>
              <a:rPr lang="en"/>
              <a:t>g</a:t>
            </a:r>
            <a:r>
              <a:rPr lang="en"/>
              <a:t> -&gt; gravitational constant</a:t>
            </a:r>
          </a:p>
          <a:p>
            <a:pPr indent="-342900" lvl="0" marL="457200" rtl="0">
              <a:spcBef>
                <a:spcPts val="0"/>
              </a:spcBef>
              <a:buSzPct val="100000"/>
            </a:pPr>
            <a:r>
              <a:rPr lang="en"/>
              <a:t>k</a:t>
            </a:r>
            <a:r>
              <a:rPr lang="en"/>
              <a:t> -&gt; coefficient of efficiency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Causes of Failure</a:t>
            </a:r>
          </a:p>
        </p:txBody>
      </p:sp>
      <p:sp>
        <p:nvSpPr>
          <p:cNvPr id="181" name="Shape 18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Bearing Failure</a:t>
            </a:r>
          </a:p>
          <a:p>
            <a:pPr indent="-342900" lvl="0" marL="457200" rtl="0">
              <a:spcBef>
                <a:spcPts val="0"/>
              </a:spcBef>
              <a:spcAft>
                <a:spcPts val="0"/>
              </a:spcAft>
              <a:buSzPct val="100000"/>
            </a:pPr>
            <a:r>
              <a:rPr lang="en"/>
              <a:t>Cavitation</a:t>
            </a:r>
          </a:p>
          <a:p>
            <a:pPr indent="-342900" lvl="0" marL="457200" rtl="0">
              <a:spcBef>
                <a:spcPts val="0"/>
              </a:spcBef>
              <a:spcAft>
                <a:spcPts val="0"/>
              </a:spcAft>
              <a:buSzPct val="100000"/>
            </a:pPr>
            <a:r>
              <a:rPr lang="en"/>
              <a:t>Sand/Salt Water Erosion</a:t>
            </a:r>
          </a:p>
          <a:p>
            <a:pPr indent="-342900" lvl="0" marL="457200" rtl="0">
              <a:spcBef>
                <a:spcPts val="0"/>
              </a:spcBef>
              <a:spcAft>
                <a:spcPts val="0"/>
              </a:spcAft>
              <a:buSzPct val="100000"/>
            </a:pPr>
            <a:r>
              <a:rPr lang="en"/>
              <a:t>Transient Weather Conditions</a:t>
            </a:r>
          </a:p>
          <a:p>
            <a:pPr indent="-342900" lvl="0" marL="457200" rtl="0">
              <a:spcBef>
                <a:spcPts val="0"/>
              </a:spcBef>
              <a:buSzPct val="100000"/>
            </a:pPr>
            <a:r>
              <a:rPr lang="en"/>
              <a:t>Cracks</a:t>
            </a:r>
          </a:p>
        </p:txBody>
      </p:sp>
      <p:pic>
        <p:nvPicPr>
          <p:cNvPr id="182" name="Shape 182"/>
          <p:cNvPicPr preferRelativeResize="0"/>
          <p:nvPr/>
        </p:nvPicPr>
        <p:blipFill>
          <a:blip r:embed="rId3">
            <a:alphaModFix/>
          </a:blip>
          <a:stretch>
            <a:fillRect/>
          </a:stretch>
        </p:blipFill>
        <p:spPr>
          <a:xfrm>
            <a:off x="4734925" y="1229875"/>
            <a:ext cx="4285000" cy="2251075"/>
          </a:xfrm>
          <a:prstGeom prst="rect">
            <a:avLst/>
          </a:prstGeom>
          <a:noFill/>
          <a:ln>
            <a:noFill/>
          </a:ln>
        </p:spPr>
      </p:pic>
      <p:pic>
        <p:nvPicPr>
          <p:cNvPr descr="removal of cavitation and patches b.jpg" id="183" name="Shape 183"/>
          <p:cNvPicPr preferRelativeResize="0"/>
          <p:nvPr/>
        </p:nvPicPr>
        <p:blipFill>
          <a:blip r:embed="rId4">
            <a:alphaModFix/>
          </a:blip>
          <a:stretch>
            <a:fillRect/>
          </a:stretch>
        </p:blipFill>
        <p:spPr>
          <a:xfrm>
            <a:off x="4547300" y="748538"/>
            <a:ext cx="4285000" cy="3213750"/>
          </a:xfrm>
          <a:prstGeom prst="rect">
            <a:avLst/>
          </a:prstGeom>
          <a:noFill/>
          <a:ln>
            <a:noFill/>
          </a:ln>
        </p:spPr>
      </p:pic>
      <p:pic>
        <p:nvPicPr>
          <p:cNvPr descr="wicket gates 1.jpg" id="184" name="Shape 184"/>
          <p:cNvPicPr preferRelativeResize="0"/>
          <p:nvPr/>
        </p:nvPicPr>
        <p:blipFill>
          <a:blip r:embed="rId5">
            <a:alphaModFix/>
          </a:blip>
          <a:stretch>
            <a:fillRect/>
          </a:stretch>
        </p:blipFill>
        <p:spPr>
          <a:xfrm>
            <a:off x="4457250" y="606575"/>
            <a:ext cx="4562676" cy="3421999"/>
          </a:xfrm>
          <a:prstGeom prst="rect">
            <a:avLst/>
          </a:prstGeom>
          <a:noFill/>
          <a:ln>
            <a:noFill/>
          </a:ln>
        </p:spPr>
      </p:pic>
      <p:pic>
        <p:nvPicPr>
          <p:cNvPr descr="dry fitting.jpg" id="185" name="Shape 185"/>
          <p:cNvPicPr preferRelativeResize="0"/>
          <p:nvPr/>
        </p:nvPicPr>
        <p:blipFill rotWithShape="1">
          <a:blip r:embed="rId6">
            <a:alphaModFix/>
          </a:blip>
          <a:srcRect b="10023" l="14775" r="16946" t="0"/>
          <a:stretch/>
        </p:blipFill>
        <p:spPr>
          <a:xfrm>
            <a:off x="4481153" y="1436250"/>
            <a:ext cx="4514872" cy="333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2"/>
                                        </p:tgtEl>
                                      </p:cBhvr>
                                    </p:animEffect>
                                    <p:set>
                                      <p:cBhvr>
                                        <p:cTn dur="1" fill="hold">
                                          <p:stCondLst>
                                            <p:cond delay="1000"/>
                                          </p:stCondLst>
                                        </p:cTn>
                                        <p:tgtEl>
                                          <p:spTgt spid="18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3"/>
                                        </p:tgtEl>
                                      </p:cBhvr>
                                    </p:animEffect>
                                    <p:set>
                                      <p:cBhvr>
                                        <p:cTn dur="1" fill="hold">
                                          <p:stCondLst>
                                            <p:cond delay="1000"/>
                                          </p:stCondLst>
                                        </p:cTn>
                                        <p:tgtEl>
                                          <p:spTgt spid="18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4"/>
                                        </p:tgtEl>
                                      </p:cBhvr>
                                    </p:animEffect>
                                    <p:set>
                                      <p:cBhvr>
                                        <p:cTn dur="1" fill="hold">
                                          <p:stCondLst>
                                            <p:cond delay="1000"/>
                                          </p:stCondLst>
                                        </p:cTn>
                                        <p:tgtEl>
                                          <p:spTgt spid="18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100"/>
                                        <p:tgtEl>
                                          <p:spTgt spid="185"/>
                                        </p:tgtEl>
                                      </p:cBhvr>
                                    </p:animEffect>
                                    <p:set>
                                      <p:cBhvr>
                                        <p:cTn dur="1" fill="hold">
                                          <p:stCondLst>
                                            <p:cond delay="1100"/>
                                          </p:stCondLst>
                                        </p:cTn>
                                        <p:tgtEl>
                                          <p:spTgt spid="1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Causes of Failure</a:t>
            </a:r>
          </a:p>
        </p:txBody>
      </p:sp>
      <p:sp>
        <p:nvSpPr>
          <p:cNvPr id="191" name="Shape 19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Injector/Deflector Malfunction</a:t>
            </a:r>
          </a:p>
          <a:p>
            <a:pPr indent="-342900" lvl="0" marL="457200" rtl="0">
              <a:spcBef>
                <a:spcPts val="0"/>
              </a:spcBef>
              <a:spcAft>
                <a:spcPts val="0"/>
              </a:spcAft>
              <a:buSzPct val="100000"/>
            </a:pPr>
            <a:r>
              <a:rPr lang="en"/>
              <a:t>Generator Failures</a:t>
            </a:r>
          </a:p>
          <a:p>
            <a:pPr indent="-342900" lvl="1" marL="914400" rtl="0">
              <a:spcBef>
                <a:spcPts val="0"/>
              </a:spcBef>
              <a:spcAft>
                <a:spcPts val="0"/>
              </a:spcAft>
              <a:buSzPct val="100000"/>
            </a:pPr>
            <a:r>
              <a:rPr lang="en" sz="1800"/>
              <a:t>Insulation Failure</a:t>
            </a:r>
          </a:p>
          <a:p>
            <a:pPr indent="-342900" lvl="1" marL="914400" rtl="0">
              <a:spcBef>
                <a:spcPts val="0"/>
              </a:spcBef>
              <a:spcAft>
                <a:spcPts val="0"/>
              </a:spcAft>
              <a:buSzPct val="100000"/>
            </a:pPr>
            <a:r>
              <a:rPr lang="en" sz="1800"/>
              <a:t>Overheating/Hot Spots in Core</a:t>
            </a:r>
          </a:p>
          <a:p>
            <a:pPr indent="-342900" lvl="0" marL="457200" rtl="0">
              <a:spcBef>
                <a:spcPts val="0"/>
              </a:spcBef>
              <a:buSzPct val="100000"/>
            </a:pPr>
            <a:r>
              <a:rPr lang="en"/>
              <a:t>Shaft Misalignment/Rupture</a:t>
            </a:r>
          </a:p>
        </p:txBody>
      </p:sp>
      <p:pic>
        <p:nvPicPr>
          <p:cNvPr descr="core failure.jpg" id="192" name="Shape 192"/>
          <p:cNvPicPr preferRelativeResize="0"/>
          <p:nvPr/>
        </p:nvPicPr>
        <p:blipFill>
          <a:blip r:embed="rId3">
            <a:alphaModFix/>
          </a:blip>
          <a:stretch>
            <a:fillRect/>
          </a:stretch>
        </p:blipFill>
        <p:spPr>
          <a:xfrm>
            <a:off x="4520950" y="865300"/>
            <a:ext cx="4417759" cy="3339000"/>
          </a:xfrm>
          <a:prstGeom prst="rect">
            <a:avLst/>
          </a:prstGeom>
          <a:noFill/>
          <a:ln>
            <a:noFill/>
          </a:ln>
        </p:spPr>
      </p:pic>
      <p:pic>
        <p:nvPicPr>
          <p:cNvPr descr="100_0804.jpg" id="193" name="Shape 193"/>
          <p:cNvPicPr preferRelativeResize="0"/>
          <p:nvPr/>
        </p:nvPicPr>
        <p:blipFill>
          <a:blip r:embed="rId4">
            <a:alphaModFix/>
          </a:blip>
          <a:stretch>
            <a:fillRect/>
          </a:stretch>
        </p:blipFill>
        <p:spPr>
          <a:xfrm>
            <a:off x="4692024" y="1017800"/>
            <a:ext cx="4451970" cy="3339000"/>
          </a:xfrm>
          <a:prstGeom prst="rect">
            <a:avLst/>
          </a:prstGeom>
          <a:noFill/>
          <a:ln>
            <a:noFill/>
          </a:ln>
        </p:spPr>
      </p:pic>
      <p:pic>
        <p:nvPicPr>
          <p:cNvPr descr="100_0762.jpg" id="194" name="Shape 194"/>
          <p:cNvPicPr preferRelativeResize="0"/>
          <p:nvPr/>
        </p:nvPicPr>
        <p:blipFill>
          <a:blip r:embed="rId5">
            <a:alphaModFix/>
          </a:blip>
          <a:stretch>
            <a:fillRect/>
          </a:stretch>
        </p:blipFill>
        <p:spPr>
          <a:xfrm>
            <a:off x="4692025" y="981474"/>
            <a:ext cx="4312250" cy="3234188"/>
          </a:xfrm>
          <a:prstGeom prst="rect">
            <a:avLst/>
          </a:prstGeom>
          <a:noFill/>
          <a:ln>
            <a:noFill/>
          </a:ln>
        </p:spPr>
      </p:pic>
      <p:pic>
        <p:nvPicPr>
          <p:cNvPr descr="100_0813.jpg" id="195" name="Shape 195"/>
          <p:cNvPicPr preferRelativeResize="0"/>
          <p:nvPr/>
        </p:nvPicPr>
        <p:blipFill>
          <a:blip r:embed="rId6">
            <a:alphaModFix/>
          </a:blip>
          <a:stretch>
            <a:fillRect/>
          </a:stretch>
        </p:blipFill>
        <p:spPr>
          <a:xfrm>
            <a:off x="4778638" y="1135175"/>
            <a:ext cx="3902374" cy="2926774"/>
          </a:xfrm>
          <a:prstGeom prst="rect">
            <a:avLst/>
          </a:prstGeom>
          <a:noFill/>
          <a:ln>
            <a:noFill/>
          </a:ln>
        </p:spPr>
      </p:pic>
      <p:pic>
        <p:nvPicPr>
          <p:cNvPr descr="100_0815.jpg" id="196" name="Shape 196"/>
          <p:cNvPicPr preferRelativeResize="0"/>
          <p:nvPr/>
        </p:nvPicPr>
        <p:blipFill>
          <a:blip r:embed="rId7">
            <a:alphaModFix/>
          </a:blip>
          <a:stretch>
            <a:fillRect/>
          </a:stretch>
        </p:blipFill>
        <p:spPr>
          <a:xfrm>
            <a:off x="4520950" y="912200"/>
            <a:ext cx="4575700" cy="3431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2"/>
                                        </p:tgtEl>
                                      </p:cBhvr>
                                    </p:animEffect>
                                    <p:set>
                                      <p:cBhvr>
                                        <p:cTn dur="1" fill="hold">
                                          <p:stCondLst>
                                            <p:cond delay="1000"/>
                                          </p:stCondLst>
                                        </p:cTn>
                                        <p:tgtEl>
                                          <p:spTgt spid="19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3"/>
                                        </p:tgtEl>
                                      </p:cBhvr>
                                    </p:animEffect>
                                    <p:set>
                                      <p:cBhvr>
                                        <p:cTn dur="1" fill="hold">
                                          <p:stCondLst>
                                            <p:cond delay="1000"/>
                                          </p:stCondLst>
                                        </p:cTn>
                                        <p:tgtEl>
                                          <p:spTgt spid="19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100"/>
                                        <p:tgtEl>
                                          <p:spTgt spid="194"/>
                                        </p:tgtEl>
                                      </p:cBhvr>
                                    </p:animEffect>
                                    <p:set>
                                      <p:cBhvr>
                                        <p:cTn dur="1" fill="hold">
                                          <p:stCondLst>
                                            <p:cond delay="1100"/>
                                          </p:stCondLst>
                                        </p:cTn>
                                        <p:tgtEl>
                                          <p:spTgt spid="194"/>
                                        </p:tgtEl>
                                        <p:attrNameLst>
                                          <p:attrName>style.visibility</p:attrName>
                                        </p:attrNameLst>
                                      </p:cBhvr>
                                      <p:to>
                                        <p:strVal val="hidden"/>
                                      </p:to>
                                    </p:se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5"/>
                                        </p:tgtEl>
                                      </p:cBhvr>
                                    </p:animEffect>
                                    <p:set>
                                      <p:cBhvr>
                                        <p:cTn dur="1" fill="hold">
                                          <p:stCondLst>
                                            <p:cond delay="1000"/>
                                          </p:stCondLst>
                                        </p:cTn>
                                        <p:tgtEl>
                                          <p:spTgt spid="19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Largest Hydro Power Plant as of 2016</a:t>
            </a:r>
          </a:p>
        </p:txBody>
      </p:sp>
      <p:sp>
        <p:nvSpPr>
          <p:cNvPr id="202" name="Shape 202"/>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t/>
            </a:r>
            <a:endParaRPr/>
          </a:p>
        </p:txBody>
      </p:sp>
      <p:pic>
        <p:nvPicPr>
          <p:cNvPr descr="Largest HydroPower Plants-3" id="203" name="Shape 203"/>
          <p:cNvPicPr preferRelativeResize="0"/>
          <p:nvPr/>
        </p:nvPicPr>
        <p:blipFill>
          <a:blip r:embed="rId3">
            <a:alphaModFix/>
          </a:blip>
          <a:stretch>
            <a:fillRect/>
          </a:stretch>
        </p:blipFill>
        <p:spPr>
          <a:xfrm>
            <a:off x="803675" y="1204925"/>
            <a:ext cx="7072300" cy="3529975"/>
          </a:xfrm>
          <a:prstGeom prst="rect">
            <a:avLst/>
          </a:prstGeom>
          <a:noFill/>
          <a:ln>
            <a:noFill/>
          </a:ln>
        </p:spPr>
      </p:pic>
      <p:pic>
        <p:nvPicPr>
          <p:cNvPr descr="Estimated Annual Generation.png" id="204" name="Shape 204"/>
          <p:cNvPicPr preferRelativeResize="0"/>
          <p:nvPr/>
        </p:nvPicPr>
        <p:blipFill>
          <a:blip r:embed="rId4">
            <a:alphaModFix/>
          </a:blip>
          <a:stretch>
            <a:fillRect/>
          </a:stretch>
        </p:blipFill>
        <p:spPr>
          <a:xfrm>
            <a:off x="803675" y="1204928"/>
            <a:ext cx="7036802" cy="3529975"/>
          </a:xfrm>
          <a:prstGeom prst="rect">
            <a:avLst/>
          </a:prstGeom>
          <a:noFill/>
          <a:ln>
            <a:noFill/>
          </a:ln>
        </p:spPr>
      </p:pic>
      <p:pic>
        <p:nvPicPr>
          <p:cNvPr descr="Estimated Reservoir Volume.png" id="205" name="Shape 205"/>
          <p:cNvPicPr preferRelativeResize="0"/>
          <p:nvPr/>
        </p:nvPicPr>
        <p:blipFill>
          <a:blip r:embed="rId5">
            <a:alphaModFix/>
          </a:blip>
          <a:stretch>
            <a:fillRect/>
          </a:stretch>
        </p:blipFill>
        <p:spPr>
          <a:xfrm>
            <a:off x="803681" y="1204925"/>
            <a:ext cx="7072301" cy="37627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3"/>
                                        </p:tgtEl>
                                      </p:cBhvr>
                                    </p:animEffect>
                                    <p:set>
                                      <p:cBhvr>
                                        <p:cTn dur="1" fill="hold">
                                          <p:stCondLst>
                                            <p:cond delay="1000"/>
                                          </p:stCondLst>
                                        </p:cTn>
                                        <p:tgtEl>
                                          <p:spTgt spid="20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4"/>
                                        </p:tgtEl>
                                      </p:cBhvr>
                                    </p:animEffect>
                                    <p:set>
                                      <p:cBhvr>
                                        <p:cTn dur="1" fill="hold">
                                          <p:stCondLst>
                                            <p:cond delay="1000"/>
                                          </p:stCondLst>
                                        </p:cTn>
                                        <p:tgtEl>
                                          <p:spTgt spid="20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Largest Dams in the World</a:t>
            </a:r>
          </a:p>
        </p:txBody>
      </p:sp>
      <p:sp>
        <p:nvSpPr>
          <p:cNvPr id="211" name="Shape 21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rtl="0">
              <a:spcBef>
                <a:spcPts val="0"/>
              </a:spcBef>
              <a:spcAft>
                <a:spcPts val="0"/>
              </a:spcAft>
              <a:buNone/>
            </a:pPr>
            <a:r>
              <a:t/>
            </a:r>
            <a:endParaRPr>
              <a:solidFill>
                <a:srgbClr val="000000"/>
              </a:solidFill>
              <a:latin typeface="Arial"/>
              <a:ea typeface="Arial"/>
              <a:cs typeface="Arial"/>
              <a:sym typeface="Arial"/>
            </a:endParaRPr>
          </a:p>
          <a:p>
            <a:pPr lvl="0" rtl="0">
              <a:spcBef>
                <a:spcPts val="0"/>
              </a:spcBef>
              <a:spcAft>
                <a:spcPts val="0"/>
              </a:spcAft>
              <a:buNone/>
            </a:pPr>
            <a:r>
              <a:rPr b="1" lang="en">
                <a:solidFill>
                  <a:srgbClr val="000000"/>
                </a:solidFill>
                <a:latin typeface="Arial"/>
                <a:ea typeface="Arial"/>
                <a:cs typeface="Arial"/>
                <a:sym typeface="Arial"/>
              </a:rPr>
              <a:t>Three Gorges Dam</a:t>
            </a:r>
          </a:p>
          <a:p>
            <a:pPr indent="-342900" lvl="0" marL="914400" rtl="0">
              <a:spcBef>
                <a:spcPts val="0"/>
              </a:spcBef>
              <a:spcAft>
                <a:spcPts val="0"/>
              </a:spcAft>
              <a:buClr>
                <a:srgbClr val="000000"/>
              </a:buClr>
              <a:buSzPct val="100000"/>
              <a:buFont typeface="Arial"/>
              <a:buChar char="○"/>
            </a:pPr>
            <a:r>
              <a:rPr b="1" lang="en">
                <a:solidFill>
                  <a:srgbClr val="000000"/>
                </a:solidFill>
                <a:latin typeface="Arial"/>
                <a:ea typeface="Arial"/>
                <a:cs typeface="Arial"/>
                <a:sym typeface="Arial"/>
              </a:rPr>
              <a:t> </a:t>
            </a:r>
            <a:r>
              <a:rPr lang="en">
                <a:solidFill>
                  <a:srgbClr val="000000"/>
                </a:solidFill>
                <a:latin typeface="Arial"/>
                <a:ea typeface="Arial"/>
                <a:cs typeface="Arial"/>
                <a:sym typeface="Arial"/>
              </a:rPr>
              <a:t>Located in China and is the world's largest Hydroelectric Dam</a:t>
            </a:r>
          </a:p>
          <a:p>
            <a:pPr indent="-342900" lvl="0"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 22,500 MW capacity</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32 turbine generators</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Six months during the year there is very little water available to generate power</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Produces 15% of China’s electricity production</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Three Gorges Dam</a:t>
            </a:r>
          </a:p>
        </p:txBody>
      </p:sp>
      <p:sp>
        <p:nvSpPr>
          <p:cNvPr id="217" name="Shape 217"/>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18" name="Shape 218"/>
          <p:cNvPicPr preferRelativeResize="0"/>
          <p:nvPr/>
        </p:nvPicPr>
        <p:blipFill>
          <a:blip r:embed="rId3">
            <a:alphaModFix/>
          </a:blip>
          <a:stretch>
            <a:fillRect/>
          </a:stretch>
        </p:blipFill>
        <p:spPr>
          <a:xfrm>
            <a:off x="952500" y="1322300"/>
            <a:ext cx="5996000" cy="3568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Largest Dams in the World</a:t>
            </a:r>
          </a:p>
        </p:txBody>
      </p:sp>
      <p:sp>
        <p:nvSpPr>
          <p:cNvPr id="224" name="Shape 224"/>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rtl="0">
              <a:spcBef>
                <a:spcPts val="0"/>
              </a:spcBef>
              <a:spcAft>
                <a:spcPts val="0"/>
              </a:spcAft>
              <a:buNone/>
            </a:pPr>
            <a:r>
              <a:rPr b="1" lang="en">
                <a:solidFill>
                  <a:srgbClr val="000000"/>
                </a:solidFill>
                <a:latin typeface="Arial"/>
                <a:ea typeface="Arial"/>
                <a:cs typeface="Arial"/>
                <a:sym typeface="Arial"/>
              </a:rPr>
              <a:t>Itaipu Dam</a:t>
            </a:r>
          </a:p>
          <a:p>
            <a:pPr indent="-342900" lvl="1" marL="914400" rtl="0">
              <a:spcBef>
                <a:spcPts val="0"/>
              </a:spcBef>
              <a:spcAft>
                <a:spcPts val="0"/>
              </a:spcAft>
              <a:buClr>
                <a:srgbClr val="000000"/>
              </a:buClr>
              <a:buSzPct val="128571"/>
              <a:buFont typeface="Arial"/>
              <a:buChar char="○"/>
            </a:pPr>
            <a:r>
              <a:rPr lang="en">
                <a:solidFill>
                  <a:srgbClr val="000000"/>
                </a:solidFill>
                <a:latin typeface="Arial"/>
                <a:ea typeface="Arial"/>
                <a:cs typeface="Arial"/>
                <a:sym typeface="Arial"/>
              </a:rPr>
              <a:t> in Brazil and Paraguay</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 14,000 MW Capacity</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17.3% of Brazil’s energy consumption</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72.5% of Paraguay’s energy consumption</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20 turbine generators</a:t>
            </a:r>
          </a:p>
          <a:p>
            <a:pPr indent="-342900" lvl="1" marL="9144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Produces the most hydropower energy in the world</a:t>
            </a:r>
          </a:p>
          <a:p>
            <a:pPr indent="0" lvl="0" marL="0" rtl="0">
              <a:spcBef>
                <a:spcPts val="0"/>
              </a:spcBef>
              <a:spcAft>
                <a:spcPts val="0"/>
              </a:spcAft>
              <a:buNone/>
            </a:pPr>
            <a:r>
              <a:rPr lang="en" sz="1800">
                <a:solidFill>
                  <a:srgbClr val="000000"/>
                </a:solidFill>
                <a:latin typeface="Arial"/>
                <a:ea typeface="Arial"/>
                <a:cs typeface="Arial"/>
                <a:sym typeface="Arial"/>
              </a:rPr>
              <a:t>Water stream is less affected by seasonal change</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Itaipu Dam </a:t>
            </a:r>
          </a:p>
        </p:txBody>
      </p:sp>
      <p:sp>
        <p:nvSpPr>
          <p:cNvPr id="230" name="Shape 230"/>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31" name="Shape 231"/>
          <p:cNvPicPr preferRelativeResize="0"/>
          <p:nvPr/>
        </p:nvPicPr>
        <p:blipFill>
          <a:blip r:embed="rId3">
            <a:alphaModFix/>
          </a:blip>
          <a:stretch>
            <a:fillRect/>
          </a:stretch>
        </p:blipFill>
        <p:spPr>
          <a:xfrm>
            <a:off x="311700" y="1400725"/>
            <a:ext cx="6381750" cy="3081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Positive Effects of Hydroelectric Power</a:t>
            </a:r>
          </a:p>
        </p:txBody>
      </p:sp>
      <p:sp>
        <p:nvSpPr>
          <p:cNvPr id="237" name="Shape 237"/>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Hydroelectric power is renewable due to the fact that it relies on the flow of water coming from a reservoir</a:t>
            </a:r>
          </a:p>
          <a:p>
            <a:pPr indent="-342900" lvl="0" marL="457200" rtl="0">
              <a:spcBef>
                <a:spcPts val="0"/>
              </a:spcBef>
              <a:spcAft>
                <a:spcPts val="0"/>
              </a:spcAft>
              <a:buSzPct val="100000"/>
            </a:pPr>
            <a:r>
              <a:rPr lang="en"/>
              <a:t>This is one of the cleanest forms of energy production because there is absolutely no emissions given off from this type of energy production because there are no fuels being burned in the process of the physical energy production itself. This makes it one of the safest types of energy available.</a:t>
            </a:r>
          </a:p>
          <a:p>
            <a:pPr indent="-342900" lvl="0" marL="457200" rtl="0">
              <a:spcBef>
                <a:spcPts val="0"/>
              </a:spcBef>
              <a:buSzPct val="100000"/>
            </a:pPr>
            <a:r>
              <a:rPr lang="en"/>
              <a:t>There is a recreational aspect to the benefits of hydroelectric power because these dams  create bodies of water that can then be used for boating, fishing, swimming, etc.</a:t>
            </a: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Topics on Hydro-Electric</a:t>
            </a:r>
          </a:p>
        </p:txBody>
      </p:sp>
      <p:sp>
        <p:nvSpPr>
          <p:cNvPr id="92" name="Shape 92"/>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rPr lang="en"/>
              <a:t>Brief History on Hydro-Electric Power</a:t>
            </a:r>
          </a:p>
          <a:p>
            <a:pPr lvl="0">
              <a:spcBef>
                <a:spcPts val="0"/>
              </a:spcBef>
              <a:buNone/>
            </a:pPr>
            <a:r>
              <a:rPr lang="en"/>
              <a:t>Instruments Used to Harness the Power of Water</a:t>
            </a:r>
          </a:p>
          <a:p>
            <a:pPr lvl="0">
              <a:spcBef>
                <a:spcPts val="0"/>
              </a:spcBef>
              <a:buNone/>
            </a:pPr>
            <a:r>
              <a:rPr lang="en"/>
              <a:t>What makes a Hydro-Generator Tick</a:t>
            </a:r>
          </a:p>
          <a:p>
            <a:pPr lvl="0">
              <a:spcBef>
                <a:spcPts val="0"/>
              </a:spcBef>
              <a:buNone/>
            </a:pPr>
            <a:r>
              <a:rPr lang="en"/>
              <a:t>Advantages and Disadvantages of Harnessing Hydro-Electric Power</a:t>
            </a:r>
          </a:p>
          <a:p>
            <a:pPr lvl="0">
              <a:spcBef>
                <a:spcPts val="0"/>
              </a:spcBef>
              <a:buNone/>
            </a:pPr>
            <a:r>
              <a:rPr lang="en"/>
              <a:t>The Future of Hydro Power</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Positive Effects of Hydroelectric Power</a:t>
            </a:r>
          </a:p>
          <a:p>
            <a:pPr lvl="0">
              <a:spcBef>
                <a:spcPts val="0"/>
              </a:spcBef>
              <a:buNone/>
            </a:pPr>
            <a:r>
              <a:t/>
            </a:r>
            <a:endParaRPr/>
          </a:p>
        </p:txBody>
      </p:sp>
      <p:sp>
        <p:nvSpPr>
          <p:cNvPr id="243" name="Shape 243"/>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a:spcBef>
                <a:spcPts val="0"/>
              </a:spcBef>
              <a:spcAft>
                <a:spcPts val="0"/>
              </a:spcAft>
              <a:buSzPct val="100000"/>
            </a:pPr>
            <a:r>
              <a:rPr lang="en"/>
              <a:t>Having a larger water supply within the surrounding towns, especially helpful in areas where water resource from wells is scarce</a:t>
            </a:r>
          </a:p>
          <a:p>
            <a:pPr indent="-342900" lvl="0" marL="457200">
              <a:spcBef>
                <a:spcPts val="0"/>
              </a:spcBef>
              <a:spcAft>
                <a:spcPts val="0"/>
              </a:spcAft>
              <a:buSzPct val="100000"/>
            </a:pPr>
            <a:r>
              <a:rPr lang="en"/>
              <a:t>Local jobs added due to facility maintenance and the actual construction of each facility </a:t>
            </a:r>
          </a:p>
          <a:p>
            <a:pPr indent="-342900" lvl="0" marL="457200">
              <a:spcBef>
                <a:spcPts val="0"/>
              </a:spcBef>
              <a:buSzPct val="100000"/>
            </a:pPr>
            <a:r>
              <a:rPr lang="en"/>
              <a:t>Increased irrigation- the lake behind the dams offers a supply of irrigation water that generally fulfills the needs of multiple states, especially in relation to the damming of the Colorado. The Hoover dam’s lake, Lake Mead, provides water for parts of Nevada, Arizona, California, and even Mexico.</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Negative Effects of Hydroelectric Power</a:t>
            </a:r>
          </a:p>
        </p:txBody>
      </p:sp>
      <p:sp>
        <p:nvSpPr>
          <p:cNvPr id="249" name="Shape 249"/>
          <p:cNvSpPr txBox="1"/>
          <p:nvPr>
            <p:ph idx="1" type="body"/>
          </p:nvPr>
        </p:nvSpPr>
        <p:spPr>
          <a:xfrm>
            <a:off x="245425" y="1017800"/>
            <a:ext cx="8586900" cy="3819000"/>
          </a:xfrm>
          <a:prstGeom prst="rect">
            <a:avLst/>
          </a:prstGeom>
        </p:spPr>
        <p:txBody>
          <a:bodyPr anchorCtr="0" anchor="t" bIns="91425" lIns="91425" rIns="91425" wrap="square" tIns="91425">
            <a:noAutofit/>
          </a:bodyPr>
          <a:lstStyle/>
          <a:p>
            <a:pPr indent="-336550" lvl="0" marL="457200" rtl="0">
              <a:spcBef>
                <a:spcPts val="0"/>
              </a:spcBef>
              <a:spcAft>
                <a:spcPts val="0"/>
              </a:spcAft>
              <a:buSzPct val="100000"/>
            </a:pPr>
            <a:r>
              <a:rPr lang="en" sz="1700"/>
              <a:t>pollution during the creation of the dams and plants from the release of carbon dioxide due to transportation and necessary construction motorized vehicles and tools</a:t>
            </a:r>
          </a:p>
          <a:p>
            <a:pPr indent="-336550" lvl="0" marL="457200" rtl="0">
              <a:spcBef>
                <a:spcPts val="0"/>
              </a:spcBef>
              <a:spcAft>
                <a:spcPts val="0"/>
              </a:spcAft>
              <a:buSzPct val="100000"/>
            </a:pPr>
            <a:r>
              <a:rPr lang="en" sz="1700"/>
              <a:t>Environmental damage- the varying depth levels of the reservoirs in which the dams create and are fed off of can be highly detrimental to aquatic wildlife. If the water level is not maintained, fish life will be endangered due to lack of oxygenated water and drastic temperature rise.</a:t>
            </a:r>
          </a:p>
          <a:p>
            <a:pPr indent="-336550" lvl="0" marL="457200" rtl="0">
              <a:spcBef>
                <a:spcPts val="0"/>
              </a:spcBef>
              <a:buSzPct val="100000"/>
            </a:pPr>
            <a:r>
              <a:rPr lang="en" sz="1700"/>
              <a:t>the creation of dams can seriously harm the surrounding environment also because the physical building of the dam directyly imposes on the habitat in whioch it ios placed, affecting not just that area but the surroundings towns and possibly other states.</a:t>
            </a:r>
          </a:p>
          <a:p>
            <a:pPr lvl="0" rtl="0">
              <a:spcBef>
                <a:spcPts val="0"/>
              </a:spcBef>
              <a:buNone/>
            </a:pPr>
            <a:r>
              <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Negative Effects of Hydroelectric Power</a:t>
            </a:r>
          </a:p>
        </p:txBody>
      </p:sp>
      <p:sp>
        <p:nvSpPr>
          <p:cNvPr id="255" name="Shape 25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rtl="0">
              <a:spcBef>
                <a:spcPts val="0"/>
              </a:spcBef>
              <a:buNone/>
            </a:pPr>
            <a:r>
              <a:rPr lang="en"/>
              <a:t>The creation of dams:</a:t>
            </a:r>
          </a:p>
          <a:p>
            <a:pPr indent="-342900" lvl="0" marL="457200" rtl="0">
              <a:spcBef>
                <a:spcPts val="0"/>
              </a:spcBef>
              <a:spcAft>
                <a:spcPts val="0"/>
              </a:spcAft>
              <a:buSzPct val="100000"/>
            </a:pPr>
            <a:r>
              <a:rPr lang="en"/>
              <a:t> re-routes water supplies</a:t>
            </a:r>
          </a:p>
          <a:p>
            <a:pPr indent="-342900" lvl="0" marL="457200" rtl="0">
              <a:spcBef>
                <a:spcPts val="0"/>
              </a:spcBef>
              <a:spcAft>
                <a:spcPts val="0"/>
              </a:spcAft>
              <a:buSzPct val="100000"/>
            </a:pPr>
            <a:r>
              <a:rPr lang="en"/>
              <a:t> erodes and destroys land </a:t>
            </a:r>
          </a:p>
          <a:p>
            <a:pPr indent="-342900" lvl="0" marL="457200" rtl="0">
              <a:spcBef>
                <a:spcPts val="0"/>
              </a:spcBef>
              <a:buSzPct val="100000"/>
            </a:pPr>
            <a:r>
              <a:rPr lang="en"/>
              <a:t>if there is a drought, the water supply feeding the hydroelectric power plant may run low which would result in a halt of energy production. Hydroelectric power strictly relies on a constant adequate supply of flowing water </a:t>
            </a:r>
          </a:p>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Negative Effects of Hydroelectric Power</a:t>
            </a:r>
          </a:p>
          <a:p>
            <a:pPr lvl="0">
              <a:spcBef>
                <a:spcPts val="0"/>
              </a:spcBef>
              <a:buNone/>
            </a:pPr>
            <a:r>
              <a:t/>
            </a:r>
            <a:endParaRPr/>
          </a:p>
        </p:txBody>
      </p:sp>
      <p:sp>
        <p:nvSpPr>
          <p:cNvPr id="261" name="Shape 26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buSzPct val="100000"/>
            </a:pPr>
            <a:r>
              <a:rPr lang="en"/>
              <a:t>Causes wildlife to relocate, leading to the overpopulation of other areas which can exceed carrying capacities of ecosystems already in place, leading to mass disruptions in habitat relations.</a:t>
            </a:r>
          </a:p>
          <a:p>
            <a:pPr lvl="0">
              <a:spcBef>
                <a:spcPts val="0"/>
              </a:spcBef>
              <a:buNone/>
            </a:pPr>
            <a:r>
              <a:t/>
            </a:r>
            <a:endParaRPr/>
          </a:p>
        </p:txBody>
      </p:sp>
      <p:pic>
        <p:nvPicPr>
          <p:cNvPr id="262" name="Shape 262"/>
          <p:cNvPicPr preferRelativeResize="0"/>
          <p:nvPr/>
        </p:nvPicPr>
        <p:blipFill>
          <a:blip r:embed="rId3">
            <a:alphaModFix/>
          </a:blip>
          <a:stretch>
            <a:fillRect/>
          </a:stretch>
        </p:blipFill>
        <p:spPr>
          <a:xfrm>
            <a:off x="644225" y="2203600"/>
            <a:ext cx="4982149" cy="2608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Dams and Fish</a:t>
            </a:r>
          </a:p>
        </p:txBody>
      </p:sp>
      <p:sp>
        <p:nvSpPr>
          <p:cNvPr id="268" name="Shape 268"/>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3"/>
              </a:rPr>
              <a:t>https://www.youtube.com/watch?v=DK5nUXkrz8o</a:t>
            </a:r>
          </a:p>
          <a:p>
            <a:pPr indent="-342900" lvl="0" marL="457200" rtl="0">
              <a:spcBef>
                <a:spcPts val="0"/>
              </a:spcBef>
              <a:spcAft>
                <a:spcPts val="0"/>
              </a:spcAft>
              <a:buSzPct val="100000"/>
            </a:pPr>
            <a:r>
              <a:rPr lang="en"/>
              <a:t>The Snake River Dam network is seen as a forefront in the argument for the replenishment of native fish populations and acts a catalyst for the conversation of how Dams for Hydroelectric facilities are causing more harm than good in a sense.</a:t>
            </a:r>
          </a:p>
          <a:p>
            <a:pPr indent="-342900" lvl="0" marL="457200">
              <a:spcBef>
                <a:spcPts val="0"/>
              </a:spcBef>
              <a:buSzPct val="100000"/>
            </a:pPr>
            <a:r>
              <a:rPr lang="en"/>
              <a:t>The ecosystem that the snake river is a part of relies on the native salmon runs, but the dams have caused a breakdown of the population of Salmon.</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How a Fish Ladder Works</a:t>
            </a:r>
          </a:p>
        </p:txBody>
      </p:sp>
      <p:sp>
        <p:nvSpPr>
          <p:cNvPr id="274" name="Shape 274"/>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75" name="Shape 275"/>
          <p:cNvPicPr preferRelativeResize="0"/>
          <p:nvPr/>
        </p:nvPicPr>
        <p:blipFill rotWithShape="1">
          <a:blip r:embed="rId3">
            <a:alphaModFix/>
          </a:blip>
          <a:srcRect b="0" l="0" r="0" t="2884"/>
          <a:stretch/>
        </p:blipFill>
        <p:spPr>
          <a:xfrm>
            <a:off x="356525" y="1120600"/>
            <a:ext cx="6181176" cy="3456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Future of Hydroelectric Power</a:t>
            </a:r>
          </a:p>
        </p:txBody>
      </p:sp>
      <p:sp>
        <p:nvSpPr>
          <p:cNvPr id="281" name="Shape 28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The EU has set a goal of receiving a total of 20% of its total energy from renewables and cutting greenhouse gas emissions by 20% also</a:t>
            </a:r>
          </a:p>
          <a:p>
            <a:pPr indent="-342900" lvl="0" marL="457200" rtl="0">
              <a:spcBef>
                <a:spcPts val="0"/>
              </a:spcBef>
              <a:spcAft>
                <a:spcPts val="0"/>
              </a:spcAft>
              <a:buSzPct val="100000"/>
            </a:pPr>
            <a:r>
              <a:rPr lang="en"/>
              <a:t>By 2030 the United States would like hydropower to make 15% of its overall electrical energy. As of 2015 it was only at 7 %</a:t>
            </a:r>
          </a:p>
          <a:p>
            <a:pPr indent="-342900" lvl="0" marL="457200" rtl="0">
              <a:spcBef>
                <a:spcPts val="0"/>
              </a:spcBef>
              <a:buSzPct val="100000"/>
            </a:pPr>
            <a:r>
              <a:rPr lang="en"/>
              <a:t>There is very large potential in Africa for the creation of hydropower. 65% of the african population lives within close proximity to an adequate water source that can be transformed into hydropower</a:t>
            </a:r>
          </a:p>
          <a:p>
            <a:pPr lvl="0">
              <a:spcBef>
                <a:spcPts val="0"/>
              </a:spcBef>
              <a:buNone/>
            </a:pPr>
            <a:r>
              <a:t/>
            </a:r>
            <a:endParaRP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Future of Hydroelectric Power</a:t>
            </a:r>
          </a:p>
        </p:txBody>
      </p:sp>
      <p:sp>
        <p:nvSpPr>
          <p:cNvPr id="287" name="Shape 287"/>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Hydropower makes up 74% of renewable electricity generation in the world today, yet only provides for about 15% to 16% of the world's total power.</a:t>
            </a:r>
          </a:p>
          <a:p>
            <a:pPr indent="-342900" lvl="0" marL="457200" rtl="0">
              <a:spcBef>
                <a:spcPts val="0"/>
              </a:spcBef>
              <a:spcAft>
                <a:spcPts val="0"/>
              </a:spcAft>
              <a:buSzPct val="100000"/>
            </a:pPr>
            <a:r>
              <a:rPr lang="en"/>
              <a:t>By 2050, the International Energy Agency has set a goal to double the production of hydropower electricity</a:t>
            </a:r>
          </a:p>
          <a:p>
            <a:pPr indent="-342900" lvl="0" marL="457200" rtl="0">
              <a:spcBef>
                <a:spcPts val="0"/>
              </a:spcBef>
              <a:buSzPct val="100000"/>
            </a:pPr>
            <a:r>
              <a:rPr lang="en"/>
              <a:t>One main concern with the future of hydroelectric power is that most areas that could be dammed have already been dammed, leading to the belief that soon the level of Hydroelectric power will become stagnant and no longer be a rising renewable energy resource.</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204850"/>
            <a:ext cx="8520600" cy="607800"/>
          </a:xfrm>
          <a:prstGeom prst="rect">
            <a:avLst/>
          </a:prstGeom>
        </p:spPr>
        <p:txBody>
          <a:bodyPr anchorCtr="0" anchor="t" bIns="91425" lIns="91425" rIns="91425" wrap="square" tIns="91425">
            <a:noAutofit/>
          </a:bodyPr>
          <a:lstStyle/>
          <a:p>
            <a:pPr lvl="0">
              <a:spcBef>
                <a:spcPts val="0"/>
              </a:spcBef>
              <a:buNone/>
            </a:pPr>
            <a:r>
              <a:rPr lang="en"/>
              <a:t>History on Hydro</a:t>
            </a:r>
          </a:p>
        </p:txBody>
      </p:sp>
      <p:sp>
        <p:nvSpPr>
          <p:cNvPr id="98" name="Shape 98"/>
          <p:cNvSpPr txBox="1"/>
          <p:nvPr>
            <p:ph idx="1" type="body"/>
          </p:nvPr>
        </p:nvSpPr>
        <p:spPr>
          <a:xfrm>
            <a:off x="311700" y="800150"/>
            <a:ext cx="8578200" cy="42567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Water Wheel</a:t>
            </a:r>
          </a:p>
          <a:p>
            <a:pPr indent="-317500" lvl="1" marL="914400" rtl="0">
              <a:spcBef>
                <a:spcPts val="0"/>
              </a:spcBef>
              <a:spcAft>
                <a:spcPts val="0"/>
              </a:spcAft>
              <a:buSzPct val="100000"/>
            </a:pPr>
            <a:r>
              <a:rPr lang="en"/>
              <a:t>Vertical or Horizontal</a:t>
            </a:r>
          </a:p>
          <a:p>
            <a:pPr indent="-342900" lvl="0" marL="457200" rtl="0">
              <a:spcBef>
                <a:spcPts val="0"/>
              </a:spcBef>
              <a:spcAft>
                <a:spcPts val="0"/>
              </a:spcAft>
              <a:buSzPct val="100000"/>
            </a:pPr>
            <a:r>
              <a:rPr lang="en"/>
              <a:t>Civilations that Benefited</a:t>
            </a:r>
          </a:p>
          <a:p>
            <a:pPr indent="-317500" lvl="1" marL="914400" rtl="0">
              <a:spcBef>
                <a:spcPts val="0"/>
              </a:spcBef>
              <a:spcAft>
                <a:spcPts val="0"/>
              </a:spcAft>
              <a:buSzPct val="100000"/>
            </a:pPr>
            <a:r>
              <a:rPr lang="en"/>
              <a:t>China (</a:t>
            </a:r>
            <a:r>
              <a:rPr lang="en"/>
              <a:t>Han Dynasty (202B.C - 9AD)</a:t>
            </a:r>
          </a:p>
          <a:p>
            <a:pPr indent="-317500" lvl="1" marL="914400" rtl="0">
              <a:spcBef>
                <a:spcPts val="0"/>
              </a:spcBef>
              <a:spcAft>
                <a:spcPts val="0"/>
              </a:spcAft>
              <a:buSzPct val="100000"/>
            </a:pPr>
            <a:r>
              <a:rPr lang="en"/>
              <a:t>Egypt</a:t>
            </a:r>
          </a:p>
          <a:p>
            <a:pPr indent="-317500" lvl="1" marL="914400" rtl="0">
              <a:spcBef>
                <a:spcPts val="0"/>
              </a:spcBef>
              <a:spcAft>
                <a:spcPts val="0"/>
              </a:spcAft>
              <a:buSzPct val="100000"/>
            </a:pPr>
            <a:r>
              <a:rPr lang="en"/>
              <a:t>Romans and Greeks</a:t>
            </a:r>
          </a:p>
          <a:p>
            <a:pPr indent="-317500" lvl="1" marL="914400" rtl="0">
              <a:spcBef>
                <a:spcPts val="0"/>
              </a:spcBef>
              <a:spcAft>
                <a:spcPts val="0"/>
              </a:spcAft>
              <a:buSzPct val="100000"/>
            </a:pPr>
            <a:r>
              <a:rPr lang="en"/>
              <a:t>Islamic Cultures</a:t>
            </a:r>
          </a:p>
          <a:p>
            <a:pPr indent="-317500" lvl="1" marL="914400" rtl="0">
              <a:spcBef>
                <a:spcPts val="0"/>
              </a:spcBef>
              <a:spcAft>
                <a:spcPts val="0"/>
              </a:spcAft>
              <a:buSzPct val="100000"/>
            </a:pPr>
            <a:r>
              <a:rPr lang="en"/>
              <a:t>Medieval Europe</a:t>
            </a:r>
          </a:p>
          <a:p>
            <a:pPr indent="-342900" lvl="0" marL="457200" rtl="0">
              <a:spcBef>
                <a:spcPts val="0"/>
              </a:spcBef>
              <a:spcAft>
                <a:spcPts val="0"/>
              </a:spcAft>
              <a:buSzPct val="100000"/>
            </a:pPr>
            <a:r>
              <a:rPr lang="en"/>
              <a:t>Uses for Water Wheels</a:t>
            </a:r>
          </a:p>
          <a:p>
            <a:pPr indent="-317500" lvl="1" marL="914400" rtl="0">
              <a:spcBef>
                <a:spcPts val="0"/>
              </a:spcBef>
              <a:spcAft>
                <a:spcPts val="0"/>
              </a:spcAft>
              <a:buSzPct val="100000"/>
            </a:pPr>
            <a:r>
              <a:rPr lang="en"/>
              <a:t>Pounding  grain</a:t>
            </a:r>
          </a:p>
          <a:p>
            <a:pPr indent="-317500" lvl="1" marL="914400" rtl="0">
              <a:spcBef>
                <a:spcPts val="0"/>
              </a:spcBef>
              <a:spcAft>
                <a:spcPts val="0"/>
              </a:spcAft>
              <a:buSzPct val="100000"/>
            </a:pPr>
            <a:r>
              <a:rPr lang="en"/>
              <a:t>Breakirg ore (Mining)</a:t>
            </a:r>
          </a:p>
          <a:p>
            <a:pPr indent="-317500" lvl="1" marL="914400" rtl="0">
              <a:spcBef>
                <a:spcPts val="0"/>
              </a:spcBef>
              <a:spcAft>
                <a:spcPts val="0"/>
              </a:spcAft>
              <a:buSzPct val="100000"/>
            </a:pPr>
            <a:r>
              <a:rPr lang="en"/>
              <a:t>Paper-making </a:t>
            </a:r>
          </a:p>
          <a:p>
            <a:pPr indent="-317500" lvl="1" marL="914400" rtl="0">
              <a:spcBef>
                <a:spcPts val="0"/>
              </a:spcBef>
              <a:spcAft>
                <a:spcPts val="0"/>
              </a:spcAft>
              <a:buSzPct val="100000"/>
            </a:pPr>
            <a:r>
              <a:rPr lang="en"/>
              <a:t>Irrigation</a:t>
            </a:r>
          </a:p>
          <a:p>
            <a:pPr indent="-317500" lvl="1" marL="914400" rtl="0">
              <a:spcBef>
                <a:spcPts val="0"/>
              </a:spcBef>
              <a:buSzPct val="100000"/>
            </a:pPr>
            <a:r>
              <a:rPr lang="en"/>
              <a:t>Lifting large objects</a:t>
            </a:r>
          </a:p>
          <a:p>
            <a:pPr indent="0" lvl="0" marL="457200" rtl="0">
              <a:spcBef>
                <a:spcPts val="0"/>
              </a:spcBef>
              <a:buNone/>
            </a:pPr>
            <a:r>
              <a:t/>
            </a:r>
            <a:endParaRPr/>
          </a:p>
        </p:txBody>
      </p:sp>
      <p:pic>
        <p:nvPicPr>
          <p:cNvPr descr="horizmillramelli - Horizontal Water Wheel.jpg" id="99" name="Shape 99"/>
          <p:cNvPicPr preferRelativeResize="0"/>
          <p:nvPr/>
        </p:nvPicPr>
        <p:blipFill>
          <a:blip r:embed="rId3">
            <a:alphaModFix/>
          </a:blip>
          <a:stretch>
            <a:fillRect/>
          </a:stretch>
        </p:blipFill>
        <p:spPr>
          <a:xfrm>
            <a:off x="5033525" y="204850"/>
            <a:ext cx="3187946" cy="4529599"/>
          </a:xfrm>
          <a:prstGeom prst="rect">
            <a:avLst/>
          </a:prstGeom>
          <a:noFill/>
          <a:ln>
            <a:noFill/>
          </a:ln>
        </p:spPr>
      </p:pic>
      <p:pic>
        <p:nvPicPr>
          <p:cNvPr descr="Agricola1 - Water Wheel used to a Hoist for a Mine.jpg" id="100" name="Shape 100"/>
          <p:cNvPicPr preferRelativeResize="0"/>
          <p:nvPr/>
        </p:nvPicPr>
        <p:blipFill>
          <a:blip r:embed="rId4">
            <a:alphaModFix/>
          </a:blip>
          <a:stretch>
            <a:fillRect/>
          </a:stretch>
        </p:blipFill>
        <p:spPr>
          <a:xfrm>
            <a:off x="5033525" y="204850"/>
            <a:ext cx="3071422" cy="4364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26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600"/>
                                        <p:tgtEl>
                                          <p:spTgt spid="99"/>
                                        </p:tgtEl>
                                      </p:cBhvr>
                                    </p:animEffect>
                                    <p:set>
                                      <p:cBhvr>
                                        <p:cTn dur="1" fill="hold">
                                          <p:stCondLst>
                                            <p:cond delay="2600"/>
                                          </p:stCondLst>
                                        </p:cTn>
                                        <p:tgtEl>
                                          <p:spTgt spid="99"/>
                                        </p:tgtEl>
                                        <p:attrNameLst>
                                          <p:attrName>style.visibility</p:attrName>
                                        </p:attrNameLst>
                                      </p:cBhvr>
                                      <p:to>
                                        <p:strVal val="hidden"/>
                                      </p:to>
                                    </p:se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38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History of Hydro, cont’d</a:t>
            </a:r>
          </a:p>
        </p:txBody>
      </p:sp>
      <p:sp>
        <p:nvSpPr>
          <p:cNvPr id="106" name="Shape 106"/>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Types of Water Wheel</a:t>
            </a:r>
          </a:p>
          <a:p>
            <a:pPr indent="-317500" lvl="1" marL="914400" rtl="0">
              <a:spcBef>
                <a:spcPts val="0"/>
              </a:spcBef>
              <a:spcAft>
                <a:spcPts val="0"/>
              </a:spcAft>
              <a:buSzPct val="100000"/>
            </a:pPr>
            <a:r>
              <a:rPr lang="en"/>
              <a:t>Under Shot</a:t>
            </a:r>
          </a:p>
          <a:p>
            <a:pPr indent="-317500" lvl="1" marL="914400" rtl="0">
              <a:spcBef>
                <a:spcPts val="0"/>
              </a:spcBef>
              <a:spcAft>
                <a:spcPts val="0"/>
              </a:spcAft>
              <a:buSzPct val="100000"/>
            </a:pPr>
            <a:r>
              <a:rPr lang="en"/>
              <a:t>Over Shot</a:t>
            </a:r>
          </a:p>
          <a:p>
            <a:pPr indent="-317500" lvl="1" marL="914400" rtl="0">
              <a:spcBef>
                <a:spcPts val="0"/>
              </a:spcBef>
              <a:spcAft>
                <a:spcPts val="0"/>
              </a:spcAft>
              <a:buSzPct val="100000"/>
            </a:pPr>
            <a:r>
              <a:rPr lang="en"/>
              <a:t>Breast Shot</a:t>
            </a:r>
          </a:p>
          <a:p>
            <a:pPr indent="-317500" lvl="1" marL="914400" rtl="0">
              <a:spcBef>
                <a:spcPts val="0"/>
              </a:spcBef>
              <a:buSzPct val="100000"/>
            </a:pPr>
            <a:r>
              <a:rPr lang="en"/>
              <a:t>Pitchback</a:t>
            </a:r>
          </a:p>
          <a:p>
            <a:pPr indent="0" lvl="0" marL="457200">
              <a:spcBef>
                <a:spcPts val="0"/>
              </a:spcBef>
              <a:buNone/>
            </a:pPr>
            <a:r>
              <a:t/>
            </a:r>
            <a:endParaRPr/>
          </a:p>
        </p:txBody>
      </p:sp>
      <p:pic>
        <p:nvPicPr>
          <p:cNvPr descr="Under Shoot Water Wheel.gif" id="107" name="Shape 107"/>
          <p:cNvPicPr preferRelativeResize="0"/>
          <p:nvPr/>
        </p:nvPicPr>
        <p:blipFill>
          <a:blip r:embed="rId3">
            <a:alphaModFix/>
          </a:blip>
          <a:stretch>
            <a:fillRect/>
          </a:stretch>
        </p:blipFill>
        <p:spPr>
          <a:xfrm>
            <a:off x="3440825" y="1140225"/>
            <a:ext cx="5002300" cy="2863050"/>
          </a:xfrm>
          <a:prstGeom prst="rect">
            <a:avLst/>
          </a:prstGeom>
          <a:noFill/>
          <a:ln>
            <a:noFill/>
          </a:ln>
        </p:spPr>
      </p:pic>
      <p:grpSp>
        <p:nvGrpSpPr>
          <p:cNvPr id="108" name="Shape 108"/>
          <p:cNvGrpSpPr/>
          <p:nvPr/>
        </p:nvGrpSpPr>
        <p:grpSpPr>
          <a:xfrm>
            <a:off x="3914050" y="1140217"/>
            <a:ext cx="4807872" cy="3123077"/>
            <a:chOff x="1879346" y="1063326"/>
            <a:chExt cx="3063900" cy="2101950"/>
          </a:xfrm>
        </p:grpSpPr>
        <p:sp>
          <p:nvSpPr>
            <p:cNvPr id="109" name="Shape 109"/>
            <p:cNvSpPr txBox="1"/>
            <p:nvPr/>
          </p:nvSpPr>
          <p:spPr>
            <a:xfrm>
              <a:off x="1879346" y="1063331"/>
              <a:ext cx="3063900" cy="2101800"/>
            </a:xfrm>
            <a:prstGeom prst="rect">
              <a:avLst/>
            </a:prstGeom>
            <a:solidFill>
              <a:schemeClr val="lt1"/>
            </a:solidFill>
            <a:ln>
              <a:noFill/>
            </a:ln>
          </p:spPr>
          <p:txBody>
            <a:bodyPr anchorCtr="0" anchor="t" bIns="91425" lIns="91425" rIns="91425" wrap="square" tIns="91425">
              <a:noAutofit/>
            </a:bodyPr>
            <a:lstStyle/>
            <a:p>
              <a:pPr lvl="0">
                <a:spcBef>
                  <a:spcPts val="0"/>
                </a:spcBef>
                <a:buNone/>
              </a:pPr>
              <a:r>
                <a:t/>
              </a:r>
              <a:endParaRPr/>
            </a:p>
          </p:txBody>
        </p:sp>
        <p:pic>
          <p:nvPicPr>
            <p:cNvPr descr="Over Shoot Water Wheel.gif" id="110" name="Shape 110"/>
            <p:cNvPicPr preferRelativeResize="0"/>
            <p:nvPr/>
          </p:nvPicPr>
          <p:blipFill>
            <a:blip r:embed="rId4">
              <a:alphaModFix/>
            </a:blip>
            <a:stretch>
              <a:fillRect/>
            </a:stretch>
          </p:blipFill>
          <p:spPr>
            <a:xfrm>
              <a:off x="1879350" y="1063326"/>
              <a:ext cx="3038475" cy="2101950"/>
            </a:xfrm>
            <a:prstGeom prst="rect">
              <a:avLst/>
            </a:prstGeom>
            <a:noFill/>
            <a:ln>
              <a:noFill/>
            </a:ln>
          </p:spPr>
        </p:pic>
      </p:grpSp>
      <p:grpSp>
        <p:nvGrpSpPr>
          <p:cNvPr id="111" name="Shape 111"/>
          <p:cNvGrpSpPr/>
          <p:nvPr/>
        </p:nvGrpSpPr>
        <p:grpSpPr>
          <a:xfrm>
            <a:off x="3943909" y="1390687"/>
            <a:ext cx="4748166" cy="3233465"/>
            <a:chOff x="5687525" y="2547025"/>
            <a:chExt cx="3066300" cy="1891800"/>
          </a:xfrm>
        </p:grpSpPr>
        <p:sp>
          <p:nvSpPr>
            <p:cNvPr id="112" name="Shape 112"/>
            <p:cNvSpPr txBox="1"/>
            <p:nvPr/>
          </p:nvSpPr>
          <p:spPr>
            <a:xfrm>
              <a:off x="5687525" y="2547025"/>
              <a:ext cx="3066300" cy="1891800"/>
            </a:xfrm>
            <a:prstGeom prst="rect">
              <a:avLst/>
            </a:prstGeom>
            <a:solidFill>
              <a:schemeClr val="lt1"/>
            </a:solidFill>
            <a:ln>
              <a:noFill/>
            </a:ln>
          </p:spPr>
          <p:txBody>
            <a:bodyPr anchorCtr="0" anchor="t" bIns="91425" lIns="91425" rIns="91425" wrap="square" tIns="91425">
              <a:noAutofit/>
            </a:bodyPr>
            <a:lstStyle/>
            <a:p>
              <a:pPr lvl="0">
                <a:spcBef>
                  <a:spcPts val="0"/>
                </a:spcBef>
                <a:buNone/>
              </a:pPr>
              <a:r>
                <a:t/>
              </a:r>
              <a:endParaRPr/>
            </a:p>
          </p:txBody>
        </p:sp>
        <p:pic>
          <p:nvPicPr>
            <p:cNvPr descr="BreastShot Water Wheel" id="113" name="Shape 113"/>
            <p:cNvPicPr preferRelativeResize="0"/>
            <p:nvPr/>
          </p:nvPicPr>
          <p:blipFill>
            <a:blip r:embed="rId5">
              <a:alphaModFix/>
            </a:blip>
            <a:stretch>
              <a:fillRect/>
            </a:stretch>
          </p:blipFill>
          <p:spPr>
            <a:xfrm>
              <a:off x="5687525" y="2573750"/>
              <a:ext cx="2857500" cy="1838325"/>
            </a:xfrm>
            <a:prstGeom prst="rect">
              <a:avLst/>
            </a:prstGeom>
            <a:noFill/>
            <a:ln>
              <a:noFill/>
            </a:ln>
          </p:spPr>
        </p:pic>
      </p:grpSp>
      <p:grpSp>
        <p:nvGrpSpPr>
          <p:cNvPr id="114" name="Shape 114"/>
          <p:cNvGrpSpPr/>
          <p:nvPr/>
        </p:nvGrpSpPr>
        <p:grpSpPr>
          <a:xfrm>
            <a:off x="3635225" y="1449166"/>
            <a:ext cx="4807906" cy="3233575"/>
            <a:chOff x="3931788" y="1743350"/>
            <a:chExt cx="4611900" cy="3054000"/>
          </a:xfrm>
        </p:grpSpPr>
        <p:sp>
          <p:nvSpPr>
            <p:cNvPr id="115" name="Shape 115"/>
            <p:cNvSpPr txBox="1"/>
            <p:nvPr/>
          </p:nvSpPr>
          <p:spPr>
            <a:xfrm>
              <a:off x="3931788" y="1743350"/>
              <a:ext cx="4611900" cy="3054000"/>
            </a:xfrm>
            <a:prstGeom prst="rect">
              <a:avLst/>
            </a:prstGeom>
            <a:solidFill>
              <a:schemeClr val="lt1"/>
            </a:solidFill>
            <a:ln>
              <a:noFill/>
            </a:ln>
          </p:spPr>
          <p:txBody>
            <a:bodyPr anchorCtr="0" anchor="t" bIns="91425" lIns="91425" rIns="91425" wrap="square" tIns="91425">
              <a:noAutofit/>
            </a:bodyPr>
            <a:lstStyle/>
            <a:p>
              <a:pPr lvl="0">
                <a:spcBef>
                  <a:spcPts val="0"/>
                </a:spcBef>
                <a:buNone/>
              </a:pPr>
              <a:r>
                <a:t/>
              </a:r>
              <a:endParaRPr/>
            </a:p>
          </p:txBody>
        </p:sp>
        <p:pic>
          <p:nvPicPr>
            <p:cNvPr descr="Pitchback Water Wheel Design.gif" id="116" name="Shape 116"/>
            <p:cNvPicPr preferRelativeResize="0"/>
            <p:nvPr/>
          </p:nvPicPr>
          <p:blipFill rotWithShape="1">
            <a:blip r:embed="rId6">
              <a:alphaModFix/>
            </a:blip>
            <a:srcRect b="3609" l="0" r="0" t="3600"/>
            <a:stretch/>
          </p:blipFill>
          <p:spPr>
            <a:xfrm>
              <a:off x="4043088" y="1743350"/>
              <a:ext cx="4389300" cy="30540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7"/>
                                        </p:tgtEl>
                                      </p:cBhvr>
                                    </p:animEffect>
                                    <p:set>
                                      <p:cBhvr>
                                        <p:cTn dur="1" fill="hold">
                                          <p:stCondLst>
                                            <p:cond delay="1000"/>
                                          </p:stCondLst>
                                        </p:cTn>
                                        <p:tgtEl>
                                          <p:spTgt spid="10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8"/>
                                        </p:tgtEl>
                                      </p:cBhvr>
                                    </p:animEffect>
                                    <p:set>
                                      <p:cBhvr>
                                        <p:cTn dur="1" fill="hold">
                                          <p:stCondLst>
                                            <p:cond delay="1000"/>
                                          </p:stCondLst>
                                        </p:cTn>
                                        <p:tgtEl>
                                          <p:spTgt spid="10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1"/>
                                        </p:tgtEl>
                                      </p:cBhvr>
                                    </p:animEffect>
                                    <p:set>
                                      <p:cBhvr>
                                        <p:cTn dur="1" fill="hold">
                                          <p:stCondLst>
                                            <p:cond delay="1000"/>
                                          </p:stCondLst>
                                        </p:cTn>
                                        <p:tgtEl>
                                          <p:spTgt spid="11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History on Hydro, cont’d</a:t>
            </a:r>
          </a:p>
        </p:txBody>
      </p:sp>
      <p:sp>
        <p:nvSpPr>
          <p:cNvPr id="122" name="Shape 122"/>
          <p:cNvSpPr txBox="1"/>
          <p:nvPr>
            <p:ph idx="1" type="body"/>
          </p:nvPr>
        </p:nvSpPr>
        <p:spPr>
          <a:xfrm>
            <a:off x="-84250" y="102762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Richard Arkwright </a:t>
            </a:r>
          </a:p>
          <a:p>
            <a:pPr indent="-317500" lvl="1" marL="914400" rtl="0">
              <a:spcBef>
                <a:spcPts val="0"/>
              </a:spcBef>
              <a:spcAft>
                <a:spcPts val="0"/>
              </a:spcAft>
              <a:buSzPct val="100000"/>
            </a:pPr>
            <a:r>
              <a:rPr lang="en"/>
              <a:t>Cromford Mill in 1771</a:t>
            </a:r>
          </a:p>
          <a:p>
            <a:pPr indent="-317500" lvl="1" marL="914400" rtl="0">
              <a:spcBef>
                <a:spcPts val="0"/>
              </a:spcBef>
              <a:spcAft>
                <a:spcPts val="0"/>
              </a:spcAft>
              <a:buSzPct val="100000"/>
            </a:pPr>
            <a:r>
              <a:rPr lang="en"/>
              <a:t>1st Water Powered Cotton Spinning Mill </a:t>
            </a:r>
          </a:p>
          <a:p>
            <a:pPr indent="-317500" lvl="1" marL="914400" rtl="0">
              <a:spcBef>
                <a:spcPts val="0"/>
              </a:spcBef>
              <a:spcAft>
                <a:spcPts val="0"/>
              </a:spcAft>
              <a:buSzPct val="100000"/>
            </a:pPr>
            <a:r>
              <a:rPr lang="en"/>
              <a:t>Cromford, Derbyshire, England</a:t>
            </a:r>
          </a:p>
          <a:p>
            <a:pPr indent="-342900" lvl="0" marL="457200" rtl="0">
              <a:spcBef>
                <a:spcPts val="0"/>
              </a:spcBef>
              <a:spcAft>
                <a:spcPts val="0"/>
              </a:spcAft>
              <a:buSzPct val="100000"/>
            </a:pPr>
            <a:r>
              <a:rPr lang="en"/>
              <a:t>Benoit Fourneyron</a:t>
            </a:r>
          </a:p>
          <a:p>
            <a:pPr indent="-317500" lvl="1" marL="914400" rtl="0">
              <a:spcBef>
                <a:spcPts val="0"/>
              </a:spcBef>
              <a:spcAft>
                <a:spcPts val="0"/>
              </a:spcAft>
              <a:buSzPct val="100000"/>
            </a:pPr>
            <a:r>
              <a:rPr lang="en"/>
              <a:t>Horizontal Water Wheel Called Turbine (1827)</a:t>
            </a:r>
          </a:p>
          <a:p>
            <a:pPr indent="-317500" lvl="1" marL="914400" rtl="0">
              <a:spcBef>
                <a:spcPts val="0"/>
              </a:spcBef>
              <a:spcAft>
                <a:spcPts val="0"/>
              </a:spcAft>
              <a:buSzPct val="100000"/>
            </a:pPr>
            <a:r>
              <a:rPr lang="en"/>
              <a:t>6 HP Turbine (Reaction Turbine)</a:t>
            </a:r>
          </a:p>
          <a:p>
            <a:pPr indent="-342900" lvl="0" marL="457200" rtl="0">
              <a:spcBef>
                <a:spcPts val="0"/>
              </a:spcBef>
              <a:spcAft>
                <a:spcPts val="0"/>
              </a:spcAft>
              <a:buSzPct val="100000"/>
            </a:pPr>
            <a:r>
              <a:rPr lang="en"/>
              <a:t>Michael Faraday</a:t>
            </a:r>
          </a:p>
          <a:p>
            <a:pPr indent="-317500" lvl="1" marL="914400" rtl="0">
              <a:spcBef>
                <a:spcPts val="0"/>
              </a:spcBef>
              <a:spcAft>
                <a:spcPts val="0"/>
              </a:spcAft>
              <a:buSzPct val="100000"/>
            </a:pPr>
            <a:r>
              <a:rPr lang="en"/>
              <a:t>Electric Generator (1831)</a:t>
            </a:r>
          </a:p>
          <a:p>
            <a:pPr indent="-342900" lvl="0" marL="457200" rtl="0">
              <a:spcBef>
                <a:spcPts val="0"/>
              </a:spcBef>
              <a:spcAft>
                <a:spcPts val="0"/>
              </a:spcAft>
              <a:buSzPct val="100000"/>
            </a:pPr>
            <a:r>
              <a:rPr lang="en"/>
              <a:t>James B. Francis</a:t>
            </a:r>
          </a:p>
          <a:p>
            <a:pPr indent="-317500" lvl="1" marL="914400" rtl="0">
              <a:spcBef>
                <a:spcPts val="0"/>
              </a:spcBef>
              <a:spcAft>
                <a:spcPts val="0"/>
              </a:spcAft>
              <a:buSzPct val="100000"/>
            </a:pPr>
            <a:r>
              <a:rPr lang="en"/>
              <a:t>Francis Turbine (1849)</a:t>
            </a:r>
          </a:p>
          <a:p>
            <a:pPr indent="-317500" lvl="1" marL="914400" rtl="0">
              <a:spcBef>
                <a:spcPts val="0"/>
              </a:spcBef>
              <a:spcAft>
                <a:spcPts val="0"/>
              </a:spcAft>
              <a:buSzPct val="100000"/>
            </a:pPr>
            <a:r>
              <a:rPr lang="en"/>
              <a:t>Reaction Turbine</a:t>
            </a:r>
          </a:p>
          <a:p>
            <a:pPr indent="-317500" lvl="1" marL="914400" rtl="0">
              <a:spcBef>
                <a:spcPts val="0"/>
              </a:spcBef>
              <a:buSzPct val="100000"/>
            </a:pPr>
            <a:r>
              <a:rPr lang="en"/>
              <a:t>Radial Flow</a:t>
            </a:r>
          </a:p>
          <a:p>
            <a:pPr indent="0" lvl="0" marL="0" rtl="0">
              <a:spcBef>
                <a:spcPts val="0"/>
              </a:spcBef>
              <a:buNone/>
            </a:pPr>
            <a:r>
              <a:t/>
            </a:r>
            <a:endParaRPr/>
          </a:p>
          <a:p>
            <a:pPr indent="0" lvl="0" marL="457200" rtl="0">
              <a:spcBef>
                <a:spcPts val="0"/>
              </a:spcBef>
              <a:buNone/>
            </a:pPr>
            <a:r>
              <a:t/>
            </a:r>
            <a:endParaRPr/>
          </a:p>
        </p:txBody>
      </p:sp>
      <p:pic>
        <p:nvPicPr>
          <p:cNvPr descr="Arkright's_Mill_-_Cromford_29-04-06.jpg" id="123" name="Shape 123"/>
          <p:cNvPicPr preferRelativeResize="0"/>
          <p:nvPr/>
        </p:nvPicPr>
        <p:blipFill>
          <a:blip r:embed="rId3">
            <a:alphaModFix/>
          </a:blip>
          <a:stretch>
            <a:fillRect/>
          </a:stretch>
        </p:blipFill>
        <p:spPr>
          <a:xfrm>
            <a:off x="4682675" y="954875"/>
            <a:ext cx="4355625" cy="3484500"/>
          </a:xfrm>
          <a:prstGeom prst="rect">
            <a:avLst/>
          </a:prstGeom>
          <a:noFill/>
          <a:ln>
            <a:noFill/>
          </a:ln>
        </p:spPr>
      </p:pic>
      <p:pic>
        <p:nvPicPr>
          <p:cNvPr descr="1-s2.0-S163107211730092X-gr004- Fourneyron Turbine.jpg" id="124" name="Shape 124"/>
          <p:cNvPicPr preferRelativeResize="0"/>
          <p:nvPr/>
        </p:nvPicPr>
        <p:blipFill>
          <a:blip r:embed="rId4">
            <a:alphaModFix/>
          </a:blip>
          <a:stretch>
            <a:fillRect/>
          </a:stretch>
        </p:blipFill>
        <p:spPr>
          <a:xfrm>
            <a:off x="4518374" y="126999"/>
            <a:ext cx="4684225" cy="2422275"/>
          </a:xfrm>
          <a:prstGeom prst="rect">
            <a:avLst/>
          </a:prstGeom>
          <a:noFill/>
          <a:ln>
            <a:noFill/>
          </a:ln>
        </p:spPr>
      </p:pic>
      <p:pic>
        <p:nvPicPr>
          <p:cNvPr descr="generator_02 - Faraday Electric Generator.jpg" id="125" name="Shape 125"/>
          <p:cNvPicPr preferRelativeResize="0"/>
          <p:nvPr/>
        </p:nvPicPr>
        <p:blipFill>
          <a:blip r:embed="rId5">
            <a:alphaModFix/>
          </a:blip>
          <a:stretch>
            <a:fillRect/>
          </a:stretch>
        </p:blipFill>
        <p:spPr>
          <a:xfrm>
            <a:off x="4554950" y="1312890"/>
            <a:ext cx="4483350" cy="2768469"/>
          </a:xfrm>
          <a:prstGeom prst="rect">
            <a:avLst/>
          </a:prstGeom>
          <a:noFill/>
          <a:ln>
            <a:noFill/>
          </a:ln>
        </p:spPr>
      </p:pic>
      <p:pic>
        <p:nvPicPr>
          <p:cNvPr descr="Francis Turbine - 4.jpg" id="126" name="Shape 126"/>
          <p:cNvPicPr preferRelativeResize="0"/>
          <p:nvPr/>
        </p:nvPicPr>
        <p:blipFill>
          <a:blip r:embed="rId6">
            <a:alphaModFix/>
          </a:blip>
          <a:stretch>
            <a:fillRect/>
          </a:stretch>
        </p:blipFill>
        <p:spPr>
          <a:xfrm>
            <a:off x="4618821" y="1077018"/>
            <a:ext cx="4355625" cy="2989470"/>
          </a:xfrm>
          <a:prstGeom prst="rect">
            <a:avLst/>
          </a:prstGeom>
          <a:noFill/>
          <a:ln>
            <a:noFill/>
          </a:ln>
        </p:spPr>
      </p:pic>
      <p:pic>
        <p:nvPicPr>
          <p:cNvPr descr="francis-turbine-14-638 - Francis Turbine.jpg" id="127" name="Shape 127"/>
          <p:cNvPicPr preferRelativeResize="0"/>
          <p:nvPr/>
        </p:nvPicPr>
        <p:blipFill>
          <a:blip r:embed="rId7">
            <a:alphaModFix/>
          </a:blip>
          <a:stretch>
            <a:fillRect/>
          </a:stretch>
        </p:blipFill>
        <p:spPr>
          <a:xfrm>
            <a:off x="2961350" y="290513"/>
            <a:ext cx="6076950" cy="4562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3"/>
                                        </p:tgtEl>
                                      </p:cBhvr>
                                    </p:animEffect>
                                    <p:set>
                                      <p:cBhvr>
                                        <p:cTn dur="1" fill="hold">
                                          <p:stCondLst>
                                            <p:cond delay="1000"/>
                                          </p:stCondLst>
                                        </p:cTn>
                                        <p:tgtEl>
                                          <p:spTgt spid="12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4"/>
                                        </p:tgtEl>
                                      </p:cBhvr>
                                    </p:animEffect>
                                    <p:set>
                                      <p:cBhvr>
                                        <p:cTn dur="1" fill="hold">
                                          <p:stCondLst>
                                            <p:cond delay="1000"/>
                                          </p:stCondLst>
                                        </p:cTn>
                                        <p:tgtEl>
                                          <p:spTgt spid="12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5"/>
                                        </p:tgtEl>
                                      </p:cBhvr>
                                    </p:animEffect>
                                    <p:set>
                                      <p:cBhvr>
                                        <p:cTn dur="1" fill="hold">
                                          <p:stCondLst>
                                            <p:cond delay="1000"/>
                                          </p:stCondLst>
                                        </p:cTn>
                                        <p:tgtEl>
                                          <p:spTgt spid="12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1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History of Hydro, cont’d</a:t>
            </a:r>
          </a:p>
        </p:txBody>
      </p:sp>
      <p:sp>
        <p:nvSpPr>
          <p:cNvPr id="133" name="Shape 133"/>
          <p:cNvSpPr txBox="1"/>
          <p:nvPr>
            <p:ph idx="1" type="body"/>
          </p:nvPr>
        </p:nvSpPr>
        <p:spPr>
          <a:xfrm>
            <a:off x="230225" y="1017800"/>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Vulcan Street Plant</a:t>
            </a:r>
          </a:p>
          <a:p>
            <a:pPr indent="-317500" lvl="1" marL="914400" rtl="0">
              <a:spcBef>
                <a:spcPts val="0"/>
              </a:spcBef>
              <a:spcAft>
                <a:spcPts val="0"/>
              </a:spcAft>
              <a:buSzPct val="100000"/>
            </a:pPr>
            <a:r>
              <a:rPr lang="en"/>
              <a:t>1st Hydro-Powered plant</a:t>
            </a:r>
          </a:p>
          <a:p>
            <a:pPr indent="-317500" lvl="1" marL="914400" rtl="0">
              <a:spcBef>
                <a:spcPts val="0"/>
              </a:spcBef>
              <a:spcAft>
                <a:spcPts val="0"/>
              </a:spcAft>
              <a:buSzPct val="100000"/>
            </a:pPr>
            <a:r>
              <a:rPr lang="en"/>
              <a:t>Local Commercial and Residental</a:t>
            </a:r>
          </a:p>
          <a:p>
            <a:pPr indent="-317500" lvl="1" marL="914400" rtl="0">
              <a:spcBef>
                <a:spcPts val="0"/>
              </a:spcBef>
              <a:spcAft>
                <a:spcPts val="0"/>
              </a:spcAft>
              <a:buSzPct val="100000"/>
            </a:pPr>
            <a:r>
              <a:rPr lang="en"/>
              <a:t>Appleton, Wisconsin</a:t>
            </a:r>
          </a:p>
          <a:p>
            <a:pPr indent="-317500" lvl="1" marL="914400" rtl="0">
              <a:spcBef>
                <a:spcPts val="0"/>
              </a:spcBef>
              <a:spcAft>
                <a:spcPts val="0"/>
              </a:spcAft>
              <a:buSzPct val="100000"/>
            </a:pPr>
            <a:r>
              <a:rPr lang="en"/>
              <a:t>On Fox River in 1882</a:t>
            </a:r>
          </a:p>
          <a:p>
            <a:pPr indent="-342900" lvl="0" marL="457200" rtl="0">
              <a:spcBef>
                <a:spcPts val="0"/>
              </a:spcBef>
              <a:spcAft>
                <a:spcPts val="0"/>
              </a:spcAft>
              <a:buSzPct val="100000"/>
            </a:pPr>
            <a:r>
              <a:rPr lang="en"/>
              <a:t>Mill Creek No. 1</a:t>
            </a:r>
          </a:p>
          <a:p>
            <a:pPr indent="-317500" lvl="1" marL="914400" rtl="0">
              <a:spcBef>
                <a:spcPts val="0"/>
              </a:spcBef>
              <a:spcAft>
                <a:spcPts val="0"/>
              </a:spcAft>
              <a:buSzPct val="100000"/>
            </a:pPr>
            <a:r>
              <a:rPr lang="en"/>
              <a:t>1st 3-Phase Commercial AC Hydro Power Plant</a:t>
            </a:r>
          </a:p>
          <a:p>
            <a:pPr indent="-317500" lvl="1" marL="914400" rtl="0">
              <a:spcBef>
                <a:spcPts val="0"/>
              </a:spcBef>
              <a:spcAft>
                <a:spcPts val="0"/>
              </a:spcAft>
              <a:buSzPct val="100000"/>
            </a:pPr>
            <a:r>
              <a:rPr lang="en"/>
              <a:t>San Bernardino, California</a:t>
            </a:r>
          </a:p>
          <a:p>
            <a:pPr indent="-317500" lvl="1" marL="914400" rtl="0">
              <a:spcBef>
                <a:spcPts val="0"/>
              </a:spcBef>
              <a:spcAft>
                <a:spcPts val="0"/>
              </a:spcAft>
              <a:buSzPct val="100000"/>
            </a:pPr>
            <a:r>
              <a:rPr lang="en"/>
              <a:t>In 1887</a:t>
            </a:r>
          </a:p>
          <a:p>
            <a:pPr indent="-342900" lvl="0" marL="457200" rtl="0">
              <a:spcBef>
                <a:spcPts val="0"/>
              </a:spcBef>
              <a:spcAft>
                <a:spcPts val="0"/>
              </a:spcAft>
              <a:buSzPct val="100000"/>
            </a:pPr>
            <a:r>
              <a:rPr lang="en"/>
              <a:t>Hoover Dam</a:t>
            </a:r>
          </a:p>
          <a:p>
            <a:pPr indent="-317500" lvl="1" marL="914400" rtl="0">
              <a:spcBef>
                <a:spcPts val="0"/>
              </a:spcBef>
              <a:spcAft>
                <a:spcPts val="0"/>
              </a:spcAft>
              <a:buSzPct val="100000"/>
            </a:pPr>
            <a:r>
              <a:rPr lang="en"/>
              <a:t>Started: 1931</a:t>
            </a:r>
          </a:p>
          <a:p>
            <a:pPr indent="-317500" lvl="1" marL="914400" rtl="0">
              <a:spcBef>
                <a:spcPts val="0"/>
              </a:spcBef>
              <a:buSzPct val="100000"/>
            </a:pPr>
            <a:r>
              <a:rPr lang="en"/>
              <a:t>Generating Power: 1937</a:t>
            </a:r>
          </a:p>
          <a:p>
            <a:pPr indent="0" lvl="0" marL="0" rtl="0">
              <a:spcBef>
                <a:spcPts val="0"/>
              </a:spcBef>
              <a:buNone/>
            </a:pPr>
            <a:r>
              <a:rPr lang="en" sz="1400" u="sng">
                <a:solidFill>
                  <a:schemeClr val="hlink"/>
                </a:solidFill>
                <a:hlinkClick r:id="rId3"/>
              </a:rPr>
              <a:t>https://www.youtube.com/watch?v=gl678len3aY</a:t>
            </a:r>
          </a:p>
          <a:p>
            <a:pPr indent="0" lvl="0" marL="457200" rtl="0">
              <a:spcBef>
                <a:spcPts val="0"/>
              </a:spcBef>
              <a:buNone/>
            </a:pPr>
            <a:r>
              <a:t/>
            </a:r>
            <a:endParaRPr/>
          </a:p>
        </p:txBody>
      </p:sp>
      <p:pic>
        <p:nvPicPr>
          <p:cNvPr descr="Appleton WI - Fox River.jpg" id="134" name="Shape 134"/>
          <p:cNvPicPr preferRelativeResize="0"/>
          <p:nvPr/>
        </p:nvPicPr>
        <p:blipFill>
          <a:blip r:embed="rId4">
            <a:alphaModFix/>
          </a:blip>
          <a:stretch>
            <a:fillRect/>
          </a:stretch>
        </p:blipFill>
        <p:spPr>
          <a:xfrm>
            <a:off x="4562860" y="568115"/>
            <a:ext cx="4515435" cy="3339000"/>
          </a:xfrm>
          <a:prstGeom prst="rect">
            <a:avLst/>
          </a:prstGeom>
          <a:noFill/>
          <a:ln>
            <a:noFill/>
          </a:ln>
        </p:spPr>
      </p:pic>
      <p:pic>
        <p:nvPicPr>
          <p:cNvPr descr="Vulcan Street Plant - Appleton WI.jpg" id="135" name="Shape 135"/>
          <p:cNvPicPr preferRelativeResize="0"/>
          <p:nvPr/>
        </p:nvPicPr>
        <p:blipFill>
          <a:blip r:embed="rId5">
            <a:alphaModFix/>
          </a:blip>
          <a:stretch>
            <a:fillRect/>
          </a:stretch>
        </p:blipFill>
        <p:spPr>
          <a:xfrm>
            <a:off x="3363300" y="661975"/>
            <a:ext cx="5715000" cy="3819525"/>
          </a:xfrm>
          <a:prstGeom prst="rect">
            <a:avLst/>
          </a:prstGeom>
          <a:noFill/>
          <a:ln>
            <a:noFill/>
          </a:ln>
        </p:spPr>
      </p:pic>
      <p:pic>
        <p:nvPicPr>
          <p:cNvPr descr="Hoover Dam.jpg" id="136" name="Shape 136"/>
          <p:cNvPicPr preferRelativeResize="0"/>
          <p:nvPr/>
        </p:nvPicPr>
        <p:blipFill>
          <a:blip r:embed="rId6">
            <a:alphaModFix/>
          </a:blip>
          <a:stretch>
            <a:fillRect/>
          </a:stretch>
        </p:blipFill>
        <p:spPr>
          <a:xfrm>
            <a:off x="3901536" y="1017811"/>
            <a:ext cx="5017623" cy="333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4"/>
                                        </p:tgtEl>
                                      </p:cBhvr>
                                    </p:animEffect>
                                    <p:set>
                                      <p:cBhvr>
                                        <p:cTn dur="1" fill="hold">
                                          <p:stCondLst>
                                            <p:cond delay="1000"/>
                                          </p:stCondLst>
                                        </p:cTn>
                                        <p:tgtEl>
                                          <p:spTgt spid="13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5"/>
                                        </p:tgtEl>
                                      </p:cBhvr>
                                    </p:animEffect>
                                    <p:set>
                                      <p:cBhvr>
                                        <p:cTn dur="1" fill="hold">
                                          <p:stCondLst>
                                            <p:cond delay="1000"/>
                                          </p:stCondLst>
                                        </p:cTn>
                                        <p:tgtEl>
                                          <p:spTgt spid="13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Devices Harnessing Hydro-Power</a:t>
            </a:r>
          </a:p>
        </p:txBody>
      </p:sp>
      <p:sp>
        <p:nvSpPr>
          <p:cNvPr id="142" name="Shape 142"/>
          <p:cNvSpPr txBox="1"/>
          <p:nvPr>
            <p:ph idx="1" type="body"/>
          </p:nvPr>
        </p:nvSpPr>
        <p:spPr>
          <a:xfrm>
            <a:off x="201875"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63636"/>
            </a:pPr>
            <a:r>
              <a:rPr lang="en"/>
              <a:t>Steam Turbines</a:t>
            </a:r>
          </a:p>
          <a:p>
            <a:pPr indent="-342900" lvl="0" marL="457200" rtl="0">
              <a:spcBef>
                <a:spcPts val="0"/>
              </a:spcBef>
              <a:spcAft>
                <a:spcPts val="0"/>
              </a:spcAft>
              <a:buSzPct val="100000"/>
            </a:pPr>
            <a:r>
              <a:rPr lang="en"/>
              <a:t>Hydro-Electric Generator</a:t>
            </a:r>
          </a:p>
          <a:p>
            <a:pPr indent="-342900" lvl="0" marL="457200" rtl="0">
              <a:spcBef>
                <a:spcPts val="0"/>
              </a:spcBef>
              <a:spcAft>
                <a:spcPts val="0"/>
              </a:spcAft>
              <a:buSzPct val="100000"/>
            </a:pPr>
            <a:r>
              <a:rPr lang="en"/>
              <a:t>Water Mill (Water Wheels)</a:t>
            </a:r>
          </a:p>
          <a:p>
            <a:pPr indent="-342900" lvl="0" marL="457200" rtl="0">
              <a:spcBef>
                <a:spcPts val="0"/>
              </a:spcBef>
              <a:spcAft>
                <a:spcPts val="0"/>
              </a:spcAft>
              <a:buSzPct val="100000"/>
            </a:pPr>
            <a:r>
              <a:rPr lang="en"/>
              <a:t>Pumped Storage</a:t>
            </a:r>
          </a:p>
          <a:p>
            <a:pPr indent="-342900" lvl="0" marL="457200" rtl="0">
              <a:spcBef>
                <a:spcPts val="0"/>
              </a:spcBef>
              <a:spcAft>
                <a:spcPts val="0"/>
              </a:spcAft>
              <a:buSzPct val="100000"/>
            </a:pPr>
            <a:r>
              <a:rPr lang="en"/>
              <a:t>Tidal </a:t>
            </a:r>
          </a:p>
          <a:p>
            <a:pPr indent="-342900" lvl="0" marL="457200" rtl="0">
              <a:spcBef>
                <a:spcPts val="0"/>
              </a:spcBef>
              <a:spcAft>
                <a:spcPts val="0"/>
              </a:spcAft>
              <a:buSzPct val="100000"/>
            </a:pPr>
            <a:r>
              <a:rPr lang="en"/>
              <a:t>Run of River</a:t>
            </a:r>
          </a:p>
          <a:p>
            <a:pPr indent="-342900" lvl="0" marL="457200" rtl="0">
              <a:spcBef>
                <a:spcPts val="0"/>
              </a:spcBef>
              <a:spcAft>
                <a:spcPts val="0"/>
              </a:spcAft>
              <a:buSzPct val="100000"/>
            </a:pPr>
            <a:r>
              <a:rPr lang="en" u="sng">
                <a:solidFill>
                  <a:schemeClr val="hlink"/>
                </a:solidFill>
                <a:hlinkClick r:id="rId3"/>
              </a:rPr>
              <a:t>https://www.youtube.com/watch?v=tpigNNTQix8</a:t>
            </a:r>
          </a:p>
          <a:p>
            <a:pPr indent="-342900" lvl="0" marL="457200" rtl="0">
              <a:spcBef>
                <a:spcPts val="0"/>
              </a:spcBef>
              <a:buSzPct val="100000"/>
            </a:pPr>
            <a:r>
              <a:t/>
            </a:r>
            <a:endParaRPr/>
          </a:p>
        </p:txBody>
      </p:sp>
      <p:pic>
        <p:nvPicPr>
          <p:cNvPr descr="Steam Turbine.jpg" id="143" name="Shape 143"/>
          <p:cNvPicPr preferRelativeResize="0"/>
          <p:nvPr/>
        </p:nvPicPr>
        <p:blipFill>
          <a:blip r:embed="rId4">
            <a:alphaModFix/>
          </a:blip>
          <a:stretch>
            <a:fillRect/>
          </a:stretch>
        </p:blipFill>
        <p:spPr>
          <a:xfrm>
            <a:off x="3771799" y="1017799"/>
            <a:ext cx="5060500" cy="3790475"/>
          </a:xfrm>
          <a:prstGeom prst="rect">
            <a:avLst/>
          </a:prstGeom>
          <a:noFill/>
          <a:ln>
            <a:noFill/>
          </a:ln>
        </p:spPr>
      </p:pic>
      <p:pic>
        <p:nvPicPr>
          <p:cNvPr descr="Generator Turbine Diagram.jpg" id="144" name="Shape 144"/>
          <p:cNvPicPr preferRelativeResize="0"/>
          <p:nvPr/>
        </p:nvPicPr>
        <p:blipFill>
          <a:blip r:embed="rId5">
            <a:alphaModFix/>
          </a:blip>
          <a:stretch>
            <a:fillRect/>
          </a:stretch>
        </p:blipFill>
        <p:spPr>
          <a:xfrm>
            <a:off x="4891326" y="1017799"/>
            <a:ext cx="3646925" cy="3899025"/>
          </a:xfrm>
          <a:prstGeom prst="rect">
            <a:avLst/>
          </a:prstGeom>
          <a:noFill/>
          <a:ln>
            <a:noFill/>
          </a:ln>
        </p:spPr>
      </p:pic>
      <p:pic>
        <p:nvPicPr>
          <p:cNvPr descr="Agricola1 - Water Wheel used to a Hoist for a Mine.jpg" id="145" name="Shape 145"/>
          <p:cNvPicPr preferRelativeResize="0"/>
          <p:nvPr/>
        </p:nvPicPr>
        <p:blipFill>
          <a:blip r:embed="rId6">
            <a:alphaModFix/>
          </a:blip>
          <a:stretch>
            <a:fillRect/>
          </a:stretch>
        </p:blipFill>
        <p:spPr>
          <a:xfrm>
            <a:off x="5811330" y="89200"/>
            <a:ext cx="3238190" cy="5143500"/>
          </a:xfrm>
          <a:prstGeom prst="rect">
            <a:avLst/>
          </a:prstGeom>
          <a:noFill/>
          <a:ln>
            <a:noFill/>
          </a:ln>
        </p:spPr>
      </p:pic>
      <p:pic>
        <p:nvPicPr>
          <p:cNvPr descr="Pumped Storage.jpg" id="146" name="Shape 146"/>
          <p:cNvPicPr preferRelativeResize="0"/>
          <p:nvPr/>
        </p:nvPicPr>
        <p:blipFill>
          <a:blip r:embed="rId7">
            <a:alphaModFix/>
          </a:blip>
          <a:stretch>
            <a:fillRect/>
          </a:stretch>
        </p:blipFill>
        <p:spPr>
          <a:xfrm>
            <a:off x="3517826" y="1194424"/>
            <a:ext cx="5314474" cy="3613850"/>
          </a:xfrm>
          <a:prstGeom prst="rect">
            <a:avLst/>
          </a:prstGeom>
          <a:noFill/>
          <a:ln>
            <a:noFill/>
          </a:ln>
        </p:spPr>
      </p:pic>
      <p:pic>
        <p:nvPicPr>
          <p:cNvPr descr="marine_current_turbines_seagen_array_ah_58615 - Tidal Power Generator.jpg" id="147" name="Shape 147"/>
          <p:cNvPicPr preferRelativeResize="0"/>
          <p:nvPr/>
        </p:nvPicPr>
        <p:blipFill>
          <a:blip r:embed="rId8">
            <a:alphaModFix/>
          </a:blip>
          <a:stretch>
            <a:fillRect/>
          </a:stretch>
        </p:blipFill>
        <p:spPr>
          <a:xfrm>
            <a:off x="3046820" y="1017800"/>
            <a:ext cx="5939754" cy="3339000"/>
          </a:xfrm>
          <a:prstGeom prst="rect">
            <a:avLst/>
          </a:prstGeom>
          <a:noFill/>
          <a:ln>
            <a:noFill/>
          </a:ln>
        </p:spPr>
      </p:pic>
      <p:pic>
        <p:nvPicPr>
          <p:cNvPr descr="oyster_wave_power_ah_58630 - Wave Power.jpg" id="148" name="Shape 148"/>
          <p:cNvPicPr preferRelativeResize="0"/>
          <p:nvPr/>
        </p:nvPicPr>
        <p:blipFill>
          <a:blip r:embed="rId9">
            <a:alphaModFix/>
          </a:blip>
          <a:stretch>
            <a:fillRect/>
          </a:stretch>
        </p:blipFill>
        <p:spPr>
          <a:xfrm>
            <a:off x="3256075" y="1390675"/>
            <a:ext cx="5730500" cy="3221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3"/>
                                        </p:tgtEl>
                                      </p:cBhvr>
                                    </p:animEffect>
                                    <p:set>
                                      <p:cBhvr>
                                        <p:cTn dur="1" fill="hold">
                                          <p:stCondLst>
                                            <p:cond delay="1000"/>
                                          </p:stCondLst>
                                        </p:cTn>
                                        <p:tgtEl>
                                          <p:spTgt spid="14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4"/>
                                        </p:tgtEl>
                                      </p:cBhvr>
                                    </p:animEffect>
                                    <p:set>
                                      <p:cBhvr>
                                        <p:cTn dur="1" fill="hold">
                                          <p:stCondLst>
                                            <p:cond delay="1000"/>
                                          </p:stCondLst>
                                        </p:cTn>
                                        <p:tgtEl>
                                          <p:spTgt spid="14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5"/>
                                        </p:tgtEl>
                                      </p:cBhvr>
                                    </p:animEffect>
                                    <p:set>
                                      <p:cBhvr>
                                        <p:cTn dur="1" fill="hold">
                                          <p:stCondLst>
                                            <p:cond delay="1000"/>
                                          </p:stCondLst>
                                        </p:cTn>
                                        <p:tgtEl>
                                          <p:spTgt spid="14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6"/>
                                        </p:tgtEl>
                                      </p:cBhvr>
                                    </p:animEffect>
                                    <p:set>
                                      <p:cBhvr>
                                        <p:cTn dur="1" fill="hold">
                                          <p:stCondLst>
                                            <p:cond delay="1000"/>
                                          </p:stCondLst>
                                        </p:cTn>
                                        <p:tgtEl>
                                          <p:spTgt spid="14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7"/>
                                        </p:tgtEl>
                                      </p:cBhvr>
                                    </p:animEffect>
                                    <p:set>
                                      <p:cBhvr>
                                        <p:cTn dur="1" fill="hold">
                                          <p:stCondLst>
                                            <p:cond delay="1000"/>
                                          </p:stCondLst>
                                        </p:cTn>
                                        <p:tgtEl>
                                          <p:spTgt spid="14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8"/>
                                        </p:tgtEl>
                                      </p:cBhvr>
                                    </p:animEffect>
                                    <p:set>
                                      <p:cBhvr>
                                        <p:cTn dur="1" fill="hold">
                                          <p:stCondLst>
                                            <p:cond delay="100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Run of River Hydroelectric Power </a:t>
            </a:r>
          </a:p>
        </p:txBody>
      </p:sp>
      <p:sp>
        <p:nvSpPr>
          <p:cNvPr id="154" name="Shape 154"/>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55" name="Shape 155"/>
          <p:cNvPicPr preferRelativeResize="0"/>
          <p:nvPr/>
        </p:nvPicPr>
        <p:blipFill>
          <a:blip r:embed="rId3">
            <a:alphaModFix/>
          </a:blip>
          <a:stretch>
            <a:fillRect/>
          </a:stretch>
        </p:blipFill>
        <p:spPr>
          <a:xfrm>
            <a:off x="392200" y="1229872"/>
            <a:ext cx="4415126" cy="362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Hydro-Power Generation</a:t>
            </a:r>
          </a:p>
        </p:txBody>
      </p:sp>
      <p:sp>
        <p:nvSpPr>
          <p:cNvPr id="161" name="Shape 161"/>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Dams</a:t>
            </a:r>
          </a:p>
          <a:p>
            <a:pPr indent="-317500" lvl="1" marL="914400" rtl="0">
              <a:spcBef>
                <a:spcPts val="0"/>
              </a:spcBef>
              <a:spcAft>
                <a:spcPts val="0"/>
              </a:spcAft>
              <a:buSzPct val="100000"/>
            </a:pPr>
            <a:r>
              <a:rPr lang="en"/>
              <a:t>Irrigation</a:t>
            </a:r>
          </a:p>
          <a:p>
            <a:pPr indent="-317500" lvl="1" marL="914400" rtl="0">
              <a:spcBef>
                <a:spcPts val="0"/>
              </a:spcBef>
              <a:spcAft>
                <a:spcPts val="0"/>
              </a:spcAft>
              <a:buSzPct val="100000"/>
            </a:pPr>
            <a:r>
              <a:rPr lang="en"/>
              <a:t>Flood Control</a:t>
            </a:r>
          </a:p>
          <a:p>
            <a:pPr indent="-317500" lvl="1" marL="914400">
              <a:spcBef>
                <a:spcPts val="0"/>
              </a:spcBef>
              <a:buSzPct val="100000"/>
            </a:pPr>
            <a:r>
              <a:rPr lang="en"/>
              <a:t>Power Generation</a:t>
            </a:r>
          </a:p>
        </p:txBody>
      </p:sp>
      <p:pic>
        <p:nvPicPr>
          <p:cNvPr descr="Hoover Dam Diagram.jpg" id="162" name="Shape 162"/>
          <p:cNvPicPr preferRelativeResize="0"/>
          <p:nvPr/>
        </p:nvPicPr>
        <p:blipFill>
          <a:blip r:embed="rId3">
            <a:alphaModFix/>
          </a:blip>
          <a:stretch>
            <a:fillRect/>
          </a:stretch>
        </p:blipFill>
        <p:spPr>
          <a:xfrm>
            <a:off x="3529300" y="1017798"/>
            <a:ext cx="5104175" cy="347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