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Nunito SemiBold"/>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SemiBold-bold.fntdata"/><Relationship Id="rId10" Type="http://schemas.openxmlformats.org/officeDocument/2006/relationships/slide" Target="slides/slide5.xml"/><Relationship Id="rId32" Type="http://schemas.openxmlformats.org/officeDocument/2006/relationships/font" Target="fonts/NunitoSemiBold-regular.fntdata"/><Relationship Id="rId13" Type="http://schemas.openxmlformats.org/officeDocument/2006/relationships/slide" Target="slides/slide8.xml"/><Relationship Id="rId35" Type="http://schemas.openxmlformats.org/officeDocument/2006/relationships/font" Target="fonts/NunitoSemiBold-boldItalic.fntdata"/><Relationship Id="rId12" Type="http://schemas.openxmlformats.org/officeDocument/2006/relationships/slide" Target="slides/slide7.xml"/><Relationship Id="rId34" Type="http://schemas.openxmlformats.org/officeDocument/2006/relationships/font" Target="fonts/NunitoSemi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94" name="Shape 1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29" name="Shape 2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55" name="Shape 2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77" name="Shape 2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85" name="Shape 2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01" name="Shape 3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308" name="Shape 3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38" name="Shape 1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1524000" y="1122363"/>
            <a:ext cx="9144000" cy="2387600"/>
          </a:xfrm>
          <a:prstGeom prst="rect">
            <a:avLst/>
          </a:prstGeom>
          <a:noFill/>
          <a:ln>
            <a:noFill/>
          </a:ln>
        </p:spPr>
        <p:txBody>
          <a:bodyPr anchorCtr="0" anchor="b" bIns="91425" lIns="91425" rIns="91425" wrap="square" tIns="91425"/>
          <a:lstStyle>
            <a:lvl1pPr indent="0" lvl="0" marL="0" marR="0" rtl="0" algn="ctr">
              <a:lnSpc>
                <a:spcPct val="90000"/>
              </a:lnSpc>
              <a:spcBef>
                <a:spcPts val="0"/>
              </a:spcBef>
              <a:buClr>
                <a:schemeClr val="lt1"/>
              </a:buClr>
              <a:buSzPct val="25000"/>
              <a:buFont typeface="Calibri"/>
              <a:buNone/>
              <a:defRPr b="0" i="0" sz="6000" u="none" cap="none" strike="noStrike">
                <a:solidFill>
                  <a:schemeClr val="lt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13" name="Shape 13"/>
          <p:cNvSpPr txBox="1"/>
          <p:nvPr>
            <p:ph idx="1" type="subTitle"/>
          </p:nvPr>
        </p:nvSpPr>
        <p:spPr>
          <a:xfrm>
            <a:off x="1524000" y="3602038"/>
            <a:ext cx="9144000" cy="1655762"/>
          </a:xfrm>
          <a:prstGeom prst="rect">
            <a:avLst/>
          </a:prstGeom>
          <a:noFill/>
          <a:ln>
            <a:noFill/>
          </a:ln>
        </p:spPr>
        <p:txBody>
          <a:bodyPr anchorCtr="0" anchor="t" bIns="91425" lIns="91425" rIns="91425" wrap="square" tIns="91425"/>
          <a:lstStyle>
            <a:lvl1pPr indent="0" lvl="0" marL="0" marR="0" rtl="0" algn="ctr">
              <a:lnSpc>
                <a:spcPct val="90000"/>
              </a:lnSpc>
              <a:spcBef>
                <a:spcPts val="1000"/>
              </a:spcBef>
              <a:buClr>
                <a:schemeClr val="lt1"/>
              </a:buClr>
              <a:buSzPct val="116666"/>
              <a:buFont typeface="Arial"/>
              <a:buNone/>
              <a:defRPr b="0" i="0" sz="2400" u="none" cap="none" strike="noStrike">
                <a:solidFill>
                  <a:schemeClr val="lt1"/>
                </a:solidFill>
                <a:latin typeface="Calibri"/>
                <a:ea typeface="Calibri"/>
                <a:cs typeface="Calibri"/>
                <a:sym typeface="Calibri"/>
              </a:defRPr>
            </a:lvl1pPr>
            <a:lvl2pPr indent="0" lvl="1" marL="457200" marR="0" rtl="0" algn="ctr">
              <a:lnSpc>
                <a:spcPct val="90000"/>
              </a:lnSpc>
              <a:spcBef>
                <a:spcPts val="500"/>
              </a:spcBef>
              <a:buClr>
                <a:schemeClr val="lt1"/>
              </a:buClr>
              <a:buSzPct val="120000"/>
              <a:buFont typeface="Arial"/>
              <a:buNone/>
              <a:defRPr b="0" i="0" sz="2000" u="none" cap="none" strike="noStrike">
                <a:solidFill>
                  <a:schemeClr val="lt1"/>
                </a:solidFill>
                <a:latin typeface="Calibri"/>
                <a:ea typeface="Calibri"/>
                <a:cs typeface="Calibri"/>
                <a:sym typeface="Calibri"/>
              </a:defRPr>
            </a:lvl2pPr>
            <a:lvl3pPr indent="0" lvl="2" marL="914400" marR="0" rtl="0" algn="ctr">
              <a:lnSpc>
                <a:spcPct val="90000"/>
              </a:lnSpc>
              <a:spcBef>
                <a:spcPts val="500"/>
              </a:spcBef>
              <a:buClr>
                <a:schemeClr val="lt1"/>
              </a:buClr>
              <a:buSzPct val="111111"/>
              <a:buFont typeface="Arial"/>
              <a:buNone/>
              <a:defRPr b="0" i="0" sz="1800" u="none" cap="none" strike="noStrike">
                <a:solidFill>
                  <a:schemeClr val="lt1"/>
                </a:solidFill>
                <a:latin typeface="Calibri"/>
                <a:ea typeface="Calibri"/>
                <a:cs typeface="Calibri"/>
                <a:sym typeface="Calibri"/>
              </a:defRPr>
            </a:lvl3pPr>
            <a:lvl4pPr indent="0" lvl="3" marL="1371600" marR="0" rtl="0" algn="ctr">
              <a:lnSpc>
                <a:spcPct val="90000"/>
              </a:lnSpc>
              <a:spcBef>
                <a:spcPts val="500"/>
              </a:spcBef>
              <a:buClr>
                <a:schemeClr val="lt1"/>
              </a:buClr>
              <a:buSzPct val="112500"/>
              <a:buFont typeface="Arial"/>
              <a:buNone/>
              <a:defRPr b="0" i="0" sz="1600" u="none" cap="none" strike="noStrike">
                <a:solidFill>
                  <a:schemeClr val="lt1"/>
                </a:solidFill>
                <a:latin typeface="Calibri"/>
                <a:ea typeface="Calibri"/>
                <a:cs typeface="Calibri"/>
                <a:sym typeface="Calibri"/>
              </a:defRPr>
            </a:lvl4pPr>
            <a:lvl5pPr indent="0" lvl="4" marL="1828800" marR="0" rtl="0" algn="ctr">
              <a:lnSpc>
                <a:spcPct val="90000"/>
              </a:lnSpc>
              <a:spcBef>
                <a:spcPts val="500"/>
              </a:spcBef>
              <a:buClr>
                <a:schemeClr val="lt1"/>
              </a:buClr>
              <a:buSzPct val="112500"/>
              <a:buFont typeface="Arial"/>
              <a:buNone/>
              <a:defRPr b="0" i="0" sz="1600" u="none" cap="none" strike="noStrike">
                <a:solidFill>
                  <a:schemeClr val="lt1"/>
                </a:solidFill>
                <a:latin typeface="Calibri"/>
                <a:ea typeface="Calibri"/>
                <a:cs typeface="Calibri"/>
                <a:sym typeface="Calibri"/>
              </a:defRPr>
            </a:lvl5pPr>
            <a:lvl6pPr indent="0" lvl="5" marL="2286000" marR="0" rtl="0" algn="ctr">
              <a:lnSpc>
                <a:spcPct val="90000"/>
              </a:lnSpc>
              <a:spcBef>
                <a:spcPts val="500"/>
              </a:spcBef>
              <a:buClr>
                <a:schemeClr val="lt1"/>
              </a:buClr>
              <a:buSzPct val="112500"/>
              <a:buFont typeface="Arial"/>
              <a:buNone/>
              <a:defRPr b="0" i="0" sz="1600" u="none" cap="none" strike="noStrike">
                <a:solidFill>
                  <a:schemeClr val="lt1"/>
                </a:solidFill>
                <a:latin typeface="Calibri"/>
                <a:ea typeface="Calibri"/>
                <a:cs typeface="Calibri"/>
                <a:sym typeface="Calibri"/>
              </a:defRPr>
            </a:lvl6pPr>
            <a:lvl7pPr indent="0" lvl="6" marL="2743200" marR="0" rtl="0" algn="ctr">
              <a:lnSpc>
                <a:spcPct val="90000"/>
              </a:lnSpc>
              <a:spcBef>
                <a:spcPts val="500"/>
              </a:spcBef>
              <a:buClr>
                <a:schemeClr val="lt1"/>
              </a:buClr>
              <a:buSzPct val="112500"/>
              <a:buFont typeface="Arial"/>
              <a:buNone/>
              <a:defRPr b="0" i="0" sz="1600" u="none" cap="none" strike="noStrike">
                <a:solidFill>
                  <a:schemeClr val="lt1"/>
                </a:solidFill>
                <a:latin typeface="Calibri"/>
                <a:ea typeface="Calibri"/>
                <a:cs typeface="Calibri"/>
                <a:sym typeface="Calibri"/>
              </a:defRPr>
            </a:lvl7pPr>
            <a:lvl8pPr indent="0" lvl="7" marL="3200400" marR="0" rtl="0" algn="ctr">
              <a:lnSpc>
                <a:spcPct val="90000"/>
              </a:lnSpc>
              <a:spcBef>
                <a:spcPts val="500"/>
              </a:spcBef>
              <a:buClr>
                <a:schemeClr val="lt1"/>
              </a:buClr>
              <a:buSzPct val="112500"/>
              <a:buFont typeface="Arial"/>
              <a:buNone/>
              <a:defRPr b="0" i="0" sz="1600" u="none" cap="none" strike="noStrike">
                <a:solidFill>
                  <a:schemeClr val="lt1"/>
                </a:solidFill>
                <a:latin typeface="Calibri"/>
                <a:ea typeface="Calibri"/>
                <a:cs typeface="Calibri"/>
                <a:sym typeface="Calibri"/>
              </a:defRPr>
            </a:lvl8pPr>
            <a:lvl9pPr indent="0" lvl="8" marL="3657600" marR="0" rtl="0" algn="ctr">
              <a:lnSpc>
                <a:spcPct val="90000"/>
              </a:lnSpc>
              <a:spcBef>
                <a:spcPts val="500"/>
              </a:spcBef>
              <a:buClr>
                <a:schemeClr val="lt1"/>
              </a:buClr>
              <a:buSzPct val="112500"/>
              <a:buFont typeface="Arial"/>
              <a:buNone/>
              <a:defRPr b="0" i="0" sz="1600" u="none" cap="none" strike="noStrike">
                <a:solidFill>
                  <a:schemeClr val="lt1"/>
                </a:solidFill>
                <a:latin typeface="Calibri"/>
                <a:ea typeface="Calibri"/>
                <a:cs typeface="Calibri"/>
                <a:sym typeface="Calibri"/>
              </a:defRPr>
            </a:lvl9pPr>
          </a:lstStyle>
          <a:p/>
        </p:txBody>
      </p:sp>
      <p:sp>
        <p:nvSpPr>
          <p:cNvPr id="14" name="Shape 14"/>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lt1"/>
                </a:solidFill>
                <a:latin typeface="Calibri"/>
                <a:ea typeface="Calibri"/>
                <a:cs typeface="Calibri"/>
                <a:sym typeface="Calibri"/>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lt1"/>
                </a:solidFill>
                <a:latin typeface="Calibri"/>
                <a:ea typeface="Calibri"/>
                <a:cs typeface="Calibri"/>
                <a:sym typeface="Calibri"/>
              </a:defRPr>
            </a:lvl9pPr>
          </a:lstStyle>
          <a:p/>
        </p:txBody>
      </p:sp>
      <p:sp>
        <p:nvSpPr>
          <p:cNvPr id="16" name="Shape 16"/>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72" name="Shape 72"/>
        <p:cNvGrpSpPr/>
        <p:nvPr/>
      </p:nvGrpSpPr>
      <p:grpSpPr>
        <a:xfrm>
          <a:off x="0" y="0"/>
          <a:ext cx="0" cy="0"/>
          <a:chOff x="0" y="0"/>
          <a:chExt cx="0" cy="0"/>
        </a:xfrm>
      </p:grpSpPr>
      <p:sp>
        <p:nvSpPr>
          <p:cNvPr id="73" name="Shape 73"/>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ct val="43750"/>
              <a:buFont typeface="Calibri"/>
              <a:buNone/>
              <a:defRPr b="0" i="0" sz="3200" u="none" cap="none" strike="noStrike">
                <a:solidFill>
                  <a:schemeClr val="dk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74" name="Shape 74"/>
          <p:cNvSpPr txBox="1"/>
          <p:nvPr>
            <p:ph idx="1" type="body"/>
          </p:nvPr>
        </p:nvSpPr>
        <p:spPr>
          <a:xfrm>
            <a:off x="5183188" y="987425"/>
            <a:ext cx="6172200" cy="4873625"/>
          </a:xfrm>
          <a:prstGeom prst="rect">
            <a:avLst/>
          </a:prstGeom>
          <a:noFill/>
          <a:ln>
            <a:noFill/>
          </a:ln>
        </p:spPr>
        <p:txBody>
          <a:bodyPr anchorCtr="0" anchor="t" bIns="91425" lIns="91425" rIns="91425" wrap="square"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2"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ct val="175000"/>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ct val="171428"/>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ct val="166666"/>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9pPr>
          </a:lstStyle>
          <a:p/>
        </p:txBody>
      </p:sp>
      <p:sp>
        <p:nvSpPr>
          <p:cNvPr id="76" name="Shape 76"/>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79" name="Shape 79"/>
        <p:cNvGrpSpPr/>
        <p:nvPr/>
      </p:nvGrpSpPr>
      <p:grpSpPr>
        <a:xfrm>
          <a:off x="0" y="0"/>
          <a:ext cx="0" cy="0"/>
          <a:chOff x="0" y="0"/>
          <a:chExt cx="0" cy="0"/>
        </a:xfrm>
      </p:grpSpPr>
      <p:sp>
        <p:nvSpPr>
          <p:cNvPr id="80" name="Shape 80"/>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ct val="43750"/>
              <a:buFont typeface="Calibri"/>
              <a:buNone/>
              <a:defRPr b="0" i="0" sz="3200" u="none" cap="none" strike="noStrike">
                <a:solidFill>
                  <a:schemeClr val="dk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81" name="Shape 81"/>
          <p:cNvSpPr/>
          <p:nvPr>
            <p:ph idx="2" type="pic"/>
          </p:nvPr>
        </p:nvSpPr>
        <p:spPr>
          <a:xfrm>
            <a:off x="5183188" y="987425"/>
            <a:ext cx="6172200" cy="4873625"/>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ct val="4375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ct val="500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ct val="58333"/>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ct val="700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ct val="700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ct val="70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ct val="70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ct val="70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ct val="70000"/>
              <a:buFont typeface="Arial"/>
              <a:buNone/>
              <a:defRPr b="0" i="0" sz="2000" u="none" cap="none" strike="noStrike">
                <a:solidFill>
                  <a:schemeClr val="dk1"/>
                </a:solidFill>
                <a:latin typeface="Calibri"/>
                <a:ea typeface="Calibri"/>
                <a:cs typeface="Calibri"/>
                <a:sym typeface="Calibri"/>
              </a:defRPr>
            </a:lvl9pPr>
          </a:lstStyle>
          <a:p/>
        </p:txBody>
      </p:sp>
      <p:sp>
        <p:nvSpPr>
          <p:cNvPr id="82" name="Shape 82"/>
          <p:cNvSpPr txBox="1"/>
          <p:nvPr>
            <p:ph idx="1"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ct val="175000"/>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ct val="171428"/>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ct val="166666"/>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ct val="180000"/>
              <a:buFont typeface="Arial"/>
              <a:buNone/>
              <a:defRPr b="0" i="0" sz="1000" u="none" cap="none" strike="noStrike">
                <a:solidFill>
                  <a:schemeClr val="dk1"/>
                </a:solidFill>
                <a:latin typeface="Calibri"/>
                <a:ea typeface="Calibri"/>
                <a:cs typeface="Calibri"/>
                <a:sym typeface="Calibri"/>
              </a:defRPr>
            </a:lvl9pPr>
          </a:lstStyle>
          <a:p/>
        </p:txBody>
      </p:sp>
      <p:sp>
        <p:nvSpPr>
          <p:cNvPr id="83" name="Shape 83"/>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86" name="Shape 86"/>
        <p:cNvGrpSpPr/>
        <p:nvPr/>
      </p:nvGrpSpPr>
      <p:grpSpPr>
        <a:xfrm>
          <a:off x="0" y="0"/>
          <a:ext cx="0" cy="0"/>
          <a:chOff x="0" y="0"/>
          <a:chExt cx="0" cy="0"/>
        </a:xfrm>
      </p:grpSpPr>
      <p:sp>
        <p:nvSpPr>
          <p:cNvPr id="87" name="Shape 87"/>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ct val="31818"/>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88" name="Shape 88"/>
          <p:cNvSpPr txBox="1"/>
          <p:nvPr>
            <p:ph idx="1" type="body"/>
          </p:nvPr>
        </p:nvSpPr>
        <p:spPr>
          <a:xfrm rot="5400000">
            <a:off x="3920331" y="-1256506"/>
            <a:ext cx="4351338" cy="105156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92" name="Shape 92"/>
        <p:cNvGrpSpPr/>
        <p:nvPr/>
      </p:nvGrpSpPr>
      <p:grpSpPr>
        <a:xfrm>
          <a:off x="0" y="0"/>
          <a:ext cx="0" cy="0"/>
          <a:chOff x="0" y="0"/>
          <a:chExt cx="0" cy="0"/>
        </a:xfrm>
      </p:grpSpPr>
      <p:sp>
        <p:nvSpPr>
          <p:cNvPr id="93" name="Shape 93"/>
          <p:cNvSpPr txBox="1"/>
          <p:nvPr>
            <p:ph type="title"/>
          </p:nvPr>
        </p:nvSpPr>
        <p:spPr>
          <a:xfrm rot="5400000">
            <a:off x="7133431" y="1956594"/>
            <a:ext cx="5811838" cy="262890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ct val="31818"/>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94" name="Shape 94"/>
          <p:cNvSpPr txBox="1"/>
          <p:nvPr>
            <p:ph idx="1" type="body"/>
          </p:nvPr>
        </p:nvSpPr>
        <p:spPr>
          <a:xfrm rot="5400000">
            <a:off x="1799431" y="-596106"/>
            <a:ext cx="5811838" cy="7734300"/>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Shape 95"/>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96" name="Shape 96"/>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SzPct val="31818"/>
              <a:buFont typeface="Calibri"/>
              <a:buNone/>
              <a:defRPr b="0" i="0" sz="4400" u="none" cap="none" strike="noStrike">
                <a:solidFill>
                  <a:schemeClr val="lt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19" name="Shape 19"/>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76200" lvl="1" marL="685800" marR="0" rtl="0" algn="l">
              <a:lnSpc>
                <a:spcPct val="90000"/>
              </a:lnSpc>
              <a:spcBef>
                <a:spcPts val="50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lnSpc>
                <a:spcPct val="90000"/>
              </a:lnSpc>
              <a:spcBef>
                <a:spcPts val="5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20" name="Shape 20"/>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lt1"/>
                </a:solidFill>
                <a:latin typeface="Calibri"/>
                <a:ea typeface="Calibri"/>
                <a:cs typeface="Calibri"/>
                <a:sym typeface="Calibri"/>
              </a:defRPr>
            </a:lvl9pPr>
          </a:lstStyle>
          <a:p/>
        </p:txBody>
      </p:sp>
      <p:sp>
        <p:nvSpPr>
          <p:cNvPr id="21" name="Shape 21"/>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lt1"/>
                </a:solidFill>
                <a:latin typeface="Calibri"/>
                <a:ea typeface="Calibri"/>
                <a:cs typeface="Calibri"/>
                <a:sym typeface="Calibri"/>
              </a:defRPr>
            </a:lvl9pPr>
          </a:lstStyle>
          <a:p/>
        </p:txBody>
      </p:sp>
      <p:sp>
        <p:nvSpPr>
          <p:cNvPr id="22" name="Shape 22"/>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9" name="Shape 29"/>
        <p:cNvGrpSpPr/>
        <p:nvPr/>
      </p:nvGrpSpPr>
      <p:grpSpPr>
        <a:xfrm>
          <a:off x="0" y="0"/>
          <a:ext cx="0" cy="0"/>
          <a:chOff x="0" y="0"/>
          <a:chExt cx="0" cy="0"/>
        </a:xfrm>
      </p:grpSpPr>
      <p:sp>
        <p:nvSpPr>
          <p:cNvPr id="30" name="Shape 30"/>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ct val="31818"/>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31" name="Shape 31"/>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35" name="Shape 35"/>
        <p:cNvGrpSpPr/>
        <p:nvPr/>
      </p:nvGrpSpPr>
      <p:grpSpPr>
        <a:xfrm>
          <a:off x="0" y="0"/>
          <a:ext cx="0" cy="0"/>
          <a:chOff x="0" y="0"/>
          <a:chExt cx="0" cy="0"/>
        </a:xfrm>
      </p:grpSpPr>
      <p:sp>
        <p:nvSpPr>
          <p:cNvPr id="36" name="Shape 36"/>
          <p:cNvSpPr txBox="1"/>
          <p:nvPr>
            <p:ph type="ctrTitle"/>
          </p:nvPr>
        </p:nvSpPr>
        <p:spPr>
          <a:xfrm>
            <a:off x="1524000" y="1122363"/>
            <a:ext cx="9144000" cy="2387600"/>
          </a:xfrm>
          <a:prstGeom prst="rect">
            <a:avLst/>
          </a:prstGeom>
          <a:noFill/>
          <a:ln>
            <a:noFill/>
          </a:ln>
        </p:spPr>
        <p:txBody>
          <a:bodyPr anchorCtr="0" anchor="b" bIns="91425" lIns="91425" rIns="91425" wrap="square" tIns="91425"/>
          <a:lstStyle>
            <a:lvl1pPr indent="0" lvl="0" marL="0" marR="0" rtl="0" algn="ctr">
              <a:lnSpc>
                <a:spcPct val="90000"/>
              </a:lnSpc>
              <a:spcBef>
                <a:spcPts val="0"/>
              </a:spcBef>
              <a:buClr>
                <a:schemeClr val="dk1"/>
              </a:buClr>
              <a:buSzPct val="25000"/>
              <a:buFont typeface="Calibri"/>
              <a:buNone/>
              <a:defRPr b="0" i="0" sz="6000" u="none" cap="none" strike="noStrike">
                <a:solidFill>
                  <a:schemeClr val="dk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37" name="Shape 37"/>
          <p:cNvSpPr txBox="1"/>
          <p:nvPr>
            <p:ph idx="1" type="subTitle"/>
          </p:nvPr>
        </p:nvSpPr>
        <p:spPr>
          <a:xfrm>
            <a:off x="1524000" y="3602038"/>
            <a:ext cx="9144000" cy="1655762"/>
          </a:xfrm>
          <a:prstGeom prst="rect">
            <a:avLst/>
          </a:prstGeom>
          <a:noFill/>
          <a:ln>
            <a:noFill/>
          </a:ln>
        </p:spPr>
        <p:txBody>
          <a:bodyPr anchorCtr="0" anchor="t" bIns="91425" lIns="91425" rIns="91425" wrap="square" tIns="91425"/>
          <a:lstStyle>
            <a:lvl1pPr indent="0" lvl="0" marL="0" marR="0" rtl="0" algn="ctr">
              <a:lnSpc>
                <a:spcPct val="90000"/>
              </a:lnSpc>
              <a:spcBef>
                <a:spcPts val="1000"/>
              </a:spcBef>
              <a:buClr>
                <a:schemeClr val="dk1"/>
              </a:buClr>
              <a:buSzPct val="116666"/>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SzPct val="1200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SzPct val="111111"/>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SzPct val="1125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SzPct val="1125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SzPct val="1125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SzPct val="1125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SzPct val="1125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SzPct val="112500"/>
              <a:buFont typeface="Arial"/>
              <a:buNone/>
              <a:defRPr b="0" i="0" sz="1600" u="none" cap="none" strike="noStrike">
                <a:solidFill>
                  <a:schemeClr val="dk1"/>
                </a:solidFill>
                <a:latin typeface="Calibri"/>
                <a:ea typeface="Calibri"/>
                <a:cs typeface="Calibri"/>
                <a:sym typeface="Calibri"/>
              </a:defRPr>
            </a:lvl9pPr>
          </a:lstStyle>
          <a:p/>
        </p:txBody>
      </p:sp>
      <p:sp>
        <p:nvSpPr>
          <p:cNvPr id="38" name="Shape 3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831850" y="1709738"/>
            <a:ext cx="10515600" cy="285273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SzPct val="25000"/>
              <a:buFont typeface="Calibri"/>
              <a:buNone/>
              <a:defRPr b="0" i="0" sz="6000" u="none" cap="none" strike="noStrike">
                <a:solidFill>
                  <a:schemeClr val="dk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43" name="Shape 43"/>
          <p:cNvSpPr txBox="1"/>
          <p:nvPr>
            <p:ph idx="1" type="body"/>
          </p:nvPr>
        </p:nvSpPr>
        <p:spPr>
          <a:xfrm>
            <a:off x="831850" y="4589463"/>
            <a:ext cx="10515600" cy="1500187"/>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rgbClr val="888888"/>
              </a:buClr>
              <a:buSzPct val="116666"/>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SzPct val="120000"/>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SzPct val="111111"/>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SzPct val="112500"/>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SzPct val="112500"/>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SzPct val="112500"/>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SzPct val="112500"/>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SzPct val="112500"/>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SzPct val="112500"/>
              <a:buFont typeface="Arial"/>
              <a:buNone/>
              <a:defRPr b="0" i="0" sz="1600" u="none" cap="none" strike="noStrike">
                <a:solidFill>
                  <a:srgbClr val="888888"/>
                </a:solidFill>
                <a:latin typeface="Calibri"/>
                <a:ea typeface="Calibri"/>
                <a:cs typeface="Calibri"/>
                <a:sym typeface="Calibri"/>
              </a:defRPr>
            </a:lvl9pPr>
          </a:lstStyle>
          <a:p/>
        </p:txBody>
      </p:sp>
      <p:sp>
        <p:nvSpPr>
          <p:cNvPr id="44" name="Shape 44"/>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7" name="Shape 47"/>
        <p:cNvGrpSpPr/>
        <p:nvPr/>
      </p:nvGrpSpPr>
      <p:grpSpPr>
        <a:xfrm>
          <a:off x="0" y="0"/>
          <a:ext cx="0" cy="0"/>
          <a:chOff x="0" y="0"/>
          <a:chExt cx="0" cy="0"/>
        </a:xfrm>
      </p:grpSpPr>
      <p:sp>
        <p:nvSpPr>
          <p:cNvPr id="48" name="Shape 48"/>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ct val="31818"/>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49" name="Shape 49"/>
          <p:cNvSpPr txBox="1"/>
          <p:nvPr>
            <p:ph idx="1" type="body"/>
          </p:nvPr>
        </p:nvSpPr>
        <p:spPr>
          <a:xfrm>
            <a:off x="838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2" type="body"/>
          </p:nvPr>
        </p:nvSpPr>
        <p:spPr>
          <a:xfrm>
            <a:off x="6172200" y="1825625"/>
            <a:ext cx="5181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4" name="Shape 54"/>
        <p:cNvGrpSpPr/>
        <p:nvPr/>
      </p:nvGrpSpPr>
      <p:grpSpPr>
        <a:xfrm>
          <a:off x="0" y="0"/>
          <a:ext cx="0" cy="0"/>
          <a:chOff x="0" y="0"/>
          <a:chExt cx="0" cy="0"/>
        </a:xfrm>
      </p:grpSpPr>
      <p:sp>
        <p:nvSpPr>
          <p:cNvPr id="55" name="Shape 55"/>
          <p:cNvSpPr txBox="1"/>
          <p:nvPr>
            <p:ph type="title"/>
          </p:nvPr>
        </p:nvSpPr>
        <p:spPr>
          <a:xfrm>
            <a:off x="839788"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ct val="31818"/>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56" name="Shape 56"/>
          <p:cNvSpPr txBox="1"/>
          <p:nvPr>
            <p:ph idx="1" type="body"/>
          </p:nvPr>
        </p:nvSpPr>
        <p:spPr>
          <a:xfrm>
            <a:off x="839788" y="1681163"/>
            <a:ext cx="5157787"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SzPct val="116666"/>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ct val="1200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ct val="111111"/>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8" y="2505075"/>
            <a:ext cx="5157787"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3" type="body"/>
          </p:nvPr>
        </p:nvSpPr>
        <p:spPr>
          <a:xfrm>
            <a:off x="6172200" y="1681163"/>
            <a:ext cx="5183188"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chemeClr val="dk1"/>
              </a:buClr>
              <a:buSzPct val="116666"/>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SzPct val="1200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SzPct val="111111"/>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ct val="112500"/>
              <a:buFont typeface="Arial"/>
              <a:buNone/>
              <a:defRPr b="1" i="0" sz="1600" u="none" cap="none" strike="noStrike">
                <a:solidFill>
                  <a:schemeClr val="dk1"/>
                </a:solidFill>
                <a:latin typeface="Calibri"/>
                <a:ea typeface="Calibri"/>
                <a:cs typeface="Calibri"/>
                <a:sym typeface="Calibri"/>
              </a:defRPr>
            </a:lvl9pPr>
          </a:lstStyle>
          <a:p/>
        </p:txBody>
      </p:sp>
      <p:sp>
        <p:nvSpPr>
          <p:cNvPr id="59" name="Shape 59"/>
          <p:cNvSpPr txBox="1"/>
          <p:nvPr>
            <p:ph idx="4" type="body"/>
          </p:nvPr>
        </p:nvSpPr>
        <p:spPr>
          <a:xfrm>
            <a:off x="6172200" y="2505075"/>
            <a:ext cx="5183188" cy="368458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3" name="Shape 63"/>
        <p:cNvGrpSpPr/>
        <p:nvPr/>
      </p:nvGrpSpPr>
      <p:grpSpPr>
        <a:xfrm>
          <a:off x="0" y="0"/>
          <a:ext cx="0" cy="0"/>
          <a:chOff x="0" y="0"/>
          <a:chExt cx="0" cy="0"/>
        </a:xfrm>
      </p:grpSpPr>
      <p:sp>
        <p:nvSpPr>
          <p:cNvPr id="64" name="Shape 64"/>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ct val="31818"/>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65" name="Shape 65"/>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8" name="Shape 68"/>
        <p:cNvGrpSpPr/>
        <p:nvPr/>
      </p:nvGrpSpPr>
      <p:grpSpPr>
        <a:xfrm>
          <a:off x="0" y="0"/>
          <a:ext cx="0" cy="0"/>
          <a:chOff x="0" y="0"/>
          <a:chExt cx="0" cy="0"/>
        </a:xfrm>
      </p:grpSpPr>
      <p:sp>
        <p:nvSpPr>
          <p:cNvPr id="69" name="Shape 69"/>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1.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lt1"/>
              </a:buClr>
              <a:buSzPct val="31818"/>
              <a:buFont typeface="Calibri"/>
              <a:buNone/>
              <a:defRPr b="0" i="0" sz="4400" u="none" cap="none" strike="noStrike">
                <a:solidFill>
                  <a:schemeClr val="lt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7" name="Shape 7"/>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76200" lvl="1" marL="685800" marR="0" rtl="0" algn="l">
              <a:lnSpc>
                <a:spcPct val="90000"/>
              </a:lnSpc>
              <a:spcBef>
                <a:spcPts val="50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lnSpc>
                <a:spcPct val="90000"/>
              </a:lnSpc>
              <a:spcBef>
                <a:spcPts val="5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lnSpc>
                <a:spcPct val="90000"/>
              </a:lnSpc>
              <a:spcBef>
                <a:spcPts val="50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Shape 8"/>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lt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lt1"/>
                </a:solidFill>
                <a:latin typeface="Calibri"/>
                <a:ea typeface="Calibri"/>
                <a:cs typeface="Calibri"/>
                <a:sym typeface="Calibri"/>
              </a:defRPr>
            </a:lvl9pPr>
          </a:lstStyle>
          <a:p/>
        </p:txBody>
      </p:sp>
      <p:sp>
        <p:nvSpPr>
          <p:cNvPr id="10" name="Shape 10"/>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 name="Shape 23"/>
        <p:cNvGrpSpPr/>
        <p:nvPr/>
      </p:nvGrpSpPr>
      <p:grpSpPr>
        <a:xfrm>
          <a:off x="0" y="0"/>
          <a:ext cx="0" cy="0"/>
          <a:chOff x="0" y="0"/>
          <a:chExt cx="0" cy="0"/>
        </a:xfrm>
      </p:grpSpPr>
      <p:sp>
        <p:nvSpPr>
          <p:cNvPr id="24" name="Shape 24"/>
          <p:cNvSpPr txBox="1"/>
          <p:nvPr>
            <p:ph type="title"/>
          </p:nvPr>
        </p:nvSpPr>
        <p:spPr>
          <a:xfrm>
            <a:off x="838200" y="365125"/>
            <a:ext cx="10515600" cy="1325563"/>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SzPct val="31818"/>
              <a:buFont typeface="Calibri"/>
              <a:buNone/>
              <a:defRPr b="0" i="0" sz="4400" u="none" cap="none" strike="noStrike">
                <a:solidFill>
                  <a:schemeClr val="dk1"/>
                </a:solidFill>
                <a:latin typeface="Calibri"/>
                <a:ea typeface="Calibri"/>
                <a:cs typeface="Calibri"/>
                <a:sym typeface="Calibri"/>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25" name="Shape 25"/>
          <p:cNvSpPr txBox="1"/>
          <p:nvPr>
            <p:ph idx="1" type="body"/>
          </p:nvPr>
        </p:nvSpPr>
        <p:spPr>
          <a:xfrm>
            <a:off x="838200" y="1825625"/>
            <a:ext cx="10515600" cy="4351338"/>
          </a:xfrm>
          <a:prstGeom prst="rect">
            <a:avLst/>
          </a:prstGeom>
          <a:noFill/>
          <a:ln>
            <a:noFill/>
          </a:ln>
        </p:spPr>
        <p:txBody>
          <a:bodyPr anchorCtr="0" anchor="t" bIns="91425" lIns="91425" rIns="91425" wrap="square"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0" type="dt"/>
          </p:nvPr>
        </p:nvSpPr>
        <p:spPr>
          <a:xfrm>
            <a:off x="838200" y="6356350"/>
            <a:ext cx="2743200" cy="365125"/>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4038600" y="6356350"/>
            <a:ext cx="4114800" cy="365125"/>
          </a:xfrm>
          <a:prstGeom prst="rect">
            <a:avLst/>
          </a:prstGeom>
          <a:noFill/>
          <a:ln>
            <a:noFill/>
          </a:ln>
        </p:spPr>
        <p:txBody>
          <a:bodyPr anchorCtr="0" anchor="ctr" bIns="91425" lIns="91425" rIns="91425" wrap="square" tIns="91425"/>
          <a:lstStyle>
            <a:lvl1pPr indent="0" lvl="0" marL="0" marR="0" rtl="0" algn="ctr">
              <a:spcBef>
                <a:spcPts val="0"/>
              </a:spcBef>
              <a:buSzPct val="116666"/>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8610600" y="6356350"/>
            <a:ext cx="27432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youtube.com/watch?v=LNXTm7aHvWc" TargetMode="Externa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youtube.com/watch?v=jQZ_PhvRE14" TargetMode="Externa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youtube.com/watch?v=qS3CtSX8Eck" TargetMode="Externa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grpSp>
        <p:nvGrpSpPr>
          <p:cNvPr id="102" name="Shape 102" title="intersecting circles"/>
          <p:cNvGrpSpPr/>
          <p:nvPr/>
        </p:nvGrpSpPr>
        <p:grpSpPr>
          <a:xfrm>
            <a:off x="1155481" y="498348"/>
            <a:ext cx="9902663" cy="5861304"/>
            <a:chOff x="1155481" y="498348"/>
            <a:chExt cx="9902663" cy="5861304"/>
          </a:xfrm>
        </p:grpSpPr>
        <p:sp>
          <p:nvSpPr>
            <p:cNvPr id="103" name="Shape 103"/>
            <p:cNvSpPr/>
            <p:nvPr/>
          </p:nvSpPr>
          <p:spPr>
            <a:xfrm>
              <a:off x="1155481" y="498348"/>
              <a:ext cx="5861304" cy="5861304"/>
            </a:xfrm>
            <a:prstGeom prst="ellipse">
              <a:avLst/>
            </a:prstGeom>
            <a:solidFill>
              <a:schemeClr val="accent1">
                <a:alpha val="54901"/>
              </a:schemeClr>
            </a:solidFill>
            <a:ln>
              <a:noFill/>
            </a:ln>
          </p:spPr>
          <p:txBody>
            <a:bodyPr anchorCtr="0" anchor="ctr" bIns="91425" lIns="91425" rIns="91425" wrap="square" tIns="91425">
              <a:noAutofit/>
            </a:bodyPr>
            <a:lstStyle/>
            <a:p>
              <a:pPr lvl="0">
                <a:spcBef>
                  <a:spcPts val="0"/>
                </a:spcBef>
                <a:buNone/>
              </a:pPr>
              <a:r>
                <a:t/>
              </a:r>
              <a:endParaRPr/>
            </a:p>
          </p:txBody>
        </p:sp>
        <p:sp>
          <p:nvSpPr>
            <p:cNvPr id="104" name="Shape 104"/>
            <p:cNvSpPr/>
            <p:nvPr/>
          </p:nvSpPr>
          <p:spPr>
            <a:xfrm>
              <a:off x="5196840" y="498348"/>
              <a:ext cx="5861304" cy="5861304"/>
            </a:xfrm>
            <a:prstGeom prst="ellipse">
              <a:avLst/>
            </a:prstGeom>
            <a:solidFill>
              <a:schemeClr val="accent1">
                <a:alpha val="54901"/>
              </a:schemeClr>
            </a:solidFill>
            <a:ln>
              <a:noFill/>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a:off x="3165348" y="498348"/>
              <a:ext cx="5861304" cy="5861304"/>
            </a:xfrm>
            <a:prstGeom prst="ellipse">
              <a:avLst/>
            </a:prstGeom>
            <a:solidFill>
              <a:schemeClr val="accent1">
                <a:alpha val="69803"/>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6" name="Shape 106" title="ribbon"/>
          <p:cNvSpPr/>
          <p:nvPr/>
        </p:nvSpPr>
        <p:spPr>
          <a:xfrm>
            <a:off x="0" y="2514600"/>
            <a:ext cx="12192000" cy="1828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07" name="Shape 107"/>
          <p:cNvSpPr txBox="1"/>
          <p:nvPr>
            <p:ph type="ctrTitle"/>
          </p:nvPr>
        </p:nvSpPr>
        <p:spPr>
          <a:xfrm>
            <a:off x="1524000" y="2776538"/>
            <a:ext cx="9144000" cy="1381188"/>
          </a:xfrm>
          <a:prstGeom prst="rect">
            <a:avLst/>
          </a:prstGeom>
          <a:noFill/>
          <a:ln>
            <a:noFill/>
          </a:ln>
        </p:spPr>
        <p:txBody>
          <a:bodyPr anchorCtr="0" anchor="ctr" bIns="45700" lIns="91425" rIns="91425" wrap="square" tIns="45700">
            <a:noAutofit/>
          </a:bodyPr>
          <a:lstStyle/>
          <a:p>
            <a:pPr indent="0" lvl="0" marL="0" marR="0" rtl="0" algn="ctr">
              <a:lnSpc>
                <a:spcPct val="90000"/>
              </a:lnSpc>
              <a:spcBef>
                <a:spcPts val="0"/>
              </a:spcBef>
              <a:buClr>
                <a:schemeClr val="dk2"/>
              </a:buClr>
              <a:buSzPct val="25000"/>
              <a:buFont typeface="Calibri"/>
              <a:buNone/>
            </a:pPr>
            <a:r>
              <a:rPr b="0" i="0" lang="en-US" sz="4000" u="none" cap="none" strike="noStrike">
                <a:solidFill>
                  <a:schemeClr val="dk2"/>
                </a:solidFill>
                <a:latin typeface="Calibri"/>
                <a:ea typeface="Calibri"/>
                <a:cs typeface="Calibri"/>
                <a:sym typeface="Calibri"/>
              </a:rPr>
              <a:t>Wind Power Generation</a:t>
            </a:r>
          </a:p>
        </p:txBody>
      </p:sp>
      <p:sp>
        <p:nvSpPr>
          <p:cNvPr id="108" name="Shape 108"/>
          <p:cNvSpPr txBox="1"/>
          <p:nvPr>
            <p:ph idx="1" type="subTitle"/>
          </p:nvPr>
        </p:nvSpPr>
        <p:spPr>
          <a:xfrm>
            <a:off x="1524000" y="4495800"/>
            <a:ext cx="9144000" cy="762000"/>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spcAft>
                <a:spcPts val="0"/>
              </a:spcAft>
              <a:buClr>
                <a:schemeClr val="lt1"/>
              </a:buClr>
              <a:buSzPct val="25000"/>
              <a:buFont typeface="Arial"/>
              <a:buNone/>
            </a:pPr>
            <a:r>
              <a:rPr b="0" i="0" lang="en-US" sz="1800" u="none" cap="none" strike="noStrike">
                <a:solidFill>
                  <a:schemeClr val="lt1"/>
                </a:solidFill>
                <a:latin typeface="Calibri"/>
                <a:ea typeface="Calibri"/>
                <a:cs typeface="Calibri"/>
                <a:sym typeface="Calibri"/>
              </a:rPr>
              <a:t>Antonio</a:t>
            </a:r>
          </a:p>
          <a:p>
            <a:pPr indent="0" lvl="0" marL="0" marR="0" rtl="0" algn="ctr">
              <a:lnSpc>
                <a:spcPct val="90000"/>
              </a:lnSpc>
              <a:spcBef>
                <a:spcPts val="1000"/>
              </a:spcBef>
              <a:buClr>
                <a:schemeClr val="lt1"/>
              </a:buClr>
              <a:buSzPct val="25000"/>
              <a:buFont typeface="Arial"/>
              <a:buNone/>
            </a:pPr>
            <a:r>
              <a:rPr b="0" i="0" lang="en-US" sz="1800" u="none" cap="none" strike="noStrike">
                <a:solidFill>
                  <a:schemeClr val="lt1"/>
                </a:solidFill>
                <a:latin typeface="Calibri"/>
                <a:ea typeface="Calibri"/>
                <a:cs typeface="Calibri"/>
                <a:sym typeface="Calibri"/>
              </a:rPr>
              <a:t>Andrew</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p:nvPr/>
        </p:nvSpPr>
        <p:spPr>
          <a:xfrm>
            <a:off x="321564" y="320040"/>
            <a:ext cx="11548872" cy="6217920"/>
          </a:xfrm>
          <a:prstGeom prst="rect">
            <a:avLst/>
          </a:prstGeom>
          <a:solidFill>
            <a:schemeClr val="dk1">
              <a:alpha val="7843"/>
            </a:schemeClr>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cxnSp>
        <p:nvCxnSpPr>
          <p:cNvPr id="197" name="Shape 197"/>
          <p:cNvCxnSpPr/>
          <p:nvPr/>
        </p:nvCxnSpPr>
        <p:spPr>
          <a:xfrm>
            <a:off x="4654296" y="2057400"/>
            <a:ext cx="0" cy="2743200"/>
          </a:xfrm>
          <a:prstGeom prst="straightConnector1">
            <a:avLst/>
          </a:prstGeom>
          <a:noFill/>
          <a:ln cap="flat" cmpd="sng" w="19050">
            <a:solidFill>
              <a:srgbClr val="262626"/>
            </a:solidFill>
            <a:prstDash val="solid"/>
            <a:miter lim="800000"/>
            <a:headEnd len="med" w="med" type="none"/>
            <a:tailEnd len="med" w="med" type="none"/>
          </a:ln>
        </p:spPr>
      </p:cxnSp>
      <p:sp>
        <p:nvSpPr>
          <p:cNvPr id="198" name="Shape 198"/>
          <p:cNvSpPr txBox="1"/>
          <p:nvPr>
            <p:ph idx="1" type="body"/>
          </p:nvPr>
        </p:nvSpPr>
        <p:spPr>
          <a:xfrm>
            <a:off x="4976031" y="963877"/>
            <a:ext cx="6377769" cy="4930246"/>
          </a:xfrm>
          <a:prstGeom prst="rect">
            <a:avLst/>
          </a:prstGeom>
          <a:noFill/>
          <a:ln>
            <a:noFill/>
          </a:ln>
        </p:spPr>
        <p:txBody>
          <a:bodyPr anchorCtr="0" anchor="ctr" bIns="45700" lIns="91425" rIns="91425" wrap="square"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Wind power gives variable power which is very consistent from year to year but which has significant variation over shorter time scales. </a:t>
            </a:r>
          </a:p>
          <a:p>
            <a:pPr indent="-228600" lvl="0" marL="228600" marR="0" rtl="0" algn="l">
              <a:lnSpc>
                <a:spcPct val="90000"/>
              </a:lnSpc>
              <a:spcBef>
                <a:spcPts val="10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An ideal location would have a near constant flow of non-turbulent wind throughout the year, with a minimum likelihood of sudden powerful bursts of wind</a:t>
            </a:r>
          </a:p>
          <a:p>
            <a:pPr indent="-228600" lvl="0" marL="228600" marR="0" rtl="0" algn="l">
              <a:lnSpc>
                <a:spcPct val="90000"/>
              </a:lnSpc>
              <a:spcBef>
                <a:spcPts val="10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The wind blows faster at higher altitudes because of the reduced influence of drag.</a:t>
            </a:r>
          </a:p>
          <a:p>
            <a:pPr indent="-228600" lvl="0" marL="228600" marR="0" rtl="0" algn="l">
              <a:lnSpc>
                <a:spcPct val="90000"/>
              </a:lnSpc>
              <a:spcBef>
                <a:spcPts val="1000"/>
              </a:spcBef>
              <a:buClr>
                <a:schemeClr val="dk1"/>
              </a:buClr>
              <a:buSzPct val="1000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2" name="Shape 202"/>
        <p:cNvGrpSpPr/>
        <p:nvPr/>
      </p:nvGrpSpPr>
      <p:grpSpPr>
        <a:xfrm>
          <a:off x="0" y="0"/>
          <a:ext cx="0" cy="0"/>
          <a:chOff x="0" y="0"/>
          <a:chExt cx="0" cy="0"/>
        </a:xfrm>
      </p:grpSpPr>
      <p:sp>
        <p:nvSpPr>
          <p:cNvPr id="203" name="Shape 203"/>
          <p:cNvSpPr/>
          <p:nvPr/>
        </p:nvSpPr>
        <p:spPr>
          <a:xfrm>
            <a:off x="7555992" y="0"/>
            <a:ext cx="4636008" cy="6858000"/>
          </a:xfrm>
          <a:prstGeom prst="rect">
            <a:avLst/>
          </a:prstGeom>
          <a:solidFill>
            <a:srgbClr val="757070"/>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204" name="Shape 204"/>
          <p:cNvSpPr txBox="1"/>
          <p:nvPr>
            <p:ph type="title"/>
          </p:nvPr>
        </p:nvSpPr>
        <p:spPr>
          <a:xfrm>
            <a:off x="8199459" y="642938"/>
            <a:ext cx="3670808" cy="5502264"/>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rgbClr val="FFFFFF"/>
              </a:buClr>
              <a:buSzPct val="25000"/>
              <a:buFont typeface="Calibri"/>
              <a:buNone/>
            </a:pPr>
            <a:r>
              <a:rPr b="0" i="0" lang="en-US" sz="4400" u="none" cap="none" strike="noStrike">
                <a:solidFill>
                  <a:srgbClr val="FFFFFF"/>
                </a:solidFill>
                <a:latin typeface="Calibri"/>
                <a:ea typeface="Calibri"/>
                <a:cs typeface="Calibri"/>
                <a:sym typeface="Calibri"/>
              </a:rPr>
              <a:t>Offshore Wind Power</a:t>
            </a:r>
          </a:p>
        </p:txBody>
      </p:sp>
      <p:grpSp>
        <p:nvGrpSpPr>
          <p:cNvPr id="205" name="Shape 205"/>
          <p:cNvGrpSpPr/>
          <p:nvPr/>
        </p:nvGrpSpPr>
        <p:grpSpPr>
          <a:xfrm>
            <a:off x="642938" y="642938"/>
            <a:ext cx="6269037" cy="5572124"/>
            <a:chOff x="0" y="0"/>
            <a:chExt cx="6269037" cy="5572124"/>
          </a:xfrm>
        </p:grpSpPr>
        <p:cxnSp>
          <p:nvCxnSpPr>
            <p:cNvPr id="206" name="Shape 206"/>
            <p:cNvCxnSpPr/>
            <p:nvPr/>
          </p:nvCxnSpPr>
          <p:spPr>
            <a:xfrm>
              <a:off x="0" y="0"/>
              <a:ext cx="6269037" cy="0"/>
            </a:xfrm>
            <a:prstGeom prst="straightConnector1">
              <a:avLst/>
            </a:prstGeom>
            <a:solidFill>
              <a:schemeClr val="accent2"/>
            </a:solidFill>
            <a:ln cap="flat" cmpd="sng" w="12700">
              <a:solidFill>
                <a:schemeClr val="accent2"/>
              </a:solidFill>
              <a:prstDash val="solid"/>
              <a:miter lim="800000"/>
              <a:headEnd len="med" w="med" type="none"/>
              <a:tailEnd len="med" w="med" type="none"/>
            </a:ln>
          </p:spPr>
        </p:cxnSp>
        <p:sp>
          <p:nvSpPr>
            <p:cNvPr id="207" name="Shape 207"/>
            <p:cNvSpPr/>
            <p:nvPr/>
          </p:nvSpPr>
          <p:spPr>
            <a:xfrm>
              <a:off x="0" y="0"/>
              <a:ext cx="6269037" cy="1393031"/>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08" name="Shape 208"/>
            <p:cNvSpPr txBox="1"/>
            <p:nvPr/>
          </p:nvSpPr>
          <p:spPr>
            <a:xfrm>
              <a:off x="0" y="0"/>
              <a:ext cx="6269037" cy="1393031"/>
            </a:xfrm>
            <a:prstGeom prst="rect">
              <a:avLst/>
            </a:prstGeom>
            <a:noFill/>
            <a:ln>
              <a:noFill/>
            </a:ln>
          </p:spPr>
          <p:txBody>
            <a:bodyPr anchorCtr="0" anchor="t" bIns="80000" lIns="80000" rIns="80000" wrap="square" tIns="80000">
              <a:noAutofit/>
            </a:bodyPr>
            <a:lstStyle/>
            <a:p>
              <a:pPr indent="0" lvl="0" marL="0" marR="0" rtl="0" algn="l">
                <a:lnSpc>
                  <a:spcPct val="90000"/>
                </a:lnSpc>
                <a:spcBef>
                  <a:spcPts val="0"/>
                </a:spcBef>
                <a:spcAft>
                  <a:spcPts val="0"/>
                </a:spcAft>
                <a:buClr>
                  <a:schemeClr val="dk1"/>
                </a:buClr>
                <a:buSzPct val="25000"/>
                <a:buFont typeface="Calibri"/>
                <a:buNone/>
              </a:pPr>
              <a:r>
                <a:rPr b="0" i="0" lang="en-US" sz="2100" u="none" cap="none" strike="noStrike">
                  <a:solidFill>
                    <a:schemeClr val="dk1"/>
                  </a:solidFill>
                  <a:latin typeface="Calibri"/>
                  <a:ea typeface="Calibri"/>
                  <a:cs typeface="Calibri"/>
                  <a:sym typeface="Calibri"/>
                </a:rPr>
                <a:t>Offshore wind power refers to the construction of wind farms in large bodies of water to generate electric power.</a:t>
              </a:r>
            </a:p>
          </p:txBody>
        </p:sp>
        <p:cxnSp>
          <p:nvCxnSpPr>
            <p:cNvPr id="209" name="Shape 209"/>
            <p:cNvCxnSpPr/>
            <p:nvPr/>
          </p:nvCxnSpPr>
          <p:spPr>
            <a:xfrm>
              <a:off x="0" y="1393031"/>
              <a:ext cx="6269037" cy="0"/>
            </a:xfrm>
            <a:prstGeom prst="straightConnector1">
              <a:avLst/>
            </a:prstGeom>
            <a:solidFill>
              <a:srgbClr val="D07A5B"/>
            </a:solidFill>
            <a:ln cap="flat" cmpd="sng" w="12700">
              <a:solidFill>
                <a:srgbClr val="D07A5B"/>
              </a:solidFill>
              <a:prstDash val="solid"/>
              <a:miter lim="800000"/>
              <a:headEnd len="med" w="med" type="none"/>
              <a:tailEnd len="med" w="med" type="none"/>
            </a:ln>
          </p:spPr>
        </p:cxnSp>
        <p:sp>
          <p:nvSpPr>
            <p:cNvPr id="210" name="Shape 210"/>
            <p:cNvSpPr/>
            <p:nvPr/>
          </p:nvSpPr>
          <p:spPr>
            <a:xfrm>
              <a:off x="0" y="1393031"/>
              <a:ext cx="6269037" cy="1393031"/>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11" name="Shape 211"/>
            <p:cNvSpPr txBox="1"/>
            <p:nvPr/>
          </p:nvSpPr>
          <p:spPr>
            <a:xfrm>
              <a:off x="0" y="1393031"/>
              <a:ext cx="6269037" cy="1393031"/>
            </a:xfrm>
            <a:prstGeom prst="rect">
              <a:avLst/>
            </a:prstGeom>
            <a:noFill/>
            <a:ln>
              <a:noFill/>
            </a:ln>
          </p:spPr>
          <p:txBody>
            <a:bodyPr anchorCtr="0" anchor="t" bIns="80000" lIns="80000" rIns="80000" wrap="square" tIns="80000">
              <a:noAutofit/>
            </a:bodyPr>
            <a:lstStyle/>
            <a:p>
              <a:pPr indent="0" lvl="0" marL="0" marR="0" rtl="0" algn="l">
                <a:lnSpc>
                  <a:spcPct val="90000"/>
                </a:lnSpc>
                <a:spcBef>
                  <a:spcPts val="0"/>
                </a:spcBef>
                <a:spcAft>
                  <a:spcPts val="0"/>
                </a:spcAft>
                <a:buClr>
                  <a:schemeClr val="dk1"/>
                </a:buClr>
                <a:buSzPct val="25000"/>
                <a:buFont typeface="Calibri"/>
                <a:buNone/>
              </a:pPr>
              <a:r>
                <a:rPr b="0" i="0" lang="en-US" sz="2100" u="none" cap="none" strike="noStrike">
                  <a:solidFill>
                    <a:schemeClr val="dk1"/>
                  </a:solidFill>
                  <a:latin typeface="Calibri"/>
                  <a:ea typeface="Calibri"/>
                  <a:cs typeface="Calibri"/>
                  <a:sym typeface="Calibri"/>
                </a:rPr>
                <a:t>These installations can utilize the more frequent and powerful winds that are available in these locations and have less aesthetic impact on the landscape than land based projects. </a:t>
              </a:r>
            </a:p>
          </p:txBody>
        </p:sp>
        <p:cxnSp>
          <p:nvCxnSpPr>
            <p:cNvPr id="212" name="Shape 212"/>
            <p:cNvCxnSpPr/>
            <p:nvPr/>
          </p:nvCxnSpPr>
          <p:spPr>
            <a:xfrm>
              <a:off x="0" y="2786062"/>
              <a:ext cx="6269037" cy="0"/>
            </a:xfrm>
            <a:prstGeom prst="straightConnector1">
              <a:avLst/>
            </a:prstGeom>
            <a:solidFill>
              <a:srgbClr val="B88881"/>
            </a:solidFill>
            <a:ln cap="flat" cmpd="sng" w="12700">
              <a:solidFill>
                <a:srgbClr val="B88881"/>
              </a:solidFill>
              <a:prstDash val="solid"/>
              <a:miter lim="800000"/>
              <a:headEnd len="med" w="med" type="none"/>
              <a:tailEnd len="med" w="med" type="none"/>
            </a:ln>
          </p:spPr>
        </p:cxnSp>
        <p:sp>
          <p:nvSpPr>
            <p:cNvPr id="213" name="Shape 213"/>
            <p:cNvSpPr/>
            <p:nvPr/>
          </p:nvSpPr>
          <p:spPr>
            <a:xfrm>
              <a:off x="0" y="2786062"/>
              <a:ext cx="6269037" cy="1393031"/>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14" name="Shape 214"/>
            <p:cNvSpPr txBox="1"/>
            <p:nvPr/>
          </p:nvSpPr>
          <p:spPr>
            <a:xfrm>
              <a:off x="0" y="2786062"/>
              <a:ext cx="6269037" cy="1393031"/>
            </a:xfrm>
            <a:prstGeom prst="rect">
              <a:avLst/>
            </a:prstGeom>
            <a:noFill/>
            <a:ln>
              <a:noFill/>
            </a:ln>
          </p:spPr>
          <p:txBody>
            <a:bodyPr anchorCtr="0" anchor="t" bIns="80000" lIns="80000" rIns="80000" wrap="square" tIns="80000">
              <a:noAutofit/>
            </a:bodyPr>
            <a:lstStyle/>
            <a:p>
              <a:pPr indent="0" lvl="0" marL="0" marR="0" rtl="0" algn="l">
                <a:lnSpc>
                  <a:spcPct val="90000"/>
                </a:lnSpc>
                <a:spcBef>
                  <a:spcPts val="0"/>
                </a:spcBef>
                <a:spcAft>
                  <a:spcPts val="0"/>
                </a:spcAft>
                <a:buClr>
                  <a:schemeClr val="dk1"/>
                </a:buClr>
                <a:buSzPct val="25000"/>
                <a:buFont typeface="Calibri"/>
                <a:buNone/>
              </a:pPr>
              <a:r>
                <a:rPr b="0" i="0" lang="en-US" sz="2100" u="none" cap="none" strike="noStrike">
                  <a:solidFill>
                    <a:schemeClr val="dk1"/>
                  </a:solidFill>
                  <a:latin typeface="Calibri"/>
                  <a:ea typeface="Calibri"/>
                  <a:cs typeface="Calibri"/>
                  <a:sym typeface="Calibri"/>
                </a:rPr>
                <a:t>Offshore wind turbines are less obtrusive than turbines on land, as their apparent size and noise is mitigated by distance</a:t>
              </a:r>
            </a:p>
          </p:txBody>
        </p:sp>
        <p:cxnSp>
          <p:nvCxnSpPr>
            <p:cNvPr id="215" name="Shape 215"/>
            <p:cNvCxnSpPr/>
            <p:nvPr/>
          </p:nvCxnSpPr>
          <p:spPr>
            <a:xfrm>
              <a:off x="0" y="4179093"/>
              <a:ext cx="6269037" cy="0"/>
            </a:xfrm>
            <a:prstGeom prst="straightConnector1">
              <a:avLst/>
            </a:prstGeom>
            <a:solidFill>
              <a:srgbClr val="A4A4A4"/>
            </a:solidFill>
            <a:ln cap="flat" cmpd="sng" w="12700">
              <a:solidFill>
                <a:srgbClr val="A4A4A4"/>
              </a:solidFill>
              <a:prstDash val="solid"/>
              <a:miter lim="800000"/>
              <a:headEnd len="med" w="med" type="none"/>
              <a:tailEnd len="med" w="med" type="none"/>
            </a:ln>
          </p:spPr>
        </p:cxnSp>
        <p:sp>
          <p:nvSpPr>
            <p:cNvPr id="216" name="Shape 216"/>
            <p:cNvSpPr/>
            <p:nvPr/>
          </p:nvSpPr>
          <p:spPr>
            <a:xfrm>
              <a:off x="0" y="4179093"/>
              <a:ext cx="6269037" cy="1393031"/>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17" name="Shape 217"/>
            <p:cNvSpPr txBox="1"/>
            <p:nvPr/>
          </p:nvSpPr>
          <p:spPr>
            <a:xfrm>
              <a:off x="0" y="4179093"/>
              <a:ext cx="6269037" cy="1393031"/>
            </a:xfrm>
            <a:prstGeom prst="rect">
              <a:avLst/>
            </a:prstGeom>
            <a:noFill/>
            <a:ln>
              <a:noFill/>
            </a:ln>
          </p:spPr>
          <p:txBody>
            <a:bodyPr anchorCtr="0" anchor="t" bIns="80000" lIns="80000" rIns="80000" wrap="square" tIns="80000">
              <a:noAutofit/>
            </a:bodyPr>
            <a:lstStyle/>
            <a:p>
              <a:pPr indent="0" lvl="0" marL="0" marR="0" rtl="0" algn="l">
                <a:lnSpc>
                  <a:spcPct val="90000"/>
                </a:lnSpc>
                <a:spcBef>
                  <a:spcPts val="0"/>
                </a:spcBef>
                <a:spcAft>
                  <a:spcPts val="0"/>
                </a:spcAft>
                <a:buClr>
                  <a:schemeClr val="dk1"/>
                </a:buClr>
                <a:buSzPct val="25000"/>
                <a:buFont typeface="Calibri"/>
                <a:buNone/>
              </a:pPr>
              <a:r>
                <a:rPr b="0" i="0" lang="en-US" sz="2100" u="none" cap="none" strike="noStrike">
                  <a:solidFill>
                    <a:schemeClr val="dk1"/>
                  </a:solidFill>
                  <a:latin typeface="Calibri"/>
                  <a:ea typeface="Calibri"/>
                  <a:cs typeface="Calibri"/>
                  <a:sym typeface="Calibri"/>
                </a:rPr>
                <a:t>Because water has less surface roughness than land (especially deeper water), the average wind speed is usually considerably higher over open water</a:t>
              </a: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pic>
        <p:nvPicPr>
          <p:cNvPr descr="Image result for offshore wind power gif" id="222" name="Shape 222"/>
          <p:cNvPicPr preferRelativeResize="0"/>
          <p:nvPr/>
        </p:nvPicPr>
        <p:blipFill rotWithShape="1">
          <a:blip r:embed="rId3">
            <a:alphaModFix/>
          </a:blip>
          <a:srcRect b="0" l="0" r="0" t="0"/>
          <a:stretch/>
        </p:blipFill>
        <p:spPr>
          <a:xfrm>
            <a:off x="7092985" y="2602787"/>
            <a:ext cx="4260814" cy="2470119"/>
          </a:xfrm>
          <a:prstGeom prst="rect">
            <a:avLst/>
          </a:prstGeom>
          <a:noFill/>
          <a:ln>
            <a:noFill/>
          </a:ln>
        </p:spPr>
      </p:pic>
      <p:sp>
        <p:nvSpPr>
          <p:cNvPr id="223" name="Shape 223"/>
          <p:cNvSpPr/>
          <p:nvPr/>
        </p:nvSpPr>
        <p:spPr>
          <a:xfrm flipH="1" rot="10800000">
            <a:off x="1" y="0"/>
            <a:ext cx="7539895" cy="6858000"/>
          </a:xfrm>
          <a:custGeom>
            <a:pathLst>
              <a:path extrusionOk="0" h="120000" w="120000">
                <a:moveTo>
                  <a:pt x="120000" y="120000"/>
                </a:moveTo>
                <a:lnTo>
                  <a:pt x="0" y="120000"/>
                </a:lnTo>
                <a:lnTo>
                  <a:pt x="0" y="0"/>
                </a:lnTo>
                <a:lnTo>
                  <a:pt x="69450" y="0"/>
                </a:lnTo>
                <a:close/>
              </a:path>
            </a:pathLst>
          </a:custGeom>
          <a:solidFill>
            <a:srgbClr val="262626">
              <a:alpha val="69803"/>
            </a:srgbClr>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224" name="Shape 224"/>
          <p:cNvSpPr/>
          <p:nvPr/>
        </p:nvSpPr>
        <p:spPr>
          <a:xfrm flipH="1" rot="10800000">
            <a:off x="0" y="0"/>
            <a:ext cx="7092985" cy="6858000"/>
          </a:xfrm>
          <a:custGeom>
            <a:pathLst>
              <a:path extrusionOk="0" h="120000" w="120000">
                <a:moveTo>
                  <a:pt x="120000" y="120000"/>
                </a:moveTo>
                <a:lnTo>
                  <a:pt x="0" y="120000"/>
                </a:lnTo>
                <a:lnTo>
                  <a:pt x="0" y="0"/>
                </a:lnTo>
                <a:lnTo>
                  <a:pt x="66265" y="0"/>
                </a:lnTo>
                <a:close/>
              </a:path>
            </a:pathLst>
          </a:custGeom>
          <a:solidFill>
            <a:srgbClr val="262626"/>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225" name="Shape 225"/>
          <p:cNvSpPr txBox="1"/>
          <p:nvPr>
            <p:ph type="title"/>
          </p:nvPr>
        </p:nvSpPr>
        <p:spPr>
          <a:xfrm>
            <a:off x="838199" y="365125"/>
            <a:ext cx="5529943" cy="1325563"/>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Calibri"/>
                <a:ea typeface="Calibri"/>
                <a:cs typeface="Calibri"/>
                <a:sym typeface="Calibri"/>
              </a:rPr>
              <a:t>Continue</a:t>
            </a:r>
          </a:p>
        </p:txBody>
      </p:sp>
      <p:sp>
        <p:nvSpPr>
          <p:cNvPr id="226" name="Shape 226"/>
          <p:cNvSpPr txBox="1"/>
          <p:nvPr>
            <p:ph idx="1" type="body"/>
          </p:nvPr>
        </p:nvSpPr>
        <p:spPr>
          <a:xfrm>
            <a:off x="838199" y="1825625"/>
            <a:ext cx="4128169" cy="3399518"/>
          </a:xfrm>
          <a:prstGeom prst="rect">
            <a:avLst/>
          </a:prstGeom>
          <a:noFill/>
          <a:ln>
            <a:noFill/>
          </a:ln>
        </p:spPr>
        <p:txBody>
          <a:bodyPr anchorCtr="0" anchor="t" bIns="45700" lIns="91425" rIns="91425" wrap="square" tIns="45700">
            <a:noAutofit/>
          </a:bodyPr>
          <a:lstStyle/>
          <a:p>
            <a:pPr indent="-228600" lvl="0" marL="228600" marR="0" rtl="0" algn="l">
              <a:lnSpc>
                <a:spcPct val="70000"/>
              </a:lnSpc>
              <a:spcBef>
                <a:spcPts val="0"/>
              </a:spcBef>
              <a:spcAft>
                <a:spcPts val="0"/>
              </a:spcAft>
              <a:buClr>
                <a:schemeClr val="lt1"/>
              </a:buClr>
              <a:buSzPct val="100000"/>
              <a:buFont typeface="Arial"/>
              <a:buChar char="•"/>
            </a:pPr>
            <a:r>
              <a:rPr b="0" i="0" lang="en-US" sz="1850" u="none" cap="none" strike="noStrike">
                <a:solidFill>
                  <a:schemeClr val="lt1"/>
                </a:solidFill>
                <a:latin typeface="Calibri"/>
                <a:ea typeface="Calibri"/>
                <a:cs typeface="Calibri"/>
                <a:sym typeface="Calibri"/>
              </a:rPr>
              <a:t>In a wind farm, individual turbines are interconnected with a medium voltage (usually 34.5 kV) power collection system and communications network.</a:t>
            </a:r>
          </a:p>
          <a:p>
            <a:pPr indent="-228600" lvl="0" marL="228600" marR="0" rtl="0" algn="l">
              <a:lnSpc>
                <a:spcPct val="70000"/>
              </a:lnSpc>
              <a:spcBef>
                <a:spcPts val="1000"/>
              </a:spcBef>
              <a:spcAft>
                <a:spcPts val="0"/>
              </a:spcAft>
              <a:buClr>
                <a:schemeClr val="lt1"/>
              </a:buClr>
              <a:buSzPct val="100000"/>
              <a:buFont typeface="Arial"/>
              <a:buChar char="•"/>
            </a:pPr>
            <a:r>
              <a:rPr b="0" i="0" lang="en-US" sz="1850" u="none" cap="none" strike="noStrike">
                <a:solidFill>
                  <a:schemeClr val="lt1"/>
                </a:solidFill>
                <a:latin typeface="Calibri"/>
                <a:ea typeface="Calibri"/>
                <a:cs typeface="Calibri"/>
                <a:sym typeface="Calibri"/>
              </a:rPr>
              <a:t>Air is a fluid like any other except that its particles are in gas form instead of liquid and when air moves quickly, in the form of wind, those particles are moving quickly</a:t>
            </a:r>
          </a:p>
          <a:p>
            <a:pPr indent="-228600" lvl="0" marL="228600" marR="0" rtl="0" algn="l">
              <a:lnSpc>
                <a:spcPct val="70000"/>
              </a:lnSpc>
              <a:spcBef>
                <a:spcPts val="1000"/>
              </a:spcBef>
              <a:spcAft>
                <a:spcPts val="0"/>
              </a:spcAft>
              <a:buClr>
                <a:schemeClr val="lt1"/>
              </a:buClr>
              <a:buSzPct val="100000"/>
              <a:buFont typeface="Arial"/>
              <a:buChar char="•"/>
            </a:pPr>
            <a:r>
              <a:rPr b="0" i="0" lang="en-US" sz="1850" u="none" cap="none" strike="noStrike">
                <a:solidFill>
                  <a:schemeClr val="lt1"/>
                </a:solidFill>
                <a:latin typeface="Calibri"/>
                <a:ea typeface="Calibri"/>
                <a:cs typeface="Calibri"/>
                <a:sym typeface="Calibri"/>
              </a:rPr>
              <a:t>Motion means kinetic energy, which can be captured, just like the energy in moving water can be captured by the turbine in a hydroelectric dam</a:t>
            </a:r>
          </a:p>
          <a:p>
            <a:pPr indent="-228600" lvl="0" marL="228600" marR="0" rtl="0" algn="l">
              <a:lnSpc>
                <a:spcPct val="70000"/>
              </a:lnSpc>
              <a:spcBef>
                <a:spcPts val="1000"/>
              </a:spcBef>
              <a:buClr>
                <a:schemeClr val="dk1"/>
              </a:buClr>
              <a:buSzPct val="100000"/>
              <a:buFont typeface="Arial"/>
              <a:buNone/>
            </a:pPr>
            <a:r>
              <a:t/>
            </a:r>
            <a:endParaRPr b="0" i="0" sz="185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0" name="Shape 230"/>
        <p:cNvGrpSpPr/>
        <p:nvPr/>
      </p:nvGrpSpPr>
      <p:grpSpPr>
        <a:xfrm>
          <a:off x="0" y="0"/>
          <a:ext cx="0" cy="0"/>
          <a:chOff x="0" y="0"/>
          <a:chExt cx="0" cy="0"/>
        </a:xfrm>
      </p:grpSpPr>
      <p:sp>
        <p:nvSpPr>
          <p:cNvPr id="231" name="Shape 231"/>
          <p:cNvSpPr/>
          <p:nvPr/>
        </p:nvSpPr>
        <p:spPr>
          <a:xfrm>
            <a:off x="7555992" y="0"/>
            <a:ext cx="4636008" cy="6858000"/>
          </a:xfrm>
          <a:prstGeom prst="rect">
            <a:avLst/>
          </a:prstGeom>
          <a:solidFill>
            <a:srgbClr val="757070"/>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grpSp>
        <p:nvGrpSpPr>
          <p:cNvPr id="232" name="Shape 232"/>
          <p:cNvGrpSpPr/>
          <p:nvPr/>
        </p:nvGrpSpPr>
        <p:grpSpPr>
          <a:xfrm>
            <a:off x="990457" y="642002"/>
            <a:ext cx="5573998" cy="5573998"/>
            <a:chOff x="347519" y="-936"/>
            <a:chExt cx="5573998" cy="5573998"/>
          </a:xfrm>
        </p:grpSpPr>
        <p:sp>
          <p:nvSpPr>
            <p:cNvPr id="233" name="Shape 233"/>
            <p:cNvSpPr/>
            <p:nvPr/>
          </p:nvSpPr>
          <p:spPr>
            <a:xfrm>
              <a:off x="3825097" y="124165"/>
              <a:ext cx="1971318" cy="1971318"/>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34" name="Shape 234"/>
            <p:cNvSpPr txBox="1"/>
            <p:nvPr/>
          </p:nvSpPr>
          <p:spPr>
            <a:xfrm>
              <a:off x="3825097" y="124165"/>
              <a:ext cx="1971318" cy="1971318"/>
            </a:xfrm>
            <a:prstGeom prst="rect">
              <a:avLst/>
            </a:prstGeom>
            <a:noFill/>
            <a:ln>
              <a:noFill/>
            </a:ln>
          </p:spPr>
          <p:txBody>
            <a:bodyPr anchorCtr="0" anchor="ctr" bIns="19050" lIns="19050" rIns="19050" wrap="square" tIns="19050">
              <a:noAutofit/>
            </a:bodyPr>
            <a:lstStyle/>
            <a:p>
              <a:pPr indent="0" lvl="0" marL="0" marR="0" rtl="0" algn="ctr">
                <a:lnSpc>
                  <a:spcPct val="90000"/>
                </a:lnSpc>
                <a:spcBef>
                  <a:spcPts val="0"/>
                </a:spcBef>
                <a:spcAft>
                  <a:spcPts val="0"/>
                </a:spcAft>
                <a:buClr>
                  <a:schemeClr val="dk1"/>
                </a:buClr>
                <a:buSzPct val="25000"/>
                <a:buFont typeface="Calibri"/>
                <a:buNone/>
              </a:pPr>
              <a:r>
                <a:rPr b="0" i="0" lang="en-US" sz="1500" u="none" cap="none" strike="noStrike">
                  <a:solidFill>
                    <a:schemeClr val="dk1"/>
                  </a:solidFill>
                  <a:latin typeface="Calibri"/>
                  <a:ea typeface="Calibri"/>
                  <a:cs typeface="Calibri"/>
                  <a:sym typeface="Calibri"/>
                </a:rPr>
                <a:t>The rest is nearly identical to a hydroelectric setup: When the turbine blades capture wind energy and start moving, they spin a shaft that leads from the hub of the rotor to a generator</a:t>
              </a:r>
            </a:p>
          </p:txBody>
        </p:sp>
        <p:sp>
          <p:nvSpPr>
            <p:cNvPr id="235" name="Shape 235"/>
            <p:cNvSpPr/>
            <p:nvPr/>
          </p:nvSpPr>
          <p:spPr>
            <a:xfrm>
              <a:off x="347519" y="-936"/>
              <a:ext cx="5573998" cy="5573998"/>
            </a:xfrm>
            <a:custGeom>
              <a:pathLst>
                <a:path extrusionOk="0" h="120000" w="120000">
                  <a:moveTo>
                    <a:pt x="112119" y="44128"/>
                  </a:moveTo>
                  <a:lnTo>
                    <a:pt x="112119" y="44128"/>
                  </a:lnTo>
                  <a:cubicBezTo>
                    <a:pt x="114597" y="52266"/>
                    <a:pt x="115135" y="60871"/>
                    <a:pt x="113690" y="69254"/>
                  </a:cubicBezTo>
                  <a:lnTo>
                    <a:pt x="118935" y="70851"/>
                  </a:lnTo>
                  <a:lnTo>
                    <a:pt x="108161" y="74666"/>
                  </a:lnTo>
                  <a:lnTo>
                    <a:pt x="100462" y="65226"/>
                  </a:lnTo>
                  <a:lnTo>
                    <a:pt x="105700" y="66821"/>
                  </a:lnTo>
                  <a:lnTo>
                    <a:pt x="105700" y="66821"/>
                  </a:lnTo>
                  <a:cubicBezTo>
                    <a:pt x="106714" y="60033"/>
                    <a:pt x="106202" y="53104"/>
                    <a:pt x="104203" y="46539"/>
                  </a:cubicBezTo>
                  <a:close/>
                </a:path>
              </a:pathLst>
            </a:custGeom>
            <a:solidFill>
              <a:schemeClr val="accent2"/>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6" name="Shape 236"/>
            <p:cNvSpPr/>
            <p:nvPr/>
          </p:nvSpPr>
          <p:spPr>
            <a:xfrm>
              <a:off x="3825097" y="3476641"/>
              <a:ext cx="1971318" cy="1971318"/>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37" name="Shape 237"/>
            <p:cNvSpPr txBox="1"/>
            <p:nvPr/>
          </p:nvSpPr>
          <p:spPr>
            <a:xfrm>
              <a:off x="3825097" y="3476641"/>
              <a:ext cx="1971318" cy="1971318"/>
            </a:xfrm>
            <a:prstGeom prst="rect">
              <a:avLst/>
            </a:prstGeom>
            <a:noFill/>
            <a:ln>
              <a:noFill/>
            </a:ln>
          </p:spPr>
          <p:txBody>
            <a:bodyPr anchorCtr="0" anchor="ctr" bIns="19050" lIns="19050" rIns="19050" wrap="square" tIns="19050">
              <a:noAutofit/>
            </a:bodyPr>
            <a:lstStyle/>
            <a:p>
              <a:pPr indent="0" lvl="0" marL="0" marR="0" rtl="0" algn="ctr">
                <a:lnSpc>
                  <a:spcPct val="90000"/>
                </a:lnSpc>
                <a:spcBef>
                  <a:spcPts val="0"/>
                </a:spcBef>
                <a:spcAft>
                  <a:spcPts val="0"/>
                </a:spcAft>
                <a:buClr>
                  <a:schemeClr val="dk1"/>
                </a:buClr>
                <a:buSzPct val="25000"/>
                <a:buFont typeface="Calibri"/>
                <a:buNone/>
              </a:pPr>
              <a:r>
                <a:rPr b="0" i="0" lang="en-US" sz="1500" u="none" cap="none" strike="noStrike">
                  <a:solidFill>
                    <a:schemeClr val="dk1"/>
                  </a:solidFill>
                  <a:latin typeface="Calibri"/>
                  <a:ea typeface="Calibri"/>
                  <a:cs typeface="Calibri"/>
                  <a:sym typeface="Calibri"/>
                </a:rPr>
                <a:t>At a substation, this medium-voltage electric current is increased in voltage with a transformer for connection to the high voltage electric power transmission system.</a:t>
              </a:r>
            </a:p>
          </p:txBody>
        </p:sp>
        <p:sp>
          <p:nvSpPr>
            <p:cNvPr id="238" name="Shape 238"/>
            <p:cNvSpPr/>
            <p:nvPr/>
          </p:nvSpPr>
          <p:spPr>
            <a:xfrm>
              <a:off x="347519" y="-936"/>
              <a:ext cx="5573998" cy="5573998"/>
            </a:xfrm>
            <a:custGeom>
              <a:pathLst>
                <a:path extrusionOk="0" h="120000" w="120000">
                  <a:moveTo>
                    <a:pt x="75871" y="112119"/>
                  </a:moveTo>
                  <a:cubicBezTo>
                    <a:pt x="67733" y="114597"/>
                    <a:pt x="59128" y="115135"/>
                    <a:pt x="50745" y="113690"/>
                  </a:cubicBezTo>
                  <a:lnTo>
                    <a:pt x="49148" y="118935"/>
                  </a:lnTo>
                  <a:lnTo>
                    <a:pt x="45333" y="108161"/>
                  </a:lnTo>
                  <a:lnTo>
                    <a:pt x="54773" y="100462"/>
                  </a:lnTo>
                  <a:lnTo>
                    <a:pt x="53178" y="105700"/>
                  </a:lnTo>
                  <a:lnTo>
                    <a:pt x="53178" y="105700"/>
                  </a:lnTo>
                  <a:cubicBezTo>
                    <a:pt x="59966" y="106714"/>
                    <a:pt x="66895" y="106202"/>
                    <a:pt x="73460" y="104203"/>
                  </a:cubicBezTo>
                  <a:close/>
                </a:path>
              </a:pathLst>
            </a:custGeom>
            <a:solidFill>
              <a:srgbClr val="D07A5B"/>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9" name="Shape 239"/>
            <p:cNvSpPr/>
            <p:nvPr/>
          </p:nvSpPr>
          <p:spPr>
            <a:xfrm>
              <a:off x="472621" y="3476641"/>
              <a:ext cx="1971318" cy="1971318"/>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40" name="Shape 240"/>
            <p:cNvSpPr txBox="1"/>
            <p:nvPr/>
          </p:nvSpPr>
          <p:spPr>
            <a:xfrm>
              <a:off x="472621" y="3476641"/>
              <a:ext cx="1971318" cy="1971318"/>
            </a:xfrm>
            <a:prstGeom prst="rect">
              <a:avLst/>
            </a:prstGeom>
            <a:noFill/>
            <a:ln>
              <a:noFill/>
            </a:ln>
          </p:spPr>
          <p:txBody>
            <a:bodyPr anchorCtr="0" anchor="ctr" bIns="19050" lIns="19050" rIns="19050" wrap="square" tIns="19050">
              <a:noAutofit/>
            </a:bodyPr>
            <a:lstStyle/>
            <a:p>
              <a:pPr indent="0" lvl="0" marL="0" marR="0" rtl="0" algn="ctr">
                <a:lnSpc>
                  <a:spcPct val="90000"/>
                </a:lnSpc>
                <a:spcBef>
                  <a:spcPts val="0"/>
                </a:spcBef>
                <a:spcAft>
                  <a:spcPts val="0"/>
                </a:spcAft>
                <a:buClr>
                  <a:schemeClr val="dk1"/>
                </a:buClr>
                <a:buSzPct val="25000"/>
                <a:buFont typeface="Calibri"/>
                <a:buNone/>
              </a:pPr>
              <a:r>
                <a:rPr b="0" i="0" lang="en-US" sz="1500" u="none" cap="none" strike="noStrike">
                  <a:solidFill>
                    <a:schemeClr val="dk1"/>
                  </a:solidFill>
                  <a:latin typeface="Calibri"/>
                  <a:ea typeface="Calibri"/>
                  <a:cs typeface="Calibri"/>
                  <a:sym typeface="Calibri"/>
                </a:rPr>
                <a:t>A transmission line is required to bring the generated power to (often remote) markets. For an off-shore station this may require a submarine cable. </a:t>
              </a:r>
            </a:p>
          </p:txBody>
        </p:sp>
        <p:sp>
          <p:nvSpPr>
            <p:cNvPr id="241" name="Shape 241"/>
            <p:cNvSpPr/>
            <p:nvPr/>
          </p:nvSpPr>
          <p:spPr>
            <a:xfrm>
              <a:off x="347519" y="-936"/>
              <a:ext cx="5573998" cy="5573998"/>
            </a:xfrm>
            <a:custGeom>
              <a:pathLst>
                <a:path extrusionOk="0" h="120000" w="120000">
                  <a:moveTo>
                    <a:pt x="7880" y="75871"/>
                  </a:moveTo>
                  <a:lnTo>
                    <a:pt x="7880" y="75871"/>
                  </a:lnTo>
                  <a:cubicBezTo>
                    <a:pt x="5402" y="67733"/>
                    <a:pt x="4864" y="59128"/>
                    <a:pt x="6309" y="50745"/>
                  </a:cubicBezTo>
                  <a:lnTo>
                    <a:pt x="1064" y="49148"/>
                  </a:lnTo>
                  <a:lnTo>
                    <a:pt x="11838" y="45333"/>
                  </a:lnTo>
                  <a:lnTo>
                    <a:pt x="19537" y="54773"/>
                  </a:lnTo>
                  <a:lnTo>
                    <a:pt x="14299" y="53178"/>
                  </a:lnTo>
                  <a:lnTo>
                    <a:pt x="14299" y="53178"/>
                  </a:lnTo>
                  <a:cubicBezTo>
                    <a:pt x="13285" y="59966"/>
                    <a:pt x="13797" y="66895"/>
                    <a:pt x="15796" y="73460"/>
                  </a:cubicBezTo>
                  <a:close/>
                </a:path>
              </a:pathLst>
            </a:custGeom>
            <a:solidFill>
              <a:srgbClr val="B88881"/>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2" name="Shape 242"/>
            <p:cNvSpPr/>
            <p:nvPr/>
          </p:nvSpPr>
          <p:spPr>
            <a:xfrm>
              <a:off x="472621" y="124165"/>
              <a:ext cx="1971318" cy="1971318"/>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43" name="Shape 243"/>
            <p:cNvSpPr txBox="1"/>
            <p:nvPr/>
          </p:nvSpPr>
          <p:spPr>
            <a:xfrm>
              <a:off x="472621" y="124165"/>
              <a:ext cx="1971318" cy="1971318"/>
            </a:xfrm>
            <a:prstGeom prst="rect">
              <a:avLst/>
            </a:prstGeom>
            <a:noFill/>
            <a:ln>
              <a:noFill/>
            </a:ln>
          </p:spPr>
          <p:txBody>
            <a:bodyPr anchorCtr="0" anchor="ctr" bIns="19050" lIns="19050" rIns="19050" wrap="square" tIns="19050">
              <a:noAutofit/>
            </a:bodyPr>
            <a:lstStyle/>
            <a:p>
              <a:pPr indent="0" lvl="0" marL="0" marR="0" rtl="0" algn="ctr">
                <a:lnSpc>
                  <a:spcPct val="90000"/>
                </a:lnSpc>
                <a:spcBef>
                  <a:spcPts val="0"/>
                </a:spcBef>
                <a:spcAft>
                  <a:spcPts val="0"/>
                </a:spcAft>
                <a:buClr>
                  <a:schemeClr val="dk1"/>
                </a:buClr>
                <a:buSzPct val="25000"/>
                <a:buFont typeface="Calibri"/>
                <a:buNone/>
              </a:pPr>
              <a:r>
                <a:rPr b="0" i="0" lang="en-US" sz="1500" u="none" cap="none" strike="noStrike">
                  <a:solidFill>
                    <a:schemeClr val="dk1"/>
                  </a:solidFill>
                  <a:latin typeface="Calibri"/>
                  <a:ea typeface="Calibri"/>
                  <a:cs typeface="Calibri"/>
                  <a:sym typeface="Calibri"/>
                </a:rPr>
                <a:t>Construction of a new high-voltage line may be too costly for the wind resource alone, but wind sites may take advantage of lines installed for conventionally fueled generation.</a:t>
              </a:r>
            </a:p>
          </p:txBody>
        </p:sp>
        <p:sp>
          <p:nvSpPr>
            <p:cNvPr id="244" name="Shape 244"/>
            <p:cNvSpPr/>
            <p:nvPr/>
          </p:nvSpPr>
          <p:spPr>
            <a:xfrm>
              <a:off x="347519" y="-936"/>
              <a:ext cx="5573998" cy="5573998"/>
            </a:xfrm>
            <a:custGeom>
              <a:pathLst>
                <a:path extrusionOk="0" h="120000" w="120000">
                  <a:moveTo>
                    <a:pt x="44128" y="7880"/>
                  </a:moveTo>
                  <a:lnTo>
                    <a:pt x="44128" y="7880"/>
                  </a:lnTo>
                  <a:cubicBezTo>
                    <a:pt x="52266" y="5402"/>
                    <a:pt x="60871" y="4864"/>
                    <a:pt x="69254" y="6309"/>
                  </a:cubicBezTo>
                  <a:lnTo>
                    <a:pt x="70851" y="1064"/>
                  </a:lnTo>
                  <a:lnTo>
                    <a:pt x="74666" y="11838"/>
                  </a:lnTo>
                  <a:lnTo>
                    <a:pt x="65226" y="19537"/>
                  </a:lnTo>
                  <a:lnTo>
                    <a:pt x="66821" y="14299"/>
                  </a:lnTo>
                  <a:cubicBezTo>
                    <a:pt x="60033" y="13285"/>
                    <a:pt x="53104" y="13797"/>
                    <a:pt x="46539" y="15796"/>
                  </a:cubicBezTo>
                  <a:close/>
                </a:path>
              </a:pathLst>
            </a:custGeom>
            <a:solidFill>
              <a:srgbClr val="A4A4A4"/>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p:nvPr/>
        </p:nvSpPr>
        <p:spPr>
          <a:xfrm>
            <a:off x="321564" y="320040"/>
            <a:ext cx="11548872" cy="6217920"/>
          </a:xfrm>
          <a:prstGeom prst="rect">
            <a:avLst/>
          </a:prstGeom>
          <a:solidFill>
            <a:schemeClr val="dk1">
              <a:alpha val="7843"/>
            </a:schemeClr>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cxnSp>
        <p:nvCxnSpPr>
          <p:cNvPr id="250" name="Shape 250"/>
          <p:cNvCxnSpPr/>
          <p:nvPr/>
        </p:nvCxnSpPr>
        <p:spPr>
          <a:xfrm>
            <a:off x="4654296" y="2057400"/>
            <a:ext cx="0" cy="2743200"/>
          </a:xfrm>
          <a:prstGeom prst="straightConnector1">
            <a:avLst/>
          </a:prstGeom>
          <a:noFill/>
          <a:ln cap="flat" cmpd="sng" w="19050">
            <a:solidFill>
              <a:srgbClr val="262626"/>
            </a:solidFill>
            <a:prstDash val="solid"/>
            <a:miter lim="800000"/>
            <a:headEnd len="med" w="med" type="none"/>
            <a:tailEnd len="med" w="med" type="none"/>
          </a:ln>
        </p:spPr>
      </p:cxnSp>
      <p:sp>
        <p:nvSpPr>
          <p:cNvPr id="251" name="Shape 251"/>
          <p:cNvSpPr txBox="1"/>
          <p:nvPr>
            <p:ph type="title"/>
          </p:nvPr>
        </p:nvSpPr>
        <p:spPr>
          <a:xfrm>
            <a:off x="838200" y="963877"/>
            <a:ext cx="3494362" cy="4930246"/>
          </a:xfrm>
          <a:prstGeom prst="rect">
            <a:avLst/>
          </a:prstGeom>
          <a:noFill/>
          <a:ln>
            <a:noFill/>
          </a:ln>
        </p:spPr>
        <p:txBody>
          <a:bodyPr anchorCtr="0" anchor="ctr" bIns="45700" lIns="91425" rIns="91425" wrap="square" tIns="45700">
            <a:noAutofit/>
          </a:bodyPr>
          <a:lstStyle/>
          <a:p>
            <a:pPr indent="0" lvl="0" marL="0" marR="0" rtl="0" algn="r">
              <a:lnSpc>
                <a:spcPct val="90000"/>
              </a:lnSpc>
              <a:spcBef>
                <a:spcPts val="0"/>
              </a:spcBef>
              <a:buClr>
                <a:schemeClr val="accent1"/>
              </a:buClr>
              <a:buSzPct val="25000"/>
              <a:buFont typeface="Calibri"/>
              <a:buNone/>
            </a:pPr>
            <a:r>
              <a:rPr b="0" i="0" lang="en-US" sz="4400" u="none" cap="none" strike="noStrike">
                <a:solidFill>
                  <a:schemeClr val="accent1"/>
                </a:solidFill>
                <a:latin typeface="Calibri"/>
                <a:ea typeface="Calibri"/>
                <a:cs typeface="Calibri"/>
                <a:sym typeface="Calibri"/>
              </a:rPr>
              <a:t>Where does it start</a:t>
            </a:r>
          </a:p>
        </p:txBody>
      </p:sp>
      <p:sp>
        <p:nvSpPr>
          <p:cNvPr id="252" name="Shape 252"/>
          <p:cNvSpPr txBox="1"/>
          <p:nvPr>
            <p:ph idx="1" type="body"/>
          </p:nvPr>
        </p:nvSpPr>
        <p:spPr>
          <a:xfrm>
            <a:off x="4976031" y="963877"/>
            <a:ext cx="6377769" cy="4930246"/>
          </a:xfrm>
          <a:prstGeom prst="rect">
            <a:avLst/>
          </a:prstGeom>
          <a:noFill/>
          <a:ln>
            <a:noFill/>
          </a:ln>
        </p:spPr>
        <p:txBody>
          <a:bodyPr anchorCtr="0" anchor="ctr" bIns="45700" lIns="91425" rIns="91425" wrap="square" tIns="45700">
            <a:noAutofit/>
          </a:bodyPr>
          <a:lstStyle/>
          <a:p>
            <a:pPr indent="-457200" lvl="0" marL="457200" marR="0" rtl="0" algn="l">
              <a:lnSpc>
                <a:spcPct val="90000"/>
              </a:lnSpc>
              <a:spcBef>
                <a:spcPts val="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Worldwide there are now over two hundred thousand wind turbines operating, with a total nameplate capacity of 432 GW </a:t>
            </a:r>
          </a:p>
          <a:p>
            <a:pPr indent="-457200" lvl="0" marL="457200" marR="0" rtl="0" algn="l">
              <a:lnSpc>
                <a:spcPct val="90000"/>
              </a:lnSpc>
              <a:spcBef>
                <a:spcPts val="100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Wind power all starts with the sun. When the sun heats up a certain area of land, the air around that land mass absorbs some of that heat</a:t>
            </a:r>
          </a:p>
          <a:p>
            <a:pPr indent="-457200" lvl="0" marL="457200" marR="0" rtl="0" algn="l">
              <a:lnSpc>
                <a:spcPct val="90000"/>
              </a:lnSpc>
              <a:spcBef>
                <a:spcPts val="100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At a certain temperature, that hotter air begins to rise very quickly because a given volume of hot air is lighter than an equal volume of cooler air</a:t>
            </a:r>
          </a:p>
          <a:p>
            <a:pPr indent="-457200" lvl="0" marL="457200" marR="0" rtl="0" algn="l">
              <a:lnSpc>
                <a:spcPct val="90000"/>
              </a:lnSpc>
              <a:spcBef>
                <a:spcPts val="100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When that lighter hot air suddenly rises, cooler air flows quickly in to fill the gap the hot air leaves behind that air rushing in to fill the gap is wind</a:t>
            </a:r>
          </a:p>
          <a:p>
            <a:pPr indent="-457200" lvl="0" marL="457200" marR="0" rtl="0" algn="l">
              <a:lnSpc>
                <a:spcPct val="90000"/>
              </a:lnSpc>
              <a:spcBef>
                <a:spcPts val="1000"/>
              </a:spcBef>
              <a:spcAft>
                <a:spcPts val="0"/>
              </a:spcAft>
              <a:buClr>
                <a:schemeClr val="dk1"/>
              </a:buClr>
              <a:buSzPct val="100000"/>
              <a:buFont typeface="Arial"/>
              <a:buNone/>
            </a:pPr>
            <a:r>
              <a:t/>
            </a:r>
            <a:endParaRPr b="0" i="0" sz="22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040"/>
        </a:solidFill>
      </p:bgPr>
    </p:bg>
    <p:spTree>
      <p:nvGrpSpPr>
        <p:cNvPr id="256" name="Shape 256"/>
        <p:cNvGrpSpPr/>
        <p:nvPr/>
      </p:nvGrpSpPr>
      <p:grpSpPr>
        <a:xfrm>
          <a:off x="0" y="0"/>
          <a:ext cx="0" cy="0"/>
          <a:chOff x="0" y="0"/>
          <a:chExt cx="0" cy="0"/>
        </a:xfrm>
      </p:grpSpPr>
      <p:sp>
        <p:nvSpPr>
          <p:cNvPr id="257" name="Shape 257"/>
          <p:cNvSpPr/>
          <p:nvPr/>
        </p:nvSpPr>
        <p:spPr>
          <a:xfrm>
            <a:off x="0" y="-3324"/>
            <a:ext cx="12192000" cy="6861324"/>
          </a:xfrm>
          <a:prstGeom prst="rect">
            <a:avLst/>
          </a:prstGeom>
          <a:solidFill>
            <a:srgbClr val="404040"/>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258" name="Shape 258"/>
          <p:cNvSpPr/>
          <p:nvPr/>
        </p:nvSpPr>
        <p:spPr>
          <a:xfrm>
            <a:off x="0" y="0"/>
            <a:ext cx="11786754" cy="6858000"/>
          </a:xfrm>
          <a:custGeom>
            <a:pathLst>
              <a:path extrusionOk="0" h="120000" w="120000">
                <a:moveTo>
                  <a:pt x="0" y="0"/>
                </a:moveTo>
                <a:lnTo>
                  <a:pt x="87663" y="0"/>
                </a:lnTo>
                <a:lnTo>
                  <a:pt x="120000" y="120000"/>
                </a:lnTo>
                <a:lnTo>
                  <a:pt x="0" y="120000"/>
                </a:lnTo>
                <a:close/>
              </a:path>
            </a:pathLst>
          </a:custGeom>
          <a:solidFill>
            <a:schemeClr val="dk1">
              <a:alpha val="29803"/>
            </a:schemeClr>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259" name="Shape 259"/>
          <p:cNvSpPr/>
          <p:nvPr/>
        </p:nvSpPr>
        <p:spPr>
          <a:xfrm>
            <a:off x="0" y="0"/>
            <a:ext cx="3581400" cy="6858000"/>
          </a:xfrm>
          <a:custGeom>
            <a:pathLst>
              <a:path extrusionOk="0" h="120000" w="120000">
                <a:moveTo>
                  <a:pt x="0" y="0"/>
                </a:moveTo>
                <a:lnTo>
                  <a:pt x="13578" y="0"/>
                </a:lnTo>
                <a:lnTo>
                  <a:pt x="120000" y="120000"/>
                </a:lnTo>
                <a:lnTo>
                  <a:pt x="0" y="120000"/>
                </a:lnTo>
                <a:close/>
              </a:path>
            </a:pathLst>
          </a:custGeom>
          <a:solidFill>
            <a:schemeClr val="dk1">
              <a:alpha val="29803"/>
            </a:schemeClr>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grpSp>
        <p:nvGrpSpPr>
          <p:cNvPr id="260" name="Shape 260"/>
          <p:cNvGrpSpPr/>
          <p:nvPr/>
        </p:nvGrpSpPr>
        <p:grpSpPr>
          <a:xfrm>
            <a:off x="840125" y="2854906"/>
            <a:ext cx="10511748" cy="2489624"/>
            <a:chOff x="1925" y="832431"/>
            <a:chExt cx="10511748" cy="2489624"/>
          </a:xfrm>
        </p:grpSpPr>
        <p:sp>
          <p:nvSpPr>
            <p:cNvPr id="261" name="Shape 261"/>
            <p:cNvSpPr/>
            <p:nvPr/>
          </p:nvSpPr>
          <p:spPr>
            <a:xfrm>
              <a:off x="1925" y="832431"/>
              <a:ext cx="2212999" cy="1106499"/>
            </a:xfrm>
            <a:prstGeom prst="roundRect">
              <a:avLst>
                <a:gd fmla="val 10000" name="adj"/>
              </a:avLst>
            </a:prstGeom>
            <a:solidFill>
              <a:schemeClr val="accent2"/>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2" name="Shape 262"/>
            <p:cNvSpPr txBox="1"/>
            <p:nvPr/>
          </p:nvSpPr>
          <p:spPr>
            <a:xfrm>
              <a:off x="34333" y="864839"/>
              <a:ext cx="2148183" cy="1041683"/>
            </a:xfrm>
            <a:prstGeom prst="rect">
              <a:avLst/>
            </a:prstGeom>
            <a:noFill/>
            <a:ln>
              <a:noFill/>
            </a:ln>
          </p:spPr>
          <p:txBody>
            <a:bodyPr anchorCtr="0" anchor="ctr" bIns="15225" lIns="22850" rIns="22850" wrap="square" tIns="15225">
              <a:noAutofit/>
            </a:bodyPr>
            <a:lstStyle/>
            <a:p>
              <a:pPr indent="0" lvl="0" marL="0" marR="0" rtl="0" algn="ctr">
                <a:lnSpc>
                  <a:spcPct val="90000"/>
                </a:lnSpc>
                <a:spcBef>
                  <a:spcPts val="0"/>
                </a:spcBef>
                <a:spcAft>
                  <a:spcPts val="0"/>
                </a:spcAft>
                <a:buClr>
                  <a:schemeClr val="lt1"/>
                </a:buClr>
                <a:buSzPct val="25000"/>
                <a:buFont typeface="Calibri"/>
                <a:buNone/>
              </a:pPr>
              <a:r>
                <a:rPr b="0" i="0" lang="en-US" sz="1200" u="none" cap="none" strike="noStrike">
                  <a:solidFill>
                    <a:schemeClr val="lt1"/>
                  </a:solidFill>
                  <a:latin typeface="Calibri"/>
                  <a:ea typeface="Calibri"/>
                  <a:cs typeface="Calibri"/>
                  <a:sym typeface="Calibri"/>
                </a:rPr>
                <a:t>The simplest possible wind-energy turbine consists of three crucial parts: </a:t>
              </a:r>
            </a:p>
          </p:txBody>
        </p:sp>
        <p:sp>
          <p:nvSpPr>
            <p:cNvPr id="263" name="Shape 263"/>
            <p:cNvSpPr/>
            <p:nvPr/>
          </p:nvSpPr>
          <p:spPr>
            <a:xfrm>
              <a:off x="2768175" y="832431"/>
              <a:ext cx="2212999" cy="1106499"/>
            </a:xfrm>
            <a:prstGeom prst="roundRect">
              <a:avLst>
                <a:gd fmla="val 10000" name="adj"/>
              </a:avLst>
            </a:prstGeom>
            <a:solidFill>
              <a:srgbClr val="D07A5B"/>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4" name="Shape 264"/>
            <p:cNvSpPr txBox="1"/>
            <p:nvPr/>
          </p:nvSpPr>
          <p:spPr>
            <a:xfrm>
              <a:off x="2800583" y="864839"/>
              <a:ext cx="2148183" cy="1041683"/>
            </a:xfrm>
            <a:prstGeom prst="rect">
              <a:avLst/>
            </a:prstGeom>
            <a:noFill/>
            <a:ln>
              <a:noFill/>
            </a:ln>
          </p:spPr>
          <p:txBody>
            <a:bodyPr anchorCtr="0" anchor="ctr" bIns="15225" lIns="22850" rIns="22850" wrap="square" tIns="15225">
              <a:noAutofit/>
            </a:bodyPr>
            <a:lstStyle/>
            <a:p>
              <a:pPr indent="0" lvl="0" marL="0" marR="0" rtl="0" algn="ctr">
                <a:lnSpc>
                  <a:spcPct val="90000"/>
                </a:lnSpc>
                <a:spcBef>
                  <a:spcPts val="0"/>
                </a:spcBef>
                <a:spcAft>
                  <a:spcPts val="0"/>
                </a:spcAft>
                <a:buClr>
                  <a:schemeClr val="lt1"/>
                </a:buClr>
                <a:buSzPct val="25000"/>
                <a:buFont typeface="Calibri"/>
                <a:buNone/>
              </a:pPr>
              <a:r>
                <a:rPr b="0" i="0" lang="en-US" sz="1200" u="none" cap="none" strike="noStrike">
                  <a:solidFill>
                    <a:schemeClr val="lt1"/>
                  </a:solidFill>
                  <a:latin typeface="Calibri"/>
                  <a:ea typeface="Calibri"/>
                  <a:cs typeface="Calibri"/>
                  <a:sym typeface="Calibri"/>
                </a:rPr>
                <a:t>1. Rotor blades - The blades are basically the sails of the system; in their simplest form, they act as barriers to the wind (more modern blade designs go beyond the barrier method)</a:t>
              </a:r>
            </a:p>
          </p:txBody>
        </p:sp>
        <p:sp>
          <p:nvSpPr>
            <p:cNvPr id="265" name="Shape 265"/>
            <p:cNvSpPr/>
            <p:nvPr/>
          </p:nvSpPr>
          <p:spPr>
            <a:xfrm>
              <a:off x="2989475" y="1938931"/>
              <a:ext cx="221299" cy="829874"/>
            </a:xfrm>
            <a:custGeom>
              <a:pathLst>
                <a:path extrusionOk="0" h="120000" w="120000">
                  <a:moveTo>
                    <a:pt x="0" y="0"/>
                  </a:moveTo>
                  <a:lnTo>
                    <a:pt x="0" y="119999"/>
                  </a:lnTo>
                  <a:lnTo>
                    <a:pt x="120000" y="119999"/>
                  </a:lnTo>
                </a:path>
              </a:pathLst>
            </a:custGeom>
            <a:noFill/>
            <a:ln cap="flat" cmpd="sng" w="12700">
              <a:solidFill>
                <a:schemeClr val="accent3"/>
              </a:solidFill>
              <a:prstDash val="solid"/>
              <a:miter lim="800000"/>
              <a:headEnd len="med" w="med" type="none"/>
              <a:tailEnd len="med" w="med" type="none"/>
            </a:ln>
          </p:spPr>
        </p:sp>
        <p:sp>
          <p:nvSpPr>
            <p:cNvPr id="266" name="Shape 266"/>
            <p:cNvSpPr/>
            <p:nvPr/>
          </p:nvSpPr>
          <p:spPr>
            <a:xfrm>
              <a:off x="3210775" y="2215556"/>
              <a:ext cx="1770399" cy="1106499"/>
            </a:xfrm>
            <a:prstGeom prst="roundRect">
              <a:avLst>
                <a:gd fmla="val 10000" name="adj"/>
              </a:avLst>
            </a:prstGeom>
            <a:solidFill>
              <a:schemeClr val="lt1">
                <a:alpha val="89803"/>
              </a:schemeClr>
            </a:solidFill>
            <a:ln cap="flat" cmpd="sng" w="12700">
              <a:solidFill>
                <a:schemeClr val="accent2"/>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7" name="Shape 267"/>
            <p:cNvSpPr txBox="1"/>
            <p:nvPr/>
          </p:nvSpPr>
          <p:spPr>
            <a:xfrm>
              <a:off x="3243183" y="2247964"/>
              <a:ext cx="1705583" cy="1041683"/>
            </a:xfrm>
            <a:prstGeom prst="rect">
              <a:avLst/>
            </a:prstGeom>
            <a:noFill/>
            <a:ln>
              <a:noFill/>
            </a:ln>
          </p:spPr>
          <p:txBody>
            <a:bodyPr anchorCtr="0" anchor="ctr" bIns="15225" lIns="22850" rIns="22850" wrap="square" tIns="15225">
              <a:noAutofit/>
            </a:bodyPr>
            <a:lstStyle/>
            <a:p>
              <a:pPr indent="0" lvl="0" marL="0" marR="0" rtl="0" algn="ctr">
                <a:lnSpc>
                  <a:spcPct val="90000"/>
                </a:lnSpc>
                <a:spcBef>
                  <a:spcPts val="0"/>
                </a:spcBef>
                <a:spcAft>
                  <a:spcPts val="0"/>
                </a:spcAft>
                <a:buClr>
                  <a:schemeClr val="lt1"/>
                </a:buClr>
                <a:buSzPct val="25000"/>
                <a:buFont typeface="Calibri"/>
                <a:buNone/>
              </a:pPr>
              <a:r>
                <a:rPr b="0" i="0" lang="en-US" sz="1200" u="none" cap="none" strike="noStrike">
                  <a:solidFill>
                    <a:schemeClr val="lt1"/>
                  </a:solidFill>
                  <a:latin typeface="Calibri"/>
                  <a:ea typeface="Calibri"/>
                  <a:cs typeface="Calibri"/>
                  <a:sym typeface="Calibri"/>
                </a:rPr>
                <a:t>When the wind forces the blades to move, it has transferred some of its energy to the rotor</a:t>
              </a:r>
            </a:p>
          </p:txBody>
        </p:sp>
        <p:sp>
          <p:nvSpPr>
            <p:cNvPr id="268" name="Shape 268"/>
            <p:cNvSpPr/>
            <p:nvPr/>
          </p:nvSpPr>
          <p:spPr>
            <a:xfrm>
              <a:off x="5534424" y="832431"/>
              <a:ext cx="2212999" cy="1106499"/>
            </a:xfrm>
            <a:prstGeom prst="roundRect">
              <a:avLst>
                <a:gd fmla="val 10000" name="adj"/>
              </a:avLst>
            </a:prstGeom>
            <a:solidFill>
              <a:srgbClr val="B88881"/>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9" name="Shape 269"/>
            <p:cNvSpPr txBox="1"/>
            <p:nvPr/>
          </p:nvSpPr>
          <p:spPr>
            <a:xfrm>
              <a:off x="5566832" y="864839"/>
              <a:ext cx="2148183" cy="1041683"/>
            </a:xfrm>
            <a:prstGeom prst="rect">
              <a:avLst/>
            </a:prstGeom>
            <a:noFill/>
            <a:ln>
              <a:noFill/>
            </a:ln>
          </p:spPr>
          <p:txBody>
            <a:bodyPr anchorCtr="0" anchor="ctr" bIns="15225" lIns="22850" rIns="22850" wrap="square" tIns="15225">
              <a:noAutofit/>
            </a:bodyPr>
            <a:lstStyle/>
            <a:p>
              <a:pPr indent="0" lvl="0" marL="0" marR="0" rtl="0" algn="ctr">
                <a:lnSpc>
                  <a:spcPct val="90000"/>
                </a:lnSpc>
                <a:spcBef>
                  <a:spcPts val="0"/>
                </a:spcBef>
                <a:spcAft>
                  <a:spcPts val="0"/>
                </a:spcAft>
                <a:buClr>
                  <a:schemeClr val="lt1"/>
                </a:buClr>
                <a:buSzPct val="25000"/>
                <a:buFont typeface="Calibri"/>
                <a:buNone/>
              </a:pPr>
              <a:r>
                <a:rPr b="0" i="0" lang="en-US" sz="1200" u="none" cap="none" strike="noStrike">
                  <a:solidFill>
                    <a:schemeClr val="lt1"/>
                  </a:solidFill>
                  <a:latin typeface="Calibri"/>
                  <a:ea typeface="Calibri"/>
                  <a:cs typeface="Calibri"/>
                  <a:sym typeface="Calibri"/>
                </a:rPr>
                <a:t>2. Shaft - The wind-turbine shaft is connected to the center of the rotor. When the rotor spins, the shaft spins as well</a:t>
              </a:r>
            </a:p>
          </p:txBody>
        </p:sp>
        <p:sp>
          <p:nvSpPr>
            <p:cNvPr id="270" name="Shape 270"/>
            <p:cNvSpPr/>
            <p:nvPr/>
          </p:nvSpPr>
          <p:spPr>
            <a:xfrm>
              <a:off x="5755724" y="1938931"/>
              <a:ext cx="221299" cy="829874"/>
            </a:xfrm>
            <a:custGeom>
              <a:pathLst>
                <a:path extrusionOk="0" h="120000" w="120000">
                  <a:moveTo>
                    <a:pt x="0" y="0"/>
                  </a:moveTo>
                  <a:lnTo>
                    <a:pt x="0" y="119999"/>
                  </a:lnTo>
                  <a:lnTo>
                    <a:pt x="120000" y="119999"/>
                  </a:lnTo>
                </a:path>
              </a:pathLst>
            </a:custGeom>
            <a:noFill/>
            <a:ln cap="flat" cmpd="sng" w="12700">
              <a:solidFill>
                <a:schemeClr val="accent3"/>
              </a:solidFill>
              <a:prstDash val="solid"/>
              <a:miter lim="800000"/>
              <a:headEnd len="med" w="med" type="none"/>
              <a:tailEnd len="med" w="med" type="none"/>
            </a:ln>
          </p:spPr>
        </p:sp>
        <p:sp>
          <p:nvSpPr>
            <p:cNvPr id="271" name="Shape 271"/>
            <p:cNvSpPr/>
            <p:nvPr/>
          </p:nvSpPr>
          <p:spPr>
            <a:xfrm>
              <a:off x="5977024" y="2215556"/>
              <a:ext cx="1770399" cy="1106499"/>
            </a:xfrm>
            <a:prstGeom prst="roundRect">
              <a:avLst>
                <a:gd fmla="val 10000" name="adj"/>
              </a:avLst>
            </a:prstGeom>
            <a:solidFill>
              <a:schemeClr val="lt1">
                <a:alpha val="89803"/>
              </a:schemeClr>
            </a:solidFill>
            <a:ln cap="flat" cmpd="sng" w="12700">
              <a:solidFill>
                <a:srgbClr val="A4A4A4"/>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2" name="Shape 272"/>
            <p:cNvSpPr txBox="1"/>
            <p:nvPr/>
          </p:nvSpPr>
          <p:spPr>
            <a:xfrm>
              <a:off x="6009432" y="2247964"/>
              <a:ext cx="1705583" cy="1041683"/>
            </a:xfrm>
            <a:prstGeom prst="rect">
              <a:avLst/>
            </a:prstGeom>
            <a:noFill/>
            <a:ln>
              <a:noFill/>
            </a:ln>
          </p:spPr>
          <p:txBody>
            <a:bodyPr anchorCtr="0" anchor="ctr" bIns="15225" lIns="22850" rIns="22850" wrap="square" tIns="15225">
              <a:noAutofit/>
            </a:bodyPr>
            <a:lstStyle/>
            <a:p>
              <a:pPr indent="0" lvl="0" marL="0" marR="0" rtl="0" algn="ctr">
                <a:lnSpc>
                  <a:spcPct val="90000"/>
                </a:lnSpc>
                <a:spcBef>
                  <a:spcPts val="0"/>
                </a:spcBef>
                <a:spcAft>
                  <a:spcPts val="0"/>
                </a:spcAft>
                <a:buClr>
                  <a:schemeClr val="lt1"/>
                </a:buClr>
                <a:buSzPct val="25000"/>
                <a:buFont typeface="Calibri"/>
                <a:buNone/>
              </a:pPr>
              <a:r>
                <a:rPr b="0" i="0" lang="en-US" sz="1200" u="none" cap="none" strike="noStrike">
                  <a:solidFill>
                    <a:schemeClr val="lt1"/>
                  </a:solidFill>
                  <a:latin typeface="Calibri"/>
                  <a:ea typeface="Calibri"/>
                  <a:cs typeface="Calibri"/>
                  <a:sym typeface="Calibri"/>
                </a:rPr>
                <a:t>In this way, the rotor transfers its mechanical, rotational energy to the shaft, which enters an electrical generator on the other end </a:t>
              </a:r>
            </a:p>
          </p:txBody>
        </p:sp>
        <p:sp>
          <p:nvSpPr>
            <p:cNvPr id="273" name="Shape 273"/>
            <p:cNvSpPr/>
            <p:nvPr/>
          </p:nvSpPr>
          <p:spPr>
            <a:xfrm>
              <a:off x="8300674" y="832431"/>
              <a:ext cx="2212999" cy="1106499"/>
            </a:xfrm>
            <a:prstGeom prst="roundRect">
              <a:avLst>
                <a:gd fmla="val 10000" name="adj"/>
              </a:avLst>
            </a:prstGeom>
            <a:solidFill>
              <a:srgbClr val="A4A4A4"/>
            </a:solidFill>
            <a:ln cap="flat" cmpd="sng" w="12700">
              <a:solidFill>
                <a:schemeClr val="lt1"/>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4" name="Shape 274"/>
            <p:cNvSpPr txBox="1"/>
            <p:nvPr/>
          </p:nvSpPr>
          <p:spPr>
            <a:xfrm>
              <a:off x="8333082" y="864839"/>
              <a:ext cx="2148183" cy="1041683"/>
            </a:xfrm>
            <a:prstGeom prst="rect">
              <a:avLst/>
            </a:prstGeom>
            <a:noFill/>
            <a:ln>
              <a:noFill/>
            </a:ln>
          </p:spPr>
          <p:txBody>
            <a:bodyPr anchorCtr="0" anchor="ctr" bIns="15225" lIns="22850" rIns="22850" wrap="square" tIns="15225">
              <a:noAutofit/>
            </a:bodyPr>
            <a:lstStyle/>
            <a:p>
              <a:pPr indent="0" lvl="0" marL="0" marR="0" rtl="0" algn="ctr">
                <a:lnSpc>
                  <a:spcPct val="90000"/>
                </a:lnSpc>
                <a:spcBef>
                  <a:spcPts val="0"/>
                </a:spcBef>
                <a:spcAft>
                  <a:spcPts val="0"/>
                </a:spcAft>
                <a:buClr>
                  <a:schemeClr val="lt1"/>
                </a:buClr>
                <a:buSzPct val="25000"/>
                <a:buFont typeface="Calibri"/>
                <a:buNone/>
              </a:pPr>
              <a:r>
                <a:rPr b="0" i="0" lang="en-US" sz="1200" u="none" cap="none" strike="noStrike">
                  <a:solidFill>
                    <a:schemeClr val="lt1"/>
                  </a:solidFill>
                  <a:latin typeface="Calibri"/>
                  <a:ea typeface="Calibri"/>
                  <a:cs typeface="Calibri"/>
                  <a:sym typeface="Calibri"/>
                </a:rPr>
                <a:t>3. Generator - At its most basic, a generator is a pretty simple device</a:t>
              </a: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p:nvPr/>
        </p:nvSpPr>
        <p:spPr>
          <a:xfrm>
            <a:off x="321564" y="320040"/>
            <a:ext cx="11548872" cy="6217920"/>
          </a:xfrm>
          <a:prstGeom prst="rect">
            <a:avLst/>
          </a:prstGeom>
          <a:solidFill>
            <a:schemeClr val="dk1">
              <a:alpha val="7843"/>
            </a:schemeClr>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cxnSp>
        <p:nvCxnSpPr>
          <p:cNvPr id="280" name="Shape 280"/>
          <p:cNvCxnSpPr/>
          <p:nvPr/>
        </p:nvCxnSpPr>
        <p:spPr>
          <a:xfrm>
            <a:off x="4654296" y="2057400"/>
            <a:ext cx="0" cy="2743200"/>
          </a:xfrm>
          <a:prstGeom prst="straightConnector1">
            <a:avLst/>
          </a:prstGeom>
          <a:noFill/>
          <a:ln cap="flat" cmpd="sng" w="19050">
            <a:solidFill>
              <a:srgbClr val="262626"/>
            </a:solidFill>
            <a:prstDash val="solid"/>
            <a:miter lim="800000"/>
            <a:headEnd len="med" w="med" type="none"/>
            <a:tailEnd len="med" w="med" type="none"/>
          </a:ln>
        </p:spPr>
      </p:cxnSp>
      <p:sp>
        <p:nvSpPr>
          <p:cNvPr id="281" name="Shape 281"/>
          <p:cNvSpPr txBox="1"/>
          <p:nvPr>
            <p:ph type="title"/>
          </p:nvPr>
        </p:nvSpPr>
        <p:spPr>
          <a:xfrm>
            <a:off x="838200" y="963877"/>
            <a:ext cx="3494362" cy="4930246"/>
          </a:xfrm>
          <a:prstGeom prst="rect">
            <a:avLst/>
          </a:prstGeom>
          <a:noFill/>
          <a:ln>
            <a:noFill/>
          </a:ln>
        </p:spPr>
        <p:txBody>
          <a:bodyPr anchorCtr="0" anchor="ctr" bIns="45700" lIns="91425" rIns="91425" wrap="square" tIns="45700">
            <a:noAutofit/>
          </a:bodyPr>
          <a:lstStyle/>
          <a:p>
            <a:pPr indent="0" lvl="0" marL="0" marR="0" rtl="0" algn="r">
              <a:lnSpc>
                <a:spcPct val="90000"/>
              </a:lnSpc>
              <a:spcBef>
                <a:spcPts val="0"/>
              </a:spcBef>
              <a:buClr>
                <a:schemeClr val="accent1"/>
              </a:buClr>
              <a:buSzPct val="25000"/>
              <a:buFont typeface="Calibri"/>
              <a:buNone/>
            </a:pPr>
            <a:r>
              <a:rPr b="0" i="0" lang="en-US" sz="4400" u="none" cap="none" strike="noStrike">
                <a:solidFill>
                  <a:schemeClr val="accent1"/>
                </a:solidFill>
                <a:latin typeface="Calibri"/>
                <a:ea typeface="Calibri"/>
                <a:cs typeface="Calibri"/>
                <a:sym typeface="Calibri"/>
              </a:rPr>
              <a:t>The Variabilities </a:t>
            </a:r>
          </a:p>
        </p:txBody>
      </p:sp>
      <p:sp>
        <p:nvSpPr>
          <p:cNvPr id="282" name="Shape 282"/>
          <p:cNvSpPr txBox="1"/>
          <p:nvPr>
            <p:ph idx="1" type="body"/>
          </p:nvPr>
        </p:nvSpPr>
        <p:spPr>
          <a:xfrm>
            <a:off x="4976031" y="963877"/>
            <a:ext cx="6377769" cy="4930246"/>
          </a:xfrm>
          <a:prstGeom prst="rect">
            <a:avLst/>
          </a:prstGeom>
          <a:noFill/>
          <a:ln>
            <a:noFill/>
          </a:ln>
        </p:spPr>
        <p:txBody>
          <a:bodyPr anchorCtr="0" anchor="ctr" bIns="45700" lIns="91425" rIns="91425" wrap="square"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Electric power generated from wind power can be highly variable at several different timescales: hourly, daily, or seasonally. Annual variation also exists, but is not as significant. </a:t>
            </a:r>
          </a:p>
          <a:p>
            <a:pPr indent="-228600" lvl="0" marL="228600" marR="0" rtl="0" algn="l">
              <a:lnSpc>
                <a:spcPct val="90000"/>
              </a:lnSpc>
              <a:spcBef>
                <a:spcPts val="100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Because instantaneous electrical generation and consumption must remain in balance to maintain grid stability, this variability can present substantial challenges to incorporating large amounts of wind power into a grid system</a:t>
            </a:r>
            <a:r>
              <a:rPr b="0" i="0" lang="en-US" sz="2400" u="none" cap="none" strike="noStrike">
                <a:solidFill>
                  <a:schemeClr val="dk1"/>
                </a:solidFill>
                <a:latin typeface="Arial"/>
                <a:ea typeface="Arial"/>
                <a:cs typeface="Arial"/>
                <a:sym typeface="Arial"/>
              </a:rPr>
              <a:t>.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6" name="Shape 286"/>
        <p:cNvGrpSpPr/>
        <p:nvPr/>
      </p:nvGrpSpPr>
      <p:grpSpPr>
        <a:xfrm>
          <a:off x="0" y="0"/>
          <a:ext cx="0" cy="0"/>
          <a:chOff x="0" y="0"/>
          <a:chExt cx="0" cy="0"/>
        </a:xfrm>
      </p:grpSpPr>
      <p:sp>
        <p:nvSpPr>
          <p:cNvPr id="287" name="Shape 287"/>
          <p:cNvSpPr/>
          <p:nvPr/>
        </p:nvSpPr>
        <p:spPr>
          <a:xfrm>
            <a:off x="7555992" y="0"/>
            <a:ext cx="4636008" cy="6858000"/>
          </a:xfrm>
          <a:prstGeom prst="rect">
            <a:avLst/>
          </a:prstGeom>
          <a:solidFill>
            <a:srgbClr val="757070"/>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288" name="Shape 288"/>
          <p:cNvSpPr txBox="1"/>
          <p:nvPr>
            <p:ph type="title"/>
          </p:nvPr>
        </p:nvSpPr>
        <p:spPr>
          <a:xfrm>
            <a:off x="8199459" y="642938"/>
            <a:ext cx="3670808" cy="5502264"/>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rgbClr val="FFFFFF"/>
              </a:buClr>
              <a:buSzPct val="25000"/>
              <a:buFont typeface="Calibri"/>
              <a:buNone/>
            </a:pPr>
            <a:r>
              <a:rPr b="0" i="0" lang="en-US" sz="4400" u="none" cap="none" strike="noStrike">
                <a:solidFill>
                  <a:srgbClr val="FFFFFF"/>
                </a:solidFill>
                <a:latin typeface="Calibri"/>
                <a:ea typeface="Calibri"/>
                <a:cs typeface="Calibri"/>
                <a:sym typeface="Calibri"/>
              </a:rPr>
              <a:t>How to Calculate Power</a:t>
            </a:r>
          </a:p>
        </p:txBody>
      </p:sp>
      <p:grpSp>
        <p:nvGrpSpPr>
          <p:cNvPr id="289" name="Shape 289"/>
          <p:cNvGrpSpPr/>
          <p:nvPr/>
        </p:nvGrpSpPr>
        <p:grpSpPr>
          <a:xfrm>
            <a:off x="642938" y="645658"/>
            <a:ext cx="6269037" cy="5566684"/>
            <a:chOff x="0" y="2720"/>
            <a:chExt cx="6269037" cy="5566684"/>
          </a:xfrm>
        </p:grpSpPr>
        <p:cxnSp>
          <p:nvCxnSpPr>
            <p:cNvPr id="290" name="Shape 290"/>
            <p:cNvCxnSpPr/>
            <p:nvPr/>
          </p:nvCxnSpPr>
          <p:spPr>
            <a:xfrm>
              <a:off x="0" y="2720"/>
              <a:ext cx="6269037" cy="0"/>
            </a:xfrm>
            <a:prstGeom prst="straightConnector1">
              <a:avLst/>
            </a:prstGeom>
            <a:solidFill>
              <a:schemeClr val="accent2"/>
            </a:solidFill>
            <a:ln cap="flat" cmpd="sng" w="12700">
              <a:solidFill>
                <a:schemeClr val="accent2"/>
              </a:solidFill>
              <a:prstDash val="solid"/>
              <a:miter lim="800000"/>
              <a:headEnd len="med" w="med" type="none"/>
              <a:tailEnd len="med" w="med" type="none"/>
            </a:ln>
          </p:spPr>
        </p:cxnSp>
        <p:sp>
          <p:nvSpPr>
            <p:cNvPr id="291" name="Shape 291"/>
            <p:cNvSpPr/>
            <p:nvPr/>
          </p:nvSpPr>
          <p:spPr>
            <a:xfrm>
              <a:off x="0" y="2720"/>
              <a:ext cx="6269037" cy="1855561"/>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92" name="Shape 292"/>
            <p:cNvSpPr txBox="1"/>
            <p:nvPr/>
          </p:nvSpPr>
          <p:spPr>
            <a:xfrm>
              <a:off x="0" y="2720"/>
              <a:ext cx="6269037" cy="1855561"/>
            </a:xfrm>
            <a:prstGeom prst="rect">
              <a:avLst/>
            </a:prstGeom>
            <a:noFill/>
            <a:ln>
              <a:noFill/>
            </a:ln>
          </p:spPr>
          <p:txBody>
            <a:bodyPr anchorCtr="0" anchor="t" bIns="102850" lIns="102850" rIns="102850" wrap="square" tIns="102850">
              <a:noAutofit/>
            </a:bodyPr>
            <a:lstStyle/>
            <a:p>
              <a:pPr indent="0" lvl="0" marL="0" marR="0" rtl="0" algn="l">
                <a:lnSpc>
                  <a:spcPct val="90000"/>
                </a:lnSpc>
                <a:spcBef>
                  <a:spcPts val="0"/>
                </a:spcBef>
                <a:spcAft>
                  <a:spcPts val="0"/>
                </a:spcAft>
                <a:buClr>
                  <a:schemeClr val="dk1"/>
                </a:buClr>
                <a:buSzPct val="25000"/>
                <a:buFont typeface="Calibri"/>
                <a:buNone/>
              </a:pPr>
              <a:r>
                <a:rPr b="0" i="0" lang="en-US" sz="2700" u="none" cap="none" strike="noStrike">
                  <a:solidFill>
                    <a:schemeClr val="dk1"/>
                  </a:solidFill>
                  <a:latin typeface="Calibri"/>
                  <a:ea typeface="Calibri"/>
                  <a:cs typeface="Calibri"/>
                  <a:sym typeface="Calibri"/>
                </a:rPr>
                <a:t>To calculate the amount of power a turbine can actually generate from the wind, you need to know the wind speed at the turbine site and the turbine power rating</a:t>
              </a:r>
            </a:p>
          </p:txBody>
        </p:sp>
        <p:cxnSp>
          <p:nvCxnSpPr>
            <p:cNvPr id="293" name="Shape 293"/>
            <p:cNvCxnSpPr/>
            <p:nvPr/>
          </p:nvCxnSpPr>
          <p:spPr>
            <a:xfrm>
              <a:off x="0" y="1858281"/>
              <a:ext cx="6269037" cy="0"/>
            </a:xfrm>
            <a:prstGeom prst="straightConnector1">
              <a:avLst/>
            </a:prstGeom>
            <a:solidFill>
              <a:srgbClr val="C47F6E"/>
            </a:solidFill>
            <a:ln cap="flat" cmpd="sng" w="12700">
              <a:solidFill>
                <a:srgbClr val="C47F6E"/>
              </a:solidFill>
              <a:prstDash val="solid"/>
              <a:miter lim="800000"/>
              <a:headEnd len="med" w="med" type="none"/>
              <a:tailEnd len="med" w="med" type="none"/>
            </a:ln>
          </p:spPr>
        </p:cxnSp>
        <p:sp>
          <p:nvSpPr>
            <p:cNvPr id="294" name="Shape 294"/>
            <p:cNvSpPr/>
            <p:nvPr/>
          </p:nvSpPr>
          <p:spPr>
            <a:xfrm>
              <a:off x="0" y="1858281"/>
              <a:ext cx="6269037" cy="1855561"/>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95" name="Shape 295"/>
            <p:cNvSpPr txBox="1"/>
            <p:nvPr/>
          </p:nvSpPr>
          <p:spPr>
            <a:xfrm>
              <a:off x="0" y="1858281"/>
              <a:ext cx="6269037" cy="1855561"/>
            </a:xfrm>
            <a:prstGeom prst="rect">
              <a:avLst/>
            </a:prstGeom>
            <a:noFill/>
            <a:ln>
              <a:noFill/>
            </a:ln>
          </p:spPr>
          <p:txBody>
            <a:bodyPr anchorCtr="0" anchor="t" bIns="102850" lIns="102850" rIns="102850" wrap="square" tIns="102850">
              <a:noAutofit/>
            </a:bodyPr>
            <a:lstStyle/>
            <a:p>
              <a:pPr indent="0" lvl="0" marL="0" marR="0" rtl="0" algn="l">
                <a:lnSpc>
                  <a:spcPct val="90000"/>
                </a:lnSpc>
                <a:spcBef>
                  <a:spcPts val="0"/>
                </a:spcBef>
                <a:spcAft>
                  <a:spcPts val="0"/>
                </a:spcAft>
                <a:buClr>
                  <a:schemeClr val="dk1"/>
                </a:buClr>
                <a:buSzPct val="25000"/>
                <a:buFont typeface="Calibri"/>
                <a:buNone/>
              </a:pPr>
              <a:r>
                <a:rPr b="0" i="0" lang="en-US" sz="2700" u="none" cap="none" strike="noStrike">
                  <a:solidFill>
                    <a:schemeClr val="dk1"/>
                  </a:solidFill>
                  <a:latin typeface="Calibri"/>
                  <a:ea typeface="Calibri"/>
                  <a:cs typeface="Calibri"/>
                  <a:sym typeface="Calibri"/>
                </a:rPr>
                <a:t>Most large turbines produce their maximum power at wind speeds around 15 meters per second (33 mph)</a:t>
              </a:r>
            </a:p>
          </p:txBody>
        </p:sp>
        <p:cxnSp>
          <p:nvCxnSpPr>
            <p:cNvPr id="296" name="Shape 296"/>
            <p:cNvCxnSpPr/>
            <p:nvPr/>
          </p:nvCxnSpPr>
          <p:spPr>
            <a:xfrm>
              <a:off x="0" y="3713843"/>
              <a:ext cx="6269037" cy="0"/>
            </a:xfrm>
            <a:prstGeom prst="straightConnector1">
              <a:avLst/>
            </a:prstGeom>
            <a:solidFill>
              <a:srgbClr val="A4A4A4"/>
            </a:solidFill>
            <a:ln cap="flat" cmpd="sng" w="12700">
              <a:solidFill>
                <a:srgbClr val="A4A4A4"/>
              </a:solidFill>
              <a:prstDash val="solid"/>
              <a:miter lim="800000"/>
              <a:headEnd len="med" w="med" type="none"/>
              <a:tailEnd len="med" w="med" type="none"/>
            </a:ln>
          </p:spPr>
        </p:cxnSp>
        <p:sp>
          <p:nvSpPr>
            <p:cNvPr id="297" name="Shape 297"/>
            <p:cNvSpPr/>
            <p:nvPr/>
          </p:nvSpPr>
          <p:spPr>
            <a:xfrm>
              <a:off x="0" y="3713843"/>
              <a:ext cx="6269037" cy="1855561"/>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98" name="Shape 298"/>
            <p:cNvSpPr txBox="1"/>
            <p:nvPr/>
          </p:nvSpPr>
          <p:spPr>
            <a:xfrm>
              <a:off x="0" y="3713843"/>
              <a:ext cx="6269037" cy="1855561"/>
            </a:xfrm>
            <a:prstGeom prst="rect">
              <a:avLst/>
            </a:prstGeom>
            <a:noFill/>
            <a:ln>
              <a:noFill/>
            </a:ln>
          </p:spPr>
          <p:txBody>
            <a:bodyPr anchorCtr="0" anchor="t" bIns="102850" lIns="102850" rIns="102850" wrap="square" tIns="102850">
              <a:noAutofit/>
            </a:bodyPr>
            <a:lstStyle/>
            <a:p>
              <a:pPr indent="0" lvl="0" marL="0" marR="0" rtl="0" algn="l">
                <a:lnSpc>
                  <a:spcPct val="90000"/>
                </a:lnSpc>
                <a:spcBef>
                  <a:spcPts val="0"/>
                </a:spcBef>
                <a:spcAft>
                  <a:spcPts val="0"/>
                </a:spcAft>
                <a:buClr>
                  <a:schemeClr val="dk1"/>
                </a:buClr>
                <a:buSzPct val="25000"/>
                <a:buFont typeface="Calibri"/>
                <a:buNone/>
              </a:pPr>
              <a:r>
                <a:rPr b="0" i="0" lang="en-US" sz="2700" u="none" cap="none" strike="noStrike">
                  <a:solidFill>
                    <a:schemeClr val="dk1"/>
                  </a:solidFill>
                  <a:latin typeface="Calibri"/>
                  <a:ea typeface="Calibri"/>
                  <a:cs typeface="Calibri"/>
                  <a:sym typeface="Calibri"/>
                </a:rPr>
                <a:t>Considering steady wind speeds, it's the diameter of the rotor that determines how much energy a turbine can generate</a:t>
              </a: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p:nvPr/>
        </p:nvSpPr>
        <p:spPr>
          <a:xfrm>
            <a:off x="5315061" y="-2"/>
            <a:ext cx="6876939" cy="6858002"/>
          </a:xfrm>
          <a:prstGeom prst="rect">
            <a:avLst/>
          </a:prstGeom>
          <a:solidFill>
            <a:srgbClr val="262626"/>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304" name="Shape 304"/>
          <p:cNvSpPr txBox="1"/>
          <p:nvPr>
            <p:ph type="title"/>
          </p:nvPr>
        </p:nvSpPr>
        <p:spPr>
          <a:xfrm>
            <a:off x="829781" y="2745736"/>
            <a:ext cx="3698803" cy="1366528"/>
          </a:xfrm>
          <a:prstGeom prst="rect">
            <a:avLst/>
          </a:prstGeom>
          <a:solidFill>
            <a:schemeClr val="lt1">
              <a:alpha val="49803"/>
            </a:schemeClr>
          </a:solidFill>
          <a:ln cap="sq" cmpd="sng" w="25400">
            <a:solidFill>
              <a:schemeClr val="dk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lnSpc>
                <a:spcPct val="90000"/>
              </a:lnSpc>
              <a:spcBef>
                <a:spcPts val="0"/>
              </a:spcBef>
              <a:buClr>
                <a:schemeClr val="dk1"/>
              </a:buClr>
              <a:buSzPct val="25000"/>
              <a:buFont typeface="Calibri"/>
              <a:buNone/>
            </a:pPr>
            <a:r>
              <a:rPr b="0" i="0" lang="en-US" sz="3200" u="none" cap="none" strike="noStrike">
                <a:solidFill>
                  <a:schemeClr val="dk1"/>
                </a:solidFill>
                <a:latin typeface="Calibri"/>
                <a:ea typeface="Calibri"/>
                <a:cs typeface="Calibri"/>
                <a:sym typeface="Calibri"/>
              </a:rPr>
              <a:t>Wind Energy</a:t>
            </a:r>
          </a:p>
        </p:txBody>
      </p:sp>
      <p:sp>
        <p:nvSpPr>
          <p:cNvPr id="305" name="Shape 305"/>
          <p:cNvSpPr txBox="1"/>
          <p:nvPr>
            <p:ph idx="1" type="body"/>
          </p:nvPr>
        </p:nvSpPr>
        <p:spPr>
          <a:xfrm>
            <a:off x="6049182" y="802638"/>
            <a:ext cx="5408696" cy="5252722"/>
          </a:xfrm>
          <a:prstGeom prst="rect">
            <a:avLst/>
          </a:prstGeom>
          <a:blipFill rotWithShape="1">
            <a:blip r:embed="rId3">
              <a:alphaModFix/>
            </a:blip>
            <a:stretch>
              <a:fillRect b="0" l="-1013" r="-1687" t="0"/>
            </a:stretch>
          </a:blipFill>
          <a:ln>
            <a:noFill/>
          </a:ln>
        </p:spPr>
        <p:txBody>
          <a:bodyPr anchorCtr="0" anchor="t" bIns="45700" lIns="91425" rIns="91425" wrap="square" tIns="45700">
            <a:noAutofit/>
          </a:bodyPr>
          <a:lstStyle/>
          <a:p>
            <a:pPr indent="-228600" lvl="0" marL="228600" marR="0" rtl="0" algn="l">
              <a:lnSpc>
                <a:spcPct val="90000"/>
              </a:lnSpc>
              <a:spcBef>
                <a:spcPts val="0"/>
              </a:spcBef>
              <a:buClr>
                <a:schemeClr val="dk1"/>
              </a:buClr>
              <a:buSzPct val="100000"/>
              <a:buFont typeface="Arial"/>
              <a:buChar char="•"/>
            </a:pPr>
            <a:r>
              <a:rPr b="0" i="0" lang="en-US" sz="2800" u="none" cap="none" strike="noStrike">
                <a:latin typeface="Calibri"/>
                <a:ea typeface="Calibri"/>
                <a:cs typeface="Calibri"/>
                <a:sym typeface="Calibri"/>
              </a:rPr>
              <a:t>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descr="Image result for wind power generation" id="310" name="Shape 310"/>
          <p:cNvPicPr preferRelativeResize="0"/>
          <p:nvPr/>
        </p:nvPicPr>
        <p:blipFill rotWithShape="1">
          <a:blip r:embed="rId3">
            <a:alphaModFix/>
          </a:blip>
          <a:srcRect b="0" l="0" r="0" t="25742"/>
          <a:stretch/>
        </p:blipFill>
        <p:spPr>
          <a:xfrm>
            <a:off x="20" y="10"/>
            <a:ext cx="12191980" cy="6844503"/>
          </a:xfrm>
          <a:prstGeom prst="rect">
            <a:avLst/>
          </a:prstGeom>
          <a:noFill/>
          <a:ln>
            <a:noFill/>
          </a:ln>
        </p:spPr>
      </p:pic>
      <p:sp>
        <p:nvSpPr>
          <p:cNvPr id="311" name="Shape 311"/>
          <p:cNvSpPr/>
          <p:nvPr/>
        </p:nvSpPr>
        <p:spPr>
          <a:xfrm>
            <a:off x="336884" y="321176"/>
            <a:ext cx="5735590" cy="5896743"/>
          </a:xfrm>
          <a:prstGeom prst="rect">
            <a:avLst/>
          </a:prstGeom>
          <a:solidFill>
            <a:schemeClr val="lt1">
              <a:alpha val="89803"/>
            </a:schemeClr>
          </a:solidFill>
          <a:ln cap="sq" cmpd="thinThick" w="127000">
            <a:solidFill>
              <a:schemeClr val="lt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312" name="Shape 312"/>
          <p:cNvSpPr txBox="1"/>
          <p:nvPr>
            <p:ph idx="1" type="body"/>
          </p:nvPr>
        </p:nvSpPr>
        <p:spPr>
          <a:xfrm>
            <a:off x="594110" y="2121763"/>
            <a:ext cx="5235490" cy="3773010"/>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i="0" lang="en-US" sz="1700" u="none" cap="none" strike="noStrike">
                <a:solidFill>
                  <a:schemeClr val="dk1"/>
                </a:solidFill>
                <a:latin typeface="Calibri"/>
                <a:ea typeface="Calibri"/>
                <a:cs typeface="Calibri"/>
                <a:sym typeface="Calibri"/>
              </a:rPr>
              <a:t>Wind is a form of solar energy and is a result of the uneven heating of the atmosphere by the sun, the irregularities of the earth's surface, and the rotation of the earth. Wind flow patterns and speeds vary greatly across the United States and are modified by bodies of water, vegetation, and differences in terrain. Humans use this wind flow, or motion energy, for many purposes: sailing, flying a kite, and even generating electricity.</a:t>
            </a:r>
          </a:p>
          <a:p>
            <a:pPr indent="-228600" lvl="0" marL="228600" marR="0" rtl="0" algn="l">
              <a:lnSpc>
                <a:spcPct val="90000"/>
              </a:lnSpc>
              <a:spcBef>
                <a:spcPts val="1000"/>
              </a:spcBef>
              <a:buClr>
                <a:schemeClr val="dk1"/>
              </a:buClr>
              <a:buSzPct val="100000"/>
              <a:buFont typeface="Arial"/>
              <a:buChar char="•"/>
            </a:pPr>
            <a:r>
              <a:rPr b="0" i="0" lang="en-US" sz="1700" u="none" cap="none" strike="noStrike">
                <a:solidFill>
                  <a:schemeClr val="dk1"/>
                </a:solidFill>
                <a:latin typeface="Calibri"/>
                <a:ea typeface="Calibri"/>
                <a:cs typeface="Calibri"/>
                <a:sym typeface="Calibri"/>
              </a:rPr>
              <a:t>Wind turbines operate on a simple principle. The energy in the wind turns two or three propeller-like blades around a rotor. The rotor is connected to the main shaft, which spins a generator to create electricity</a:t>
            </a:r>
            <a:br>
              <a:rPr b="0" i="0" lang="en-US" sz="1700" u="none" cap="none" strike="noStrike">
                <a:solidFill>
                  <a:schemeClr val="dk1"/>
                </a:solidFill>
                <a:latin typeface="Calibri"/>
                <a:ea typeface="Calibri"/>
                <a:cs typeface="Calibri"/>
                <a:sym typeface="Calibri"/>
              </a:rPr>
            </a:b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a:spcBef>
                <a:spcPts val="0"/>
              </a:spcBef>
              <a:buNone/>
            </a:pPr>
            <a:r>
              <a:rPr lang="en-US"/>
              <a:t>History</a:t>
            </a:r>
          </a:p>
        </p:txBody>
      </p:sp>
      <p:sp>
        <p:nvSpPr>
          <p:cNvPr id="114" name="Shape 114"/>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indent="-381000" lvl="0" marL="457200" rtl="0">
              <a:spcBef>
                <a:spcPts val="0"/>
              </a:spcBef>
              <a:spcAft>
                <a:spcPts val="0"/>
              </a:spcAft>
              <a:buSzPct val="100000"/>
            </a:pPr>
            <a:r>
              <a:rPr lang="en-US" sz="2400"/>
              <a:t>Wind power is the operation of using the force of air flow to generate usable energy</a:t>
            </a:r>
          </a:p>
          <a:p>
            <a:pPr indent="-381000" lvl="0" marL="457200" rtl="0">
              <a:spcBef>
                <a:spcPts val="0"/>
              </a:spcBef>
              <a:spcAft>
                <a:spcPts val="0"/>
              </a:spcAft>
              <a:buSzPct val="100000"/>
            </a:pPr>
            <a:r>
              <a:rPr lang="en-US" sz="2400"/>
              <a:t>As of May 2009, 80 countries are using wind power as a sustainable source of renewable energy on a commercial basis</a:t>
            </a:r>
          </a:p>
          <a:p>
            <a:pPr indent="-381000" lvl="0" marL="457200" rtl="0">
              <a:spcBef>
                <a:spcPts val="0"/>
              </a:spcBef>
              <a:spcAft>
                <a:spcPts val="0"/>
              </a:spcAft>
              <a:buSzPct val="100000"/>
            </a:pPr>
            <a:r>
              <a:rPr lang="en-US" sz="2400"/>
              <a:t>In countries such as Denmark, Portugal and Spain, wind power penetration has been achieved at a relatively high percentage. </a:t>
            </a:r>
          </a:p>
          <a:p>
            <a:pPr indent="-381000" lvl="0" marL="457200" rtl="0">
              <a:spcBef>
                <a:spcPts val="0"/>
              </a:spcBef>
              <a:spcAft>
                <a:spcPts val="0"/>
              </a:spcAft>
              <a:buSzPct val="100000"/>
            </a:pPr>
            <a:r>
              <a:rPr lang="en-US" sz="2400"/>
              <a:t>Denmark is at the top of the chain, having a percentage of about 21%</a:t>
            </a:r>
          </a:p>
          <a:p>
            <a:pPr indent="-381000" lvl="0" marL="457200" rtl="0">
              <a:spcBef>
                <a:spcPts val="0"/>
              </a:spcBef>
              <a:spcAft>
                <a:spcPts val="0"/>
              </a:spcAft>
              <a:buSzPct val="100000"/>
            </a:pPr>
            <a:r>
              <a:rPr lang="en-US" sz="2400"/>
              <a:t>Over the past few years, energy produced by wind power has increased from 2.5% world wide.</a:t>
            </a:r>
          </a:p>
          <a:p>
            <a:pPr indent="-381000" lvl="0" marL="457200">
              <a:spcBef>
                <a:spcPts val="0"/>
              </a:spcBef>
              <a:buSzPct val="100000"/>
            </a:pPr>
            <a:r>
              <a:rPr lang="en-US" sz="2400"/>
              <a:t>Over 486.8 GW as the global capacity of wind power at the end of 2015</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6" name="Shape 316"/>
        <p:cNvGrpSpPr/>
        <p:nvPr/>
      </p:nvGrpSpPr>
      <p:grpSpPr>
        <a:xfrm>
          <a:off x="0" y="0"/>
          <a:ext cx="0" cy="0"/>
          <a:chOff x="0" y="0"/>
          <a:chExt cx="0" cy="0"/>
        </a:xfrm>
      </p:grpSpPr>
      <p:sp>
        <p:nvSpPr>
          <p:cNvPr id="317" name="Shape 317"/>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rtl="0">
              <a:spcBef>
                <a:spcPts val="0"/>
              </a:spcBef>
              <a:buNone/>
            </a:pPr>
            <a:r>
              <a:rPr lang="en-US"/>
              <a:t>Turbine Structure</a:t>
            </a:r>
          </a:p>
        </p:txBody>
      </p:sp>
      <p:sp>
        <p:nvSpPr>
          <p:cNvPr id="318" name="Shape 318"/>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indent="-355600" lvl="0" marL="457200" rtl="0">
              <a:lnSpc>
                <a:spcPct val="100000"/>
              </a:lnSpc>
              <a:spcBef>
                <a:spcPts val="0"/>
              </a:spcBef>
              <a:buClr>
                <a:srgbClr val="333333"/>
              </a:buClr>
              <a:buSzPct val="100000"/>
              <a:buFont typeface="Nunito SemiBold"/>
            </a:pPr>
            <a:r>
              <a:rPr lang="en-US" sz="2000">
                <a:solidFill>
                  <a:srgbClr val="333333"/>
                </a:solidFill>
                <a:latin typeface="Nunito SemiBold"/>
                <a:ea typeface="Nunito SemiBold"/>
                <a:cs typeface="Nunito SemiBold"/>
                <a:sym typeface="Nunito SemiBold"/>
              </a:rPr>
              <a:t>Anemometer:</a:t>
            </a:r>
          </a:p>
          <a:p>
            <a:pPr indent="-69850" lvl="0" marL="0" rtl="0">
              <a:lnSpc>
                <a:spcPct val="100000"/>
              </a:lnSpc>
              <a:spcBef>
                <a:spcPts val="0"/>
              </a:spcBef>
              <a:buClr>
                <a:schemeClr val="dk1"/>
              </a:buClr>
              <a:buSzPct val="55000"/>
              <a:buFont typeface="Arial"/>
              <a:buNone/>
            </a:pPr>
            <a:r>
              <a:rPr lang="en-US" sz="2000">
                <a:solidFill>
                  <a:srgbClr val="333333"/>
                </a:solidFill>
                <a:latin typeface="Nunito SemiBold"/>
                <a:ea typeface="Nunito SemiBold"/>
                <a:cs typeface="Nunito SemiBold"/>
                <a:sym typeface="Nunito SemiBold"/>
              </a:rPr>
              <a:t>Measures the wind speed and transmits wind speed data to the controller.</a:t>
            </a:r>
          </a:p>
          <a:p>
            <a:pPr indent="-355600" lvl="0" marL="457200" rtl="0">
              <a:lnSpc>
                <a:spcPct val="100000"/>
              </a:lnSpc>
              <a:spcBef>
                <a:spcPts val="0"/>
              </a:spcBef>
              <a:spcAft>
                <a:spcPts val="0"/>
              </a:spcAft>
              <a:buClr>
                <a:srgbClr val="333333"/>
              </a:buClr>
              <a:buSzPct val="100000"/>
              <a:buFont typeface="Nunito SemiBold"/>
            </a:pPr>
            <a:r>
              <a:rPr lang="en-US" sz="2000">
                <a:solidFill>
                  <a:srgbClr val="333333"/>
                </a:solidFill>
                <a:latin typeface="Nunito SemiBold"/>
                <a:ea typeface="Nunito SemiBold"/>
                <a:cs typeface="Nunito SemiBold"/>
                <a:sym typeface="Nunito SemiBold"/>
              </a:rPr>
              <a:t>Blades:</a:t>
            </a:r>
          </a:p>
          <a:p>
            <a:pPr indent="-355600" lvl="0" marL="457200" rtl="0">
              <a:lnSpc>
                <a:spcPct val="100000"/>
              </a:lnSpc>
              <a:spcBef>
                <a:spcPts val="0"/>
              </a:spcBef>
              <a:spcAft>
                <a:spcPts val="0"/>
              </a:spcAft>
              <a:buClr>
                <a:srgbClr val="333333"/>
              </a:buClr>
              <a:buSzPct val="100000"/>
              <a:buFont typeface="Nunito SemiBold"/>
            </a:pPr>
            <a:r>
              <a:rPr lang="en-US" sz="2000">
                <a:solidFill>
                  <a:srgbClr val="333333"/>
                </a:solidFill>
                <a:latin typeface="Nunito SemiBold"/>
                <a:ea typeface="Nunito SemiBold"/>
                <a:cs typeface="Nunito SemiBold"/>
                <a:sym typeface="Nunito SemiBold"/>
              </a:rPr>
              <a:t>Lifts and rotates when wind is blown over them, causing the rotor to spin. Most turbines have either two or three blades.</a:t>
            </a:r>
          </a:p>
          <a:p>
            <a:pPr indent="-355600" lvl="0" marL="457200" rtl="0">
              <a:lnSpc>
                <a:spcPct val="100000"/>
              </a:lnSpc>
              <a:spcBef>
                <a:spcPts val="0"/>
              </a:spcBef>
              <a:spcAft>
                <a:spcPts val="0"/>
              </a:spcAft>
              <a:buClr>
                <a:srgbClr val="333333"/>
              </a:buClr>
              <a:buSzPct val="100000"/>
              <a:buFont typeface="Nunito SemiBold"/>
            </a:pPr>
            <a:r>
              <a:rPr lang="en-US" sz="2000">
                <a:solidFill>
                  <a:srgbClr val="333333"/>
                </a:solidFill>
                <a:latin typeface="Nunito SemiBold"/>
                <a:ea typeface="Nunito SemiBold"/>
                <a:cs typeface="Nunito SemiBold"/>
                <a:sym typeface="Nunito SemiBold"/>
              </a:rPr>
              <a:t>Brake:</a:t>
            </a:r>
          </a:p>
          <a:p>
            <a:pPr indent="-355600" lvl="0" marL="457200" rtl="0">
              <a:lnSpc>
                <a:spcPct val="100000"/>
              </a:lnSpc>
              <a:spcBef>
                <a:spcPts val="0"/>
              </a:spcBef>
              <a:spcAft>
                <a:spcPts val="0"/>
              </a:spcAft>
              <a:buClr>
                <a:srgbClr val="333333"/>
              </a:buClr>
              <a:buSzPct val="100000"/>
              <a:buFont typeface="Nunito SemiBold"/>
            </a:pPr>
            <a:r>
              <a:rPr lang="en-US" sz="2000">
                <a:solidFill>
                  <a:srgbClr val="333333"/>
                </a:solidFill>
                <a:latin typeface="Nunito SemiBold"/>
                <a:ea typeface="Nunito SemiBold"/>
                <a:cs typeface="Nunito SemiBold"/>
                <a:sym typeface="Nunito SemiBold"/>
              </a:rPr>
              <a:t>Stops the rotor mechanically, electrically, or hydraulically, in emergencies.</a:t>
            </a:r>
          </a:p>
          <a:p>
            <a:pPr indent="-355600" lvl="0" marL="457200" rtl="0">
              <a:lnSpc>
                <a:spcPct val="100000"/>
              </a:lnSpc>
              <a:spcBef>
                <a:spcPts val="0"/>
              </a:spcBef>
              <a:buClr>
                <a:srgbClr val="333333"/>
              </a:buClr>
              <a:buSzPct val="100000"/>
              <a:buFont typeface="Nunito SemiBold"/>
            </a:pPr>
            <a:r>
              <a:rPr lang="en-US" sz="2000">
                <a:solidFill>
                  <a:srgbClr val="333333"/>
                </a:solidFill>
                <a:latin typeface="Nunito SemiBold"/>
                <a:ea typeface="Nunito SemiBold"/>
                <a:cs typeface="Nunito SemiBold"/>
                <a:sym typeface="Nunito SemiBold"/>
              </a:rPr>
              <a:t>Controller:</a:t>
            </a:r>
          </a:p>
          <a:p>
            <a:pPr indent="-355600" lvl="0" marL="457200" rtl="0">
              <a:lnSpc>
                <a:spcPct val="100000"/>
              </a:lnSpc>
              <a:spcBef>
                <a:spcPts val="0"/>
              </a:spcBef>
              <a:buClr>
                <a:srgbClr val="333333"/>
              </a:buClr>
              <a:buSzPct val="100000"/>
              <a:buFont typeface="Nunito SemiBold"/>
            </a:pPr>
            <a:r>
              <a:rPr lang="en-US" sz="2000">
                <a:solidFill>
                  <a:srgbClr val="333333"/>
                </a:solidFill>
                <a:latin typeface="Nunito SemiBold"/>
                <a:ea typeface="Nunito SemiBold"/>
                <a:cs typeface="Nunito SemiBold"/>
                <a:sym typeface="Nunito SemiBold"/>
              </a:rPr>
              <a:t>Starts up the machine at wind speeds of about 8 to 16 miles per hour (mph) and shuts off the machine at about 55 mph. Turbines do not operate at wind speeds above about 55 mph because they may be damaged by the high winds.</a:t>
            </a:r>
          </a:p>
          <a:p>
            <a:pPr indent="0" lvl="0" marL="0" rtl="0">
              <a:lnSpc>
                <a:spcPct val="100000"/>
              </a:lnSpc>
              <a:spcBef>
                <a:spcPts val="0"/>
              </a:spcBef>
              <a:buNone/>
            </a:pPr>
            <a:r>
              <a:t/>
            </a:r>
            <a:endParaRPr sz="1800">
              <a:solidFill>
                <a:srgbClr val="333333"/>
              </a:solidFill>
              <a:latin typeface="Nunito SemiBold"/>
              <a:ea typeface="Nunito SemiBold"/>
              <a:cs typeface="Nunito SemiBold"/>
              <a:sym typeface="Nunito SemiBold"/>
            </a:endParaRPr>
          </a:p>
          <a:p>
            <a:pPr lvl="0" rt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22" name="Shape 322"/>
        <p:cNvGrpSpPr/>
        <p:nvPr/>
      </p:nvGrpSpPr>
      <p:grpSpPr>
        <a:xfrm>
          <a:off x="0" y="0"/>
          <a:ext cx="0" cy="0"/>
          <a:chOff x="0" y="0"/>
          <a:chExt cx="0" cy="0"/>
        </a:xfrm>
      </p:grpSpPr>
      <p:sp>
        <p:nvSpPr>
          <p:cNvPr id="323" name="Shape 323"/>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rtl="0">
              <a:spcBef>
                <a:spcPts val="0"/>
              </a:spcBef>
              <a:buNone/>
            </a:pPr>
            <a:r>
              <a:rPr lang="en-US"/>
              <a:t>Turbine Structure</a:t>
            </a:r>
          </a:p>
        </p:txBody>
      </p:sp>
      <p:sp>
        <p:nvSpPr>
          <p:cNvPr id="324" name="Shape 324"/>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Gear box:</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Connects the low-speed shaft to the high-speed shaft and increases the rotational speeds from about 30-60 rotations per minute (rpm), to about 1,000-1,800 rpm; this is the rotational speed required by most generators to produce electricity. The gear box is a costly (and heavy) part of the wind turbine and engineers are exploring "direct-drive" generators that operate at lower rotational speeds and don't need gear boxes.</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Generator:</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Produces 60-cycle AC electricity; it is usually an off-the-shelf induction generator.</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High-speed shaft:</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Drives the generator.</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28" name="Shape 328"/>
        <p:cNvGrpSpPr/>
        <p:nvPr/>
      </p:nvGrpSpPr>
      <p:grpSpPr>
        <a:xfrm>
          <a:off x="0" y="0"/>
          <a:ext cx="0" cy="0"/>
          <a:chOff x="0" y="0"/>
          <a:chExt cx="0" cy="0"/>
        </a:xfrm>
      </p:grpSpPr>
      <p:sp>
        <p:nvSpPr>
          <p:cNvPr id="329" name="Shape 329"/>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rtl="0">
              <a:spcBef>
                <a:spcPts val="0"/>
              </a:spcBef>
              <a:buNone/>
            </a:pPr>
            <a:r>
              <a:rPr lang="en-US"/>
              <a:t>Turbine Structure</a:t>
            </a:r>
          </a:p>
        </p:txBody>
      </p:sp>
      <p:sp>
        <p:nvSpPr>
          <p:cNvPr id="330" name="Shape 330"/>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Low-speed shaft:</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Turns the low-speed shaft at about 30-60 rpm.</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Nacelle:</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Sits atop the tower and contains the gear box, low- and high-speed shafts, generator, controller, and brake. Some nacelles are large enough for a helicopter to land on.</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Pitch:</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Turns (or pitches) blades out of the wind to control the rotor speed, and to keep the rotor from turning in winds that are too high or too low to produce electricity.</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Rotor:</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Blades and hub together form the rotor.</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4" name="Shape 334"/>
        <p:cNvGrpSpPr/>
        <p:nvPr/>
      </p:nvGrpSpPr>
      <p:grpSpPr>
        <a:xfrm>
          <a:off x="0" y="0"/>
          <a:ext cx="0" cy="0"/>
          <a:chOff x="0" y="0"/>
          <a:chExt cx="0" cy="0"/>
        </a:xfrm>
      </p:grpSpPr>
      <p:sp>
        <p:nvSpPr>
          <p:cNvPr id="335" name="Shape 335"/>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rtl="0">
              <a:spcBef>
                <a:spcPts val="0"/>
              </a:spcBef>
              <a:buNone/>
            </a:pPr>
            <a:r>
              <a:rPr lang="en-US"/>
              <a:t>Turbine Structure</a:t>
            </a:r>
          </a:p>
        </p:txBody>
      </p:sp>
      <p:sp>
        <p:nvSpPr>
          <p:cNvPr id="336" name="Shape 336"/>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Tower:</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Made from tubular steel, concrete, or steel lattice. Supports the structure of the turbine. Because wind speed increases with height, taller towers enable turbines to capture more energy and generate more electricity.</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Wind direction:</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Determines the design of the turbine. Upwind turbines face into the wind while downwind turbines face away.</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Wind vane:</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Measures wind direction and communicates with the yaw drive to orient the turbine properly with respect to the wind.</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Yaw drive:</a:t>
            </a:r>
          </a:p>
          <a:p>
            <a:pPr indent="-406400" lvl="0" marL="457200" rtl="0">
              <a:lnSpc>
                <a:spcPct val="100000"/>
              </a:lnSpc>
              <a:spcBef>
                <a:spcPts val="0"/>
              </a:spcBef>
              <a:buSzPct val="155555"/>
            </a:pPr>
            <a:r>
              <a:rPr lang="en-US" sz="1800">
                <a:solidFill>
                  <a:srgbClr val="333333"/>
                </a:solidFill>
                <a:latin typeface="Nunito SemiBold"/>
                <a:ea typeface="Nunito SemiBold"/>
                <a:cs typeface="Nunito SemiBold"/>
                <a:sym typeface="Nunito SemiBold"/>
              </a:rPr>
              <a:t>Orients upwind turbines to keep them facing the wind when the direction changes. Downwind turbines don't require a yaw drive because the wind manually blows the rotor away from it.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40" name="Shape 340"/>
        <p:cNvGrpSpPr/>
        <p:nvPr/>
      </p:nvGrpSpPr>
      <p:grpSpPr>
        <a:xfrm>
          <a:off x="0" y="0"/>
          <a:ext cx="0" cy="0"/>
          <a:chOff x="0" y="0"/>
          <a:chExt cx="0" cy="0"/>
        </a:xfrm>
      </p:grpSpPr>
      <p:sp>
        <p:nvSpPr>
          <p:cNvPr id="341" name="Shape 341"/>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342" name="Shape 342"/>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An overview of the layout of utility-class wind turbine generators - where are the major components, what do they do, and what differences can be found between models and size ranges." id="343" name="Shape 343" title="What's inside a wind turbine?">
            <a:hlinkClick r:id="rId3"/>
          </p:cNvPr>
          <p:cNvSpPr/>
          <p:nvPr/>
        </p:nvSpPr>
        <p:spPr>
          <a:xfrm>
            <a:off x="2553075" y="950625"/>
            <a:ext cx="6847424" cy="5135575"/>
          </a:xfrm>
          <a:prstGeom prst="rect">
            <a:avLst/>
          </a:prstGeom>
          <a:blipFill>
            <a:blip r:embed="rId4">
              <a:alphaModFix/>
            </a:blip>
            <a:stretch>
              <a:fillRect/>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47" name="Shape 347"/>
        <p:cNvGrpSpPr/>
        <p:nvPr/>
      </p:nvGrpSpPr>
      <p:grpSpPr>
        <a:xfrm>
          <a:off x="0" y="0"/>
          <a:ext cx="0" cy="0"/>
          <a:chOff x="0" y="0"/>
          <a:chExt cx="0" cy="0"/>
        </a:xfrm>
      </p:grpSpPr>
      <p:sp>
        <p:nvSpPr>
          <p:cNvPr id="348" name="Shape 348"/>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349" name="Shape 349"/>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YOU WANT TO SEE MORE? http://www.youtube.com/watch?v=M8R8aK0_LY4  Basejumper Jojo Rose is going for a little walk on a wind generator blade..." id="350" name="Shape 350" title="walking on windmill blade 300 feet over ground!">
            <a:hlinkClick r:id="rId3"/>
          </p:cNvPr>
          <p:cNvSpPr/>
          <p:nvPr/>
        </p:nvSpPr>
        <p:spPr>
          <a:xfrm>
            <a:off x="2525925" y="787650"/>
            <a:ext cx="6620474" cy="4999625"/>
          </a:xfrm>
          <a:prstGeom prst="rect">
            <a:avLst/>
          </a:prstGeom>
          <a:blipFill>
            <a:blip r:embed="rId4">
              <a:alphaModFix/>
            </a:blip>
            <a:stretch>
              <a:fillRect/>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54" name="Shape 354"/>
        <p:cNvGrpSpPr/>
        <p:nvPr/>
      </p:nvGrpSpPr>
      <p:grpSpPr>
        <a:xfrm>
          <a:off x="0" y="0"/>
          <a:ext cx="0" cy="0"/>
          <a:chOff x="0" y="0"/>
          <a:chExt cx="0" cy="0"/>
        </a:xfrm>
      </p:grpSpPr>
      <p:sp>
        <p:nvSpPr>
          <p:cNvPr id="355" name="Shape 355"/>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356" name="Shape 356"/>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MyWindPowerSystem Company - https://www.youtube.com/user/MyWindPowerSystem The Enercon E-126 is a wind turbine model manufactured by the German company Enercon. With a hub height of 135 m (443 ft), rotor diameter of 126 m (413 ft) and a total height of 198 m (650 ft), this large model can generate up to 7.58 megawatts of power per turbine. The power output of the generator was changed from 6 MW to 7 MW after technical revisions were performed in 2009. The weight of the foundation of the turbine tower is about 2,500 t, the tower itself 2,800 t, the machine housing 128 t, the generator 220 t, the rotor (including the blade) 364 t. The total weight is about 6,000 t. The first turbine of this model was installed in Emden, Germany in 2007. The list price of one unit is $14 million plus install costs. Subscribe to new videos - https://www.youtube.com/channel/UC3n0rM58pU4aygiI72sCh0Q?sub_confirmation=1" id="357" name="Shape 357" title="Enercon E126 - The Most Powerful Wind Turbine in The World">
            <a:hlinkClick r:id="rId3"/>
          </p:cNvPr>
          <p:cNvSpPr/>
          <p:nvPr/>
        </p:nvSpPr>
        <p:spPr>
          <a:xfrm>
            <a:off x="2783950" y="977775"/>
            <a:ext cx="6580350" cy="4935250"/>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a:spcBef>
                <a:spcPts val="0"/>
              </a:spcBef>
              <a:buNone/>
            </a:pPr>
            <a:r>
              <a:rPr lang="en-US"/>
              <a:t>History</a:t>
            </a:r>
          </a:p>
        </p:txBody>
      </p:sp>
      <p:sp>
        <p:nvSpPr>
          <p:cNvPr id="120" name="Shape 120"/>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indent="-406400" lvl="0" marL="457200" rtl="0">
              <a:spcBef>
                <a:spcPts val="0"/>
              </a:spcBef>
              <a:spcAft>
                <a:spcPts val="0"/>
              </a:spcAft>
              <a:buSzPct val="100000"/>
            </a:pPr>
            <a:r>
              <a:rPr lang="en-US"/>
              <a:t>The use of wind power has been around since 5000 BC, as sailing ships were used as a source of transportation across the nile. </a:t>
            </a:r>
          </a:p>
          <a:p>
            <a:pPr indent="-406400" lvl="0" marL="457200" rtl="0">
              <a:spcBef>
                <a:spcPts val="0"/>
              </a:spcBef>
              <a:spcAft>
                <a:spcPts val="0"/>
              </a:spcAft>
              <a:buSzPct val="100000"/>
            </a:pPr>
            <a:r>
              <a:rPr lang="en-US"/>
              <a:t>By 200 B.c. simple windmills in China were pumping water, while vertical axis windmills were grinding grain in persia and the middle east.</a:t>
            </a:r>
          </a:p>
          <a:p>
            <a:pPr indent="-406400" lvl="0" marL="457200">
              <a:spcBef>
                <a:spcPts val="0"/>
              </a:spcBef>
              <a:buSzPct val="100000"/>
            </a:pPr>
            <a:r>
              <a:rPr lang="en-US"/>
              <a:t>Eventually the word spread to more parts of Europe and carried over to the United States.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a:spcBef>
                <a:spcPts val="0"/>
              </a:spcBef>
              <a:buNone/>
            </a:pPr>
            <a:r>
              <a:rPr lang="en-US"/>
              <a:t>History</a:t>
            </a:r>
          </a:p>
        </p:txBody>
      </p:sp>
      <p:sp>
        <p:nvSpPr>
          <p:cNvPr id="126" name="Shape 126"/>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indent="-406400" lvl="0" marL="457200" rtl="0">
              <a:spcBef>
                <a:spcPts val="0"/>
              </a:spcBef>
              <a:spcAft>
                <a:spcPts val="0"/>
              </a:spcAft>
              <a:buSzPct val="100000"/>
            </a:pPr>
            <a:r>
              <a:rPr lang="en-US"/>
              <a:t>Before you know it, windmills were being used by colonies to pump water to farms </a:t>
            </a:r>
          </a:p>
          <a:p>
            <a:pPr indent="-406400" lvl="0" marL="457200" rtl="0">
              <a:spcBef>
                <a:spcPts val="0"/>
              </a:spcBef>
              <a:spcAft>
                <a:spcPts val="0"/>
              </a:spcAft>
              <a:buSzPct val="100000"/>
            </a:pPr>
            <a:r>
              <a:rPr lang="en-US"/>
              <a:t>Danish scientist Poul la Cour produced the first wind turbine in the 1890s, which was used to generate electricity and hydrogen.</a:t>
            </a:r>
          </a:p>
          <a:p>
            <a:pPr indent="-406400" lvl="0" marL="457200" rtl="0">
              <a:spcBef>
                <a:spcPts val="0"/>
              </a:spcBef>
              <a:spcAft>
                <a:spcPts val="0"/>
              </a:spcAft>
              <a:buSzPct val="100000"/>
            </a:pPr>
            <a:r>
              <a:rPr lang="en-US"/>
              <a:t>This was the first implementation of a modern day turbine</a:t>
            </a:r>
          </a:p>
          <a:p>
            <a:pPr indent="-406400" lvl="0" marL="457200" rtl="0">
              <a:spcBef>
                <a:spcPts val="0"/>
              </a:spcBef>
              <a:buSzPct val="100000"/>
            </a:pPr>
            <a:r>
              <a:rPr lang="en-US"/>
              <a:t>The world had then graduated to using wind turbines to generate electricity.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descr="Image result for wind gif" id="131" name="Shape 131"/>
          <p:cNvPicPr preferRelativeResize="0"/>
          <p:nvPr/>
        </p:nvPicPr>
        <p:blipFill rotWithShape="1">
          <a:blip r:embed="rId3">
            <a:alphaModFix/>
          </a:blip>
          <a:srcRect b="0" l="0" r="0" t="0"/>
          <a:stretch/>
        </p:blipFill>
        <p:spPr>
          <a:xfrm>
            <a:off x="7092985" y="2555046"/>
            <a:ext cx="4255559" cy="2566755"/>
          </a:xfrm>
          <a:prstGeom prst="rect">
            <a:avLst/>
          </a:prstGeom>
          <a:noFill/>
          <a:ln>
            <a:noFill/>
          </a:ln>
        </p:spPr>
      </p:pic>
      <p:sp>
        <p:nvSpPr>
          <p:cNvPr id="132" name="Shape 132"/>
          <p:cNvSpPr/>
          <p:nvPr/>
        </p:nvSpPr>
        <p:spPr>
          <a:xfrm flipH="1" rot="10800000">
            <a:off x="1" y="0"/>
            <a:ext cx="7539895" cy="6858000"/>
          </a:xfrm>
          <a:custGeom>
            <a:pathLst>
              <a:path extrusionOk="0" h="120000" w="120000">
                <a:moveTo>
                  <a:pt x="120000" y="120000"/>
                </a:moveTo>
                <a:lnTo>
                  <a:pt x="0" y="120000"/>
                </a:lnTo>
                <a:lnTo>
                  <a:pt x="0" y="0"/>
                </a:lnTo>
                <a:lnTo>
                  <a:pt x="69450" y="0"/>
                </a:lnTo>
                <a:close/>
              </a:path>
            </a:pathLst>
          </a:custGeom>
          <a:solidFill>
            <a:srgbClr val="262626">
              <a:alpha val="69803"/>
            </a:srgbClr>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133" name="Shape 133"/>
          <p:cNvSpPr/>
          <p:nvPr/>
        </p:nvSpPr>
        <p:spPr>
          <a:xfrm flipH="1" rot="10800000">
            <a:off x="0" y="0"/>
            <a:ext cx="7092985" cy="6858000"/>
          </a:xfrm>
          <a:custGeom>
            <a:pathLst>
              <a:path extrusionOk="0" h="120000" w="120000">
                <a:moveTo>
                  <a:pt x="120000" y="120000"/>
                </a:moveTo>
                <a:lnTo>
                  <a:pt x="0" y="120000"/>
                </a:lnTo>
                <a:lnTo>
                  <a:pt x="0" y="0"/>
                </a:lnTo>
                <a:lnTo>
                  <a:pt x="66265" y="0"/>
                </a:lnTo>
                <a:close/>
              </a:path>
            </a:pathLst>
          </a:custGeom>
          <a:solidFill>
            <a:srgbClr val="262626"/>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134" name="Shape 134"/>
          <p:cNvSpPr txBox="1"/>
          <p:nvPr>
            <p:ph type="title"/>
          </p:nvPr>
        </p:nvSpPr>
        <p:spPr>
          <a:xfrm>
            <a:off x="838199" y="365125"/>
            <a:ext cx="5529943" cy="1325563"/>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Calibri"/>
                <a:ea typeface="Calibri"/>
                <a:cs typeface="Calibri"/>
                <a:sym typeface="Calibri"/>
              </a:rPr>
              <a:t>Wind Energy</a:t>
            </a:r>
          </a:p>
        </p:txBody>
      </p:sp>
      <p:sp>
        <p:nvSpPr>
          <p:cNvPr id="135" name="Shape 135"/>
          <p:cNvSpPr txBox="1"/>
          <p:nvPr>
            <p:ph idx="1" type="body"/>
          </p:nvPr>
        </p:nvSpPr>
        <p:spPr>
          <a:xfrm>
            <a:off x="838199" y="1825625"/>
            <a:ext cx="4128169" cy="3399518"/>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chemeClr val="lt1"/>
              </a:buClr>
              <a:buSzPct val="100000"/>
              <a:buFont typeface="Arial"/>
              <a:buChar char="•"/>
            </a:pPr>
            <a:r>
              <a:rPr b="0" i="0" lang="en-US" sz="2000" u="none" cap="none" strike="noStrike">
                <a:solidFill>
                  <a:schemeClr val="lt1"/>
                </a:solidFill>
                <a:latin typeface="Calibri"/>
                <a:ea typeface="Calibri"/>
                <a:cs typeface="Calibri"/>
                <a:sym typeface="Calibri"/>
              </a:rPr>
              <a:t>Wind power is the use of air flow through wind turbines to mechanically power generators for electric power.</a:t>
            </a:r>
          </a:p>
          <a:p>
            <a:pPr indent="-228600" lvl="0" marL="228600" marR="0" rtl="0" algn="l">
              <a:lnSpc>
                <a:spcPct val="90000"/>
              </a:lnSpc>
              <a:spcBef>
                <a:spcPts val="1000"/>
              </a:spcBef>
              <a:spcAft>
                <a:spcPts val="0"/>
              </a:spcAft>
              <a:buClr>
                <a:schemeClr val="lt1"/>
              </a:buClr>
              <a:buSzPct val="100000"/>
              <a:buFont typeface="Arial"/>
              <a:buChar char="•"/>
            </a:pPr>
            <a:r>
              <a:rPr b="0" i="0" lang="en-US" sz="2000" u="none" cap="none" strike="noStrike">
                <a:solidFill>
                  <a:schemeClr val="lt1"/>
                </a:solidFill>
                <a:latin typeface="Calibri"/>
                <a:ea typeface="Calibri"/>
                <a:cs typeface="Calibri"/>
                <a:sym typeface="Calibri"/>
              </a:rPr>
              <a:t>As a general rule, economic wind generators require windspeed of 10 mph (16 km/h) or greater</a:t>
            </a:r>
          </a:p>
          <a:p>
            <a:pPr indent="-228600" lvl="0" marL="228600" marR="0" rtl="0" algn="l">
              <a:lnSpc>
                <a:spcPct val="90000"/>
              </a:lnSpc>
              <a:spcBef>
                <a:spcPts val="1000"/>
              </a:spcBef>
              <a:buClr>
                <a:schemeClr val="dk1"/>
              </a:buClr>
              <a:buSzPct val="100000"/>
              <a:buFont typeface="Arial"/>
              <a:buNone/>
            </a:pPr>
            <a:r>
              <a:t/>
            </a:r>
            <a:endParaRPr b="0" i="0" sz="20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9" name="Shape 139"/>
        <p:cNvGrpSpPr/>
        <p:nvPr/>
      </p:nvGrpSpPr>
      <p:grpSpPr>
        <a:xfrm>
          <a:off x="0" y="0"/>
          <a:ext cx="0" cy="0"/>
          <a:chOff x="0" y="0"/>
          <a:chExt cx="0" cy="0"/>
        </a:xfrm>
      </p:grpSpPr>
      <p:sp>
        <p:nvSpPr>
          <p:cNvPr id="140" name="Shape 140"/>
          <p:cNvSpPr/>
          <p:nvPr/>
        </p:nvSpPr>
        <p:spPr>
          <a:xfrm>
            <a:off x="7555992" y="0"/>
            <a:ext cx="4636008" cy="6858000"/>
          </a:xfrm>
          <a:prstGeom prst="rect">
            <a:avLst/>
          </a:prstGeom>
          <a:solidFill>
            <a:srgbClr val="757070"/>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141" name="Shape 141"/>
          <p:cNvSpPr txBox="1"/>
          <p:nvPr>
            <p:ph type="title"/>
          </p:nvPr>
        </p:nvSpPr>
        <p:spPr>
          <a:xfrm>
            <a:off x="8199459" y="642938"/>
            <a:ext cx="3670808" cy="5502264"/>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rgbClr val="FFFFFF"/>
              </a:buClr>
              <a:buSzPct val="25000"/>
              <a:buFont typeface="Calibri"/>
              <a:buNone/>
            </a:pPr>
            <a:r>
              <a:rPr b="0" i="0" lang="en-US" sz="4400" u="none" cap="none" strike="noStrike">
                <a:solidFill>
                  <a:srgbClr val="FFFFFF"/>
                </a:solidFill>
                <a:latin typeface="Calibri"/>
                <a:ea typeface="Calibri"/>
                <a:cs typeface="Calibri"/>
                <a:sym typeface="Calibri"/>
              </a:rPr>
              <a:t>Continue</a:t>
            </a:r>
          </a:p>
        </p:txBody>
      </p:sp>
      <p:grpSp>
        <p:nvGrpSpPr>
          <p:cNvPr id="142" name="Shape 142"/>
          <p:cNvGrpSpPr/>
          <p:nvPr/>
        </p:nvGrpSpPr>
        <p:grpSpPr>
          <a:xfrm>
            <a:off x="642938" y="642938"/>
            <a:ext cx="6269037" cy="5572124"/>
            <a:chOff x="0" y="0"/>
            <a:chExt cx="6269037" cy="5572124"/>
          </a:xfrm>
        </p:grpSpPr>
        <p:cxnSp>
          <p:nvCxnSpPr>
            <p:cNvPr id="143" name="Shape 143"/>
            <p:cNvCxnSpPr/>
            <p:nvPr/>
          </p:nvCxnSpPr>
          <p:spPr>
            <a:xfrm>
              <a:off x="0" y="0"/>
              <a:ext cx="6269037" cy="0"/>
            </a:xfrm>
            <a:prstGeom prst="straightConnector1">
              <a:avLst/>
            </a:prstGeom>
            <a:solidFill>
              <a:schemeClr val="accent2"/>
            </a:solidFill>
            <a:ln cap="flat" cmpd="sng" w="12700">
              <a:solidFill>
                <a:schemeClr val="accent2"/>
              </a:solidFill>
              <a:prstDash val="solid"/>
              <a:miter lim="800000"/>
              <a:headEnd len="med" w="med" type="none"/>
              <a:tailEnd len="med" w="med" type="none"/>
            </a:ln>
          </p:spPr>
        </p:cxnSp>
        <p:sp>
          <p:nvSpPr>
            <p:cNvPr id="144" name="Shape 144"/>
            <p:cNvSpPr/>
            <p:nvPr/>
          </p:nvSpPr>
          <p:spPr>
            <a:xfrm>
              <a:off x="0" y="0"/>
              <a:ext cx="6269037" cy="2786062"/>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5" name="Shape 145"/>
            <p:cNvSpPr txBox="1"/>
            <p:nvPr/>
          </p:nvSpPr>
          <p:spPr>
            <a:xfrm>
              <a:off x="0" y="0"/>
              <a:ext cx="6269037" cy="2786062"/>
            </a:xfrm>
            <a:prstGeom prst="rect">
              <a:avLst/>
            </a:prstGeom>
            <a:noFill/>
            <a:ln>
              <a:noFill/>
            </a:ln>
          </p:spPr>
          <p:txBody>
            <a:bodyPr anchorCtr="0" anchor="t" bIns="114300" lIns="114300" rIns="114300" wrap="square" tIns="114300">
              <a:noAutofit/>
            </a:bodyPr>
            <a:lstStyle/>
            <a:p>
              <a:pPr indent="0" lvl="0" marL="0" marR="0" rtl="0" algn="l">
                <a:lnSpc>
                  <a:spcPct val="90000"/>
                </a:lnSpc>
                <a:spcBef>
                  <a:spcPts val="0"/>
                </a:spcBef>
                <a:spcAft>
                  <a:spcPts val="0"/>
                </a:spcAft>
                <a:buClr>
                  <a:schemeClr val="dk1"/>
                </a:buClr>
                <a:buSzPct val="25000"/>
                <a:buFont typeface="Calibri"/>
                <a:buNone/>
              </a:pPr>
              <a:r>
                <a:rPr b="0" i="0" lang="en-US" sz="3000" u="none" cap="none" strike="noStrike">
                  <a:solidFill>
                    <a:schemeClr val="dk1"/>
                  </a:solidFill>
                  <a:latin typeface="Calibri"/>
                  <a:ea typeface="Calibri"/>
                  <a:cs typeface="Calibri"/>
                  <a:sym typeface="Calibri"/>
                </a:rPr>
                <a:t>Wind power, as an alternative to burning fossil fuels, is plentiful, renewable, widely distributed, clean, produces no greenhouse gas emissions during operation, consumes no water, and uses little land.</a:t>
              </a:r>
            </a:p>
          </p:txBody>
        </p:sp>
        <p:cxnSp>
          <p:nvCxnSpPr>
            <p:cNvPr id="146" name="Shape 146"/>
            <p:cNvCxnSpPr/>
            <p:nvPr/>
          </p:nvCxnSpPr>
          <p:spPr>
            <a:xfrm>
              <a:off x="0" y="2786062"/>
              <a:ext cx="6269037" cy="0"/>
            </a:xfrm>
            <a:prstGeom prst="straightConnector1">
              <a:avLst/>
            </a:prstGeom>
            <a:solidFill>
              <a:srgbClr val="A4A4A4"/>
            </a:solidFill>
            <a:ln cap="flat" cmpd="sng" w="12700">
              <a:solidFill>
                <a:srgbClr val="A4A4A4"/>
              </a:solidFill>
              <a:prstDash val="solid"/>
              <a:miter lim="800000"/>
              <a:headEnd len="med" w="med" type="none"/>
              <a:tailEnd len="med" w="med" type="none"/>
            </a:ln>
          </p:spPr>
        </p:cxnSp>
        <p:sp>
          <p:nvSpPr>
            <p:cNvPr id="147" name="Shape 147"/>
            <p:cNvSpPr/>
            <p:nvPr/>
          </p:nvSpPr>
          <p:spPr>
            <a:xfrm>
              <a:off x="0" y="2786062"/>
              <a:ext cx="6269037" cy="2786062"/>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48" name="Shape 148"/>
            <p:cNvSpPr txBox="1"/>
            <p:nvPr/>
          </p:nvSpPr>
          <p:spPr>
            <a:xfrm>
              <a:off x="0" y="2786062"/>
              <a:ext cx="6269037" cy="2786062"/>
            </a:xfrm>
            <a:prstGeom prst="rect">
              <a:avLst/>
            </a:prstGeom>
            <a:noFill/>
            <a:ln>
              <a:noFill/>
            </a:ln>
          </p:spPr>
          <p:txBody>
            <a:bodyPr anchorCtr="0" anchor="t" bIns="114300" lIns="114300" rIns="114300" wrap="square" tIns="114300">
              <a:noAutofit/>
            </a:bodyPr>
            <a:lstStyle/>
            <a:p>
              <a:pPr indent="0" lvl="0" marL="0" marR="0" rtl="0" algn="l">
                <a:lnSpc>
                  <a:spcPct val="90000"/>
                </a:lnSpc>
                <a:spcBef>
                  <a:spcPts val="0"/>
                </a:spcBef>
                <a:spcAft>
                  <a:spcPts val="0"/>
                </a:spcAft>
                <a:buClr>
                  <a:schemeClr val="dk1"/>
                </a:buClr>
                <a:buSzPct val="25000"/>
                <a:buFont typeface="Calibri"/>
                <a:buNone/>
              </a:pPr>
              <a:r>
                <a:rPr b="0" i="0" lang="en-US" sz="3000" u="none" cap="none" strike="noStrike">
                  <a:solidFill>
                    <a:schemeClr val="dk1"/>
                  </a:solidFill>
                  <a:latin typeface="Calibri"/>
                  <a:ea typeface="Calibri"/>
                  <a:cs typeface="Calibri"/>
                  <a:sym typeface="Calibri"/>
                </a:rPr>
                <a:t>An ideal location would have a near constant flow of non-turbulent wind throughout the year, with a minimum likelihood of sudden powerful bursts of wind.</a:t>
              </a: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040"/>
        </a:solidFill>
      </p:bgPr>
    </p:bg>
    <p:spTree>
      <p:nvGrpSpPr>
        <p:cNvPr id="152" name="Shape 152"/>
        <p:cNvGrpSpPr/>
        <p:nvPr/>
      </p:nvGrpSpPr>
      <p:grpSpPr>
        <a:xfrm>
          <a:off x="0" y="0"/>
          <a:ext cx="0" cy="0"/>
          <a:chOff x="0" y="0"/>
          <a:chExt cx="0" cy="0"/>
        </a:xfrm>
      </p:grpSpPr>
      <p:sp>
        <p:nvSpPr>
          <p:cNvPr id="153" name="Shape 153"/>
          <p:cNvSpPr/>
          <p:nvPr/>
        </p:nvSpPr>
        <p:spPr>
          <a:xfrm>
            <a:off x="0" y="-3324"/>
            <a:ext cx="12192000" cy="6861324"/>
          </a:xfrm>
          <a:prstGeom prst="rect">
            <a:avLst/>
          </a:prstGeom>
          <a:solidFill>
            <a:srgbClr val="404040"/>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154" name="Shape 154"/>
          <p:cNvSpPr/>
          <p:nvPr/>
        </p:nvSpPr>
        <p:spPr>
          <a:xfrm>
            <a:off x="0" y="0"/>
            <a:ext cx="11786754" cy="6858000"/>
          </a:xfrm>
          <a:custGeom>
            <a:pathLst>
              <a:path extrusionOk="0" h="120000" w="120000">
                <a:moveTo>
                  <a:pt x="0" y="0"/>
                </a:moveTo>
                <a:lnTo>
                  <a:pt x="87663" y="0"/>
                </a:lnTo>
                <a:lnTo>
                  <a:pt x="120000" y="120000"/>
                </a:lnTo>
                <a:lnTo>
                  <a:pt x="0" y="120000"/>
                </a:lnTo>
                <a:close/>
              </a:path>
            </a:pathLst>
          </a:custGeom>
          <a:solidFill>
            <a:schemeClr val="dk1">
              <a:alpha val="29803"/>
            </a:schemeClr>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155" name="Shape 155"/>
          <p:cNvSpPr/>
          <p:nvPr/>
        </p:nvSpPr>
        <p:spPr>
          <a:xfrm>
            <a:off x="0" y="0"/>
            <a:ext cx="3581400" cy="6858000"/>
          </a:xfrm>
          <a:custGeom>
            <a:pathLst>
              <a:path extrusionOk="0" h="120000" w="120000">
                <a:moveTo>
                  <a:pt x="0" y="0"/>
                </a:moveTo>
                <a:lnTo>
                  <a:pt x="13578" y="0"/>
                </a:lnTo>
                <a:lnTo>
                  <a:pt x="120000" y="120000"/>
                </a:lnTo>
                <a:lnTo>
                  <a:pt x="0" y="120000"/>
                </a:lnTo>
                <a:close/>
              </a:path>
            </a:pathLst>
          </a:custGeom>
          <a:solidFill>
            <a:schemeClr val="dk1">
              <a:alpha val="29803"/>
            </a:schemeClr>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grpSp>
        <p:nvGrpSpPr>
          <p:cNvPr id="156" name="Shape 156"/>
          <p:cNvGrpSpPr/>
          <p:nvPr/>
        </p:nvGrpSpPr>
        <p:grpSpPr>
          <a:xfrm>
            <a:off x="844515" y="2915173"/>
            <a:ext cx="10502969" cy="2369090"/>
            <a:chOff x="6315" y="892698"/>
            <a:chExt cx="10502969" cy="2369090"/>
          </a:xfrm>
        </p:grpSpPr>
        <p:sp>
          <p:nvSpPr>
            <p:cNvPr id="157" name="Shape 157"/>
            <p:cNvSpPr/>
            <p:nvPr/>
          </p:nvSpPr>
          <p:spPr>
            <a:xfrm>
              <a:off x="6315" y="892698"/>
              <a:ext cx="1974242" cy="2369090"/>
            </a:xfrm>
            <a:prstGeom prst="rect">
              <a:avLst/>
            </a:prstGeom>
            <a:solidFill>
              <a:schemeClr val="accent2"/>
            </a:solidFill>
            <a:ln cap="flat" cmpd="sng" w="12700">
              <a:solidFill>
                <a:schemeClr val="accent2"/>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8" name="Shape 158"/>
            <p:cNvSpPr txBox="1"/>
            <p:nvPr/>
          </p:nvSpPr>
          <p:spPr>
            <a:xfrm>
              <a:off x="6315" y="1840334"/>
              <a:ext cx="1974242" cy="1421454"/>
            </a:xfrm>
            <a:prstGeom prst="rect">
              <a:avLst/>
            </a:prstGeom>
            <a:noFill/>
            <a:ln>
              <a:noFill/>
            </a:ln>
          </p:spPr>
          <p:txBody>
            <a:bodyPr anchorCtr="0" anchor="t" bIns="330200" lIns="195000" rIns="195000" wrap="square" tIns="0">
              <a:noAutofit/>
            </a:bodyPr>
            <a:lstStyle/>
            <a:p>
              <a:pPr indent="0" lvl="0" marL="0" marR="0" rtl="0" algn="l">
                <a:lnSpc>
                  <a:spcPct val="90000"/>
                </a:lnSpc>
                <a:spcBef>
                  <a:spcPts val="0"/>
                </a:spcBef>
                <a:spcAft>
                  <a:spcPts val="0"/>
                </a:spcAft>
                <a:buClr>
                  <a:schemeClr val="lt1"/>
                </a:buClr>
                <a:buSzPct val="25000"/>
                <a:buFont typeface="Calibri"/>
                <a:buNone/>
              </a:pPr>
              <a:r>
                <a:rPr b="0" i="0" lang="en-US" sz="1100" u="none" cap="none" strike="noStrike">
                  <a:solidFill>
                    <a:schemeClr val="lt1"/>
                  </a:solidFill>
                  <a:latin typeface="Calibri"/>
                  <a:ea typeface="Calibri"/>
                  <a:cs typeface="Calibri"/>
                  <a:sym typeface="Calibri"/>
                </a:rPr>
                <a:t>Wind farms consist of many individual wind turbines which are connected to the electric power transmission network.</a:t>
              </a:r>
            </a:p>
          </p:txBody>
        </p:sp>
        <p:sp>
          <p:nvSpPr>
            <p:cNvPr id="159" name="Shape 159"/>
            <p:cNvSpPr/>
            <p:nvPr/>
          </p:nvSpPr>
          <p:spPr>
            <a:xfrm>
              <a:off x="6315" y="892698"/>
              <a:ext cx="1974242" cy="947636"/>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0" name="Shape 160"/>
            <p:cNvSpPr txBox="1"/>
            <p:nvPr/>
          </p:nvSpPr>
          <p:spPr>
            <a:xfrm>
              <a:off x="6315" y="892698"/>
              <a:ext cx="1974242" cy="947636"/>
            </a:xfrm>
            <a:prstGeom prst="rect">
              <a:avLst/>
            </a:prstGeom>
            <a:noFill/>
            <a:ln>
              <a:noFill/>
            </a:ln>
          </p:spPr>
          <p:txBody>
            <a:bodyPr anchorCtr="0" anchor="ctr" bIns="165100" lIns="195000" rIns="195000" wrap="square" tIns="165100">
              <a:noAutofit/>
            </a:bodyPr>
            <a:lstStyle/>
            <a:p>
              <a:pPr indent="0" lvl="0" marL="0" marR="0" rtl="0" algn="l">
                <a:lnSpc>
                  <a:spcPct val="90000"/>
                </a:lnSpc>
                <a:spcBef>
                  <a:spcPts val="0"/>
                </a:spcBef>
                <a:spcAft>
                  <a:spcPts val="0"/>
                </a:spcAft>
                <a:buClr>
                  <a:schemeClr val="lt1"/>
                </a:buClr>
                <a:buSzPct val="25000"/>
                <a:buFont typeface="Calibri"/>
                <a:buNone/>
              </a:pPr>
              <a:r>
                <a:rPr b="0" i="0" lang="en-US" sz="4400" u="none" cap="none" strike="noStrike">
                  <a:solidFill>
                    <a:schemeClr val="lt1"/>
                  </a:solidFill>
                  <a:latin typeface="Calibri"/>
                  <a:ea typeface="Calibri"/>
                  <a:cs typeface="Calibri"/>
                  <a:sym typeface="Calibri"/>
                </a:rPr>
                <a:t>01</a:t>
              </a:r>
            </a:p>
          </p:txBody>
        </p:sp>
        <p:sp>
          <p:nvSpPr>
            <p:cNvPr id="161" name="Shape 161"/>
            <p:cNvSpPr/>
            <p:nvPr/>
          </p:nvSpPr>
          <p:spPr>
            <a:xfrm>
              <a:off x="2138497" y="892698"/>
              <a:ext cx="1974242" cy="2369090"/>
            </a:xfrm>
            <a:prstGeom prst="rect">
              <a:avLst/>
            </a:prstGeom>
            <a:solidFill>
              <a:srgbClr val="D77850"/>
            </a:solidFill>
            <a:ln cap="flat" cmpd="sng" w="12700">
              <a:solidFill>
                <a:srgbClr val="D77850"/>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2" name="Shape 162"/>
            <p:cNvSpPr txBox="1"/>
            <p:nvPr/>
          </p:nvSpPr>
          <p:spPr>
            <a:xfrm>
              <a:off x="2138497" y="1840334"/>
              <a:ext cx="1974242" cy="1421454"/>
            </a:xfrm>
            <a:prstGeom prst="rect">
              <a:avLst/>
            </a:prstGeom>
            <a:noFill/>
            <a:ln>
              <a:noFill/>
            </a:ln>
          </p:spPr>
          <p:txBody>
            <a:bodyPr anchorCtr="0" anchor="t" bIns="330200" lIns="195000" rIns="195000" wrap="square" tIns="0">
              <a:noAutofit/>
            </a:bodyPr>
            <a:lstStyle/>
            <a:p>
              <a:pPr indent="0" lvl="0" marL="0" marR="0" rtl="0" algn="l">
                <a:lnSpc>
                  <a:spcPct val="90000"/>
                </a:lnSpc>
                <a:spcBef>
                  <a:spcPts val="0"/>
                </a:spcBef>
                <a:spcAft>
                  <a:spcPts val="0"/>
                </a:spcAft>
                <a:buClr>
                  <a:schemeClr val="lt1"/>
                </a:buClr>
                <a:buSzPct val="25000"/>
                <a:buFont typeface="Calibri"/>
                <a:buNone/>
              </a:pPr>
              <a:r>
                <a:rPr b="0" i="0" lang="en-US" sz="1100" u="none" cap="none" strike="noStrike">
                  <a:solidFill>
                    <a:schemeClr val="lt1"/>
                  </a:solidFill>
                  <a:latin typeface="Calibri"/>
                  <a:ea typeface="Calibri"/>
                  <a:cs typeface="Calibri"/>
                  <a:sym typeface="Calibri"/>
                </a:rPr>
                <a:t>The increase in velocity with altitude is most dramatic near the surface and is affected by topography, surface roughness, and upwind obstacles such as trees or buildings</a:t>
              </a:r>
            </a:p>
          </p:txBody>
        </p:sp>
        <p:sp>
          <p:nvSpPr>
            <p:cNvPr id="163" name="Shape 163"/>
            <p:cNvSpPr/>
            <p:nvPr/>
          </p:nvSpPr>
          <p:spPr>
            <a:xfrm>
              <a:off x="2138497" y="892698"/>
              <a:ext cx="1974242" cy="947636"/>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4" name="Shape 164"/>
            <p:cNvSpPr txBox="1"/>
            <p:nvPr/>
          </p:nvSpPr>
          <p:spPr>
            <a:xfrm>
              <a:off x="2138497" y="892698"/>
              <a:ext cx="1974242" cy="947636"/>
            </a:xfrm>
            <a:prstGeom prst="rect">
              <a:avLst/>
            </a:prstGeom>
            <a:noFill/>
            <a:ln>
              <a:noFill/>
            </a:ln>
          </p:spPr>
          <p:txBody>
            <a:bodyPr anchorCtr="0" anchor="ctr" bIns="165100" lIns="195000" rIns="195000" wrap="square" tIns="165100">
              <a:noAutofit/>
            </a:bodyPr>
            <a:lstStyle/>
            <a:p>
              <a:pPr indent="0" lvl="0" marL="0" marR="0" rtl="0" algn="l">
                <a:lnSpc>
                  <a:spcPct val="90000"/>
                </a:lnSpc>
                <a:spcBef>
                  <a:spcPts val="0"/>
                </a:spcBef>
                <a:spcAft>
                  <a:spcPts val="0"/>
                </a:spcAft>
                <a:buClr>
                  <a:schemeClr val="lt1"/>
                </a:buClr>
                <a:buSzPct val="25000"/>
                <a:buFont typeface="Calibri"/>
                <a:buNone/>
              </a:pPr>
              <a:r>
                <a:rPr b="0" i="0" lang="en-US" sz="4400" u="none" cap="none" strike="noStrike">
                  <a:solidFill>
                    <a:schemeClr val="lt1"/>
                  </a:solidFill>
                  <a:latin typeface="Calibri"/>
                  <a:ea typeface="Calibri"/>
                  <a:cs typeface="Calibri"/>
                  <a:sym typeface="Calibri"/>
                </a:rPr>
                <a:t>02</a:t>
              </a:r>
            </a:p>
          </p:txBody>
        </p:sp>
        <p:sp>
          <p:nvSpPr>
            <p:cNvPr id="165" name="Shape 165"/>
            <p:cNvSpPr/>
            <p:nvPr/>
          </p:nvSpPr>
          <p:spPr>
            <a:xfrm>
              <a:off x="4270678" y="892698"/>
              <a:ext cx="1974242" cy="2369090"/>
            </a:xfrm>
            <a:prstGeom prst="rect">
              <a:avLst/>
            </a:prstGeom>
            <a:solidFill>
              <a:srgbClr val="C47F6E"/>
            </a:solidFill>
            <a:ln cap="flat" cmpd="sng" w="12700">
              <a:solidFill>
                <a:srgbClr val="C47F6E"/>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6" name="Shape 166"/>
            <p:cNvSpPr txBox="1"/>
            <p:nvPr/>
          </p:nvSpPr>
          <p:spPr>
            <a:xfrm>
              <a:off x="4270678" y="1840334"/>
              <a:ext cx="1974242" cy="1421454"/>
            </a:xfrm>
            <a:prstGeom prst="rect">
              <a:avLst/>
            </a:prstGeom>
            <a:noFill/>
            <a:ln>
              <a:noFill/>
            </a:ln>
          </p:spPr>
          <p:txBody>
            <a:bodyPr anchorCtr="0" anchor="t" bIns="330200" lIns="195000" rIns="195000" wrap="square" tIns="0">
              <a:noAutofit/>
            </a:bodyPr>
            <a:lstStyle/>
            <a:p>
              <a:pPr indent="0" lvl="0" marL="0" marR="0" rtl="0" algn="l">
                <a:lnSpc>
                  <a:spcPct val="90000"/>
                </a:lnSpc>
                <a:spcBef>
                  <a:spcPts val="0"/>
                </a:spcBef>
                <a:spcAft>
                  <a:spcPts val="0"/>
                </a:spcAft>
                <a:buClr>
                  <a:schemeClr val="lt1"/>
                </a:buClr>
                <a:buSzPct val="25000"/>
                <a:buFont typeface="Calibri"/>
                <a:buNone/>
              </a:pPr>
              <a:r>
                <a:rPr b="0" i="0" lang="en-US" sz="1100" u="none" cap="none" strike="noStrike">
                  <a:solidFill>
                    <a:schemeClr val="lt1"/>
                  </a:solidFill>
                  <a:latin typeface="Calibri"/>
                  <a:ea typeface="Calibri"/>
                  <a:cs typeface="Calibri"/>
                  <a:sym typeface="Calibri"/>
                </a:rPr>
                <a:t>The wind blows faster at higher altitudes because of the reduced influence of drag</a:t>
              </a:r>
            </a:p>
          </p:txBody>
        </p:sp>
        <p:sp>
          <p:nvSpPr>
            <p:cNvPr id="167" name="Shape 167"/>
            <p:cNvSpPr/>
            <p:nvPr/>
          </p:nvSpPr>
          <p:spPr>
            <a:xfrm>
              <a:off x="4270678" y="892698"/>
              <a:ext cx="1974242" cy="947636"/>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8" name="Shape 168"/>
            <p:cNvSpPr txBox="1"/>
            <p:nvPr/>
          </p:nvSpPr>
          <p:spPr>
            <a:xfrm>
              <a:off x="4270678" y="892698"/>
              <a:ext cx="1974242" cy="947636"/>
            </a:xfrm>
            <a:prstGeom prst="rect">
              <a:avLst/>
            </a:prstGeom>
            <a:noFill/>
            <a:ln>
              <a:noFill/>
            </a:ln>
          </p:spPr>
          <p:txBody>
            <a:bodyPr anchorCtr="0" anchor="ctr" bIns="165100" lIns="195000" rIns="195000" wrap="square" tIns="165100">
              <a:noAutofit/>
            </a:bodyPr>
            <a:lstStyle/>
            <a:p>
              <a:pPr indent="0" lvl="0" marL="0" marR="0" rtl="0" algn="l">
                <a:lnSpc>
                  <a:spcPct val="90000"/>
                </a:lnSpc>
                <a:spcBef>
                  <a:spcPts val="0"/>
                </a:spcBef>
                <a:spcAft>
                  <a:spcPts val="0"/>
                </a:spcAft>
                <a:buClr>
                  <a:schemeClr val="lt1"/>
                </a:buClr>
                <a:buSzPct val="25000"/>
                <a:buFont typeface="Calibri"/>
                <a:buNone/>
              </a:pPr>
              <a:r>
                <a:rPr b="0" i="0" lang="en-US" sz="4400" u="none" cap="none" strike="noStrike">
                  <a:solidFill>
                    <a:schemeClr val="lt1"/>
                  </a:solidFill>
                  <a:latin typeface="Calibri"/>
                  <a:ea typeface="Calibri"/>
                  <a:cs typeface="Calibri"/>
                  <a:sym typeface="Calibri"/>
                </a:rPr>
                <a:t>03</a:t>
              </a:r>
            </a:p>
          </p:txBody>
        </p:sp>
        <p:sp>
          <p:nvSpPr>
            <p:cNvPr id="169" name="Shape 169"/>
            <p:cNvSpPr/>
            <p:nvPr/>
          </p:nvSpPr>
          <p:spPr>
            <a:xfrm>
              <a:off x="6402860" y="892698"/>
              <a:ext cx="1974242" cy="2369090"/>
            </a:xfrm>
            <a:prstGeom prst="rect">
              <a:avLst/>
            </a:prstGeom>
            <a:solidFill>
              <a:srgbClr val="B38E8A"/>
            </a:solidFill>
            <a:ln cap="flat" cmpd="sng" w="12700">
              <a:solidFill>
                <a:srgbClr val="B38E8A"/>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0" name="Shape 170"/>
            <p:cNvSpPr txBox="1"/>
            <p:nvPr/>
          </p:nvSpPr>
          <p:spPr>
            <a:xfrm>
              <a:off x="6402860" y="1840334"/>
              <a:ext cx="1974242" cy="1421454"/>
            </a:xfrm>
            <a:prstGeom prst="rect">
              <a:avLst/>
            </a:prstGeom>
            <a:noFill/>
            <a:ln>
              <a:noFill/>
            </a:ln>
          </p:spPr>
          <p:txBody>
            <a:bodyPr anchorCtr="0" anchor="t" bIns="330200" lIns="195000" rIns="195000" wrap="square" tIns="0">
              <a:noAutofit/>
            </a:bodyPr>
            <a:lstStyle/>
            <a:p>
              <a:pPr indent="0" lvl="0" marL="0" marR="0" rtl="0" algn="l">
                <a:lnSpc>
                  <a:spcPct val="90000"/>
                </a:lnSpc>
                <a:spcBef>
                  <a:spcPts val="0"/>
                </a:spcBef>
                <a:spcAft>
                  <a:spcPts val="0"/>
                </a:spcAft>
                <a:buClr>
                  <a:schemeClr val="lt1"/>
                </a:buClr>
                <a:buSzPct val="25000"/>
                <a:buFont typeface="Calibri"/>
                <a:buNone/>
              </a:pPr>
              <a:r>
                <a:rPr b="0" i="0" lang="en-US" sz="1100" u="none" cap="none" strike="noStrike">
                  <a:solidFill>
                    <a:schemeClr val="lt1"/>
                  </a:solidFill>
                  <a:latin typeface="Calibri"/>
                  <a:ea typeface="Calibri"/>
                  <a:cs typeface="Calibri"/>
                  <a:sym typeface="Calibri"/>
                </a:rPr>
                <a:t>Onshore wind is an inexpensive source of electric power, competitive with or in many places cheaper than coal or gas plants.</a:t>
              </a:r>
            </a:p>
          </p:txBody>
        </p:sp>
        <p:sp>
          <p:nvSpPr>
            <p:cNvPr id="171" name="Shape 171"/>
            <p:cNvSpPr/>
            <p:nvPr/>
          </p:nvSpPr>
          <p:spPr>
            <a:xfrm>
              <a:off x="6402860" y="892698"/>
              <a:ext cx="1974242" cy="947636"/>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72" name="Shape 172"/>
            <p:cNvSpPr txBox="1"/>
            <p:nvPr/>
          </p:nvSpPr>
          <p:spPr>
            <a:xfrm>
              <a:off x="6402860" y="892698"/>
              <a:ext cx="1974242" cy="947636"/>
            </a:xfrm>
            <a:prstGeom prst="rect">
              <a:avLst/>
            </a:prstGeom>
            <a:noFill/>
            <a:ln>
              <a:noFill/>
            </a:ln>
          </p:spPr>
          <p:txBody>
            <a:bodyPr anchorCtr="0" anchor="ctr" bIns="165100" lIns="195000" rIns="195000" wrap="square" tIns="165100">
              <a:noAutofit/>
            </a:bodyPr>
            <a:lstStyle/>
            <a:p>
              <a:pPr indent="0" lvl="0" marL="0" marR="0" rtl="0" algn="l">
                <a:lnSpc>
                  <a:spcPct val="90000"/>
                </a:lnSpc>
                <a:spcBef>
                  <a:spcPts val="0"/>
                </a:spcBef>
                <a:spcAft>
                  <a:spcPts val="0"/>
                </a:spcAft>
                <a:buClr>
                  <a:schemeClr val="lt1"/>
                </a:buClr>
                <a:buSzPct val="25000"/>
                <a:buFont typeface="Calibri"/>
                <a:buNone/>
              </a:pPr>
              <a:r>
                <a:rPr b="0" i="0" lang="en-US" sz="4400" u="none" cap="none" strike="noStrike">
                  <a:solidFill>
                    <a:schemeClr val="lt1"/>
                  </a:solidFill>
                  <a:latin typeface="Calibri"/>
                  <a:ea typeface="Calibri"/>
                  <a:cs typeface="Calibri"/>
                  <a:sym typeface="Calibri"/>
                </a:rPr>
                <a:t>04</a:t>
              </a:r>
            </a:p>
          </p:txBody>
        </p:sp>
        <p:sp>
          <p:nvSpPr>
            <p:cNvPr id="173" name="Shape 173"/>
            <p:cNvSpPr/>
            <p:nvPr/>
          </p:nvSpPr>
          <p:spPr>
            <a:xfrm>
              <a:off x="8535042" y="892698"/>
              <a:ext cx="1974242" cy="2369090"/>
            </a:xfrm>
            <a:prstGeom prst="rect">
              <a:avLst/>
            </a:prstGeom>
            <a:solidFill>
              <a:srgbClr val="A4A4A4"/>
            </a:solidFill>
            <a:ln cap="flat" cmpd="sng" w="12700">
              <a:solidFill>
                <a:srgbClr val="A4A4A4"/>
              </a:solidFill>
              <a:prstDash val="solid"/>
              <a:miter lim="800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4" name="Shape 174"/>
            <p:cNvSpPr txBox="1"/>
            <p:nvPr/>
          </p:nvSpPr>
          <p:spPr>
            <a:xfrm>
              <a:off x="8535042" y="1840334"/>
              <a:ext cx="1974242" cy="1421454"/>
            </a:xfrm>
            <a:prstGeom prst="rect">
              <a:avLst/>
            </a:prstGeom>
            <a:noFill/>
            <a:ln>
              <a:noFill/>
            </a:ln>
          </p:spPr>
          <p:txBody>
            <a:bodyPr anchorCtr="0" anchor="t" bIns="330200" lIns="195000" rIns="195000" wrap="square" tIns="0">
              <a:noAutofit/>
            </a:bodyPr>
            <a:lstStyle/>
            <a:p>
              <a:pPr indent="0" lvl="0" marL="0" marR="0" rtl="0" algn="l">
                <a:lnSpc>
                  <a:spcPct val="90000"/>
                </a:lnSpc>
                <a:spcBef>
                  <a:spcPts val="0"/>
                </a:spcBef>
                <a:spcAft>
                  <a:spcPts val="0"/>
                </a:spcAft>
                <a:buClr>
                  <a:schemeClr val="lt1"/>
                </a:buClr>
                <a:buSzPct val="25000"/>
                <a:buFont typeface="Calibri"/>
                <a:buNone/>
              </a:pPr>
              <a:r>
                <a:rPr b="0" i="0" lang="en-US" sz="1100" u="none" cap="none" strike="noStrike">
                  <a:solidFill>
                    <a:schemeClr val="lt1"/>
                  </a:solidFill>
                  <a:latin typeface="Calibri"/>
                  <a:ea typeface="Calibri"/>
                  <a:cs typeface="Calibri"/>
                  <a:sym typeface="Calibri"/>
                </a:rPr>
                <a:t>Onshore turbine installations in hilly or mountainous regions tend to be on ridgelines generally three kilometers or more inland from the nearest shoreline.</a:t>
              </a:r>
            </a:p>
          </p:txBody>
        </p:sp>
        <p:sp>
          <p:nvSpPr>
            <p:cNvPr id="175" name="Shape 175"/>
            <p:cNvSpPr/>
            <p:nvPr/>
          </p:nvSpPr>
          <p:spPr>
            <a:xfrm>
              <a:off x="8535042" y="892698"/>
              <a:ext cx="1974242" cy="947636"/>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76" name="Shape 176"/>
            <p:cNvSpPr txBox="1"/>
            <p:nvPr/>
          </p:nvSpPr>
          <p:spPr>
            <a:xfrm>
              <a:off x="8535042" y="892698"/>
              <a:ext cx="1974242" cy="947636"/>
            </a:xfrm>
            <a:prstGeom prst="rect">
              <a:avLst/>
            </a:prstGeom>
            <a:noFill/>
            <a:ln>
              <a:noFill/>
            </a:ln>
          </p:spPr>
          <p:txBody>
            <a:bodyPr anchorCtr="0" anchor="ctr" bIns="165100" lIns="195000" rIns="195000" wrap="square" tIns="165100">
              <a:noAutofit/>
            </a:bodyPr>
            <a:lstStyle/>
            <a:p>
              <a:pPr indent="0" lvl="0" marL="0" marR="0" rtl="0" algn="l">
                <a:lnSpc>
                  <a:spcPct val="90000"/>
                </a:lnSpc>
                <a:spcBef>
                  <a:spcPts val="0"/>
                </a:spcBef>
                <a:spcAft>
                  <a:spcPts val="0"/>
                </a:spcAft>
                <a:buClr>
                  <a:schemeClr val="lt1"/>
                </a:buClr>
                <a:buSzPct val="25000"/>
                <a:buFont typeface="Calibri"/>
                <a:buNone/>
              </a:pPr>
              <a:r>
                <a:rPr b="0" i="0" lang="en-US" sz="4400" u="none" cap="none" strike="noStrike">
                  <a:solidFill>
                    <a:schemeClr val="lt1"/>
                  </a:solidFill>
                  <a:latin typeface="Calibri"/>
                  <a:ea typeface="Calibri"/>
                  <a:cs typeface="Calibri"/>
                  <a:sym typeface="Calibri"/>
                </a:rPr>
                <a:t>05</a:t>
              </a: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838200" y="365125"/>
            <a:ext cx="10515600" cy="1325700"/>
          </a:xfrm>
          <a:prstGeom prst="rect">
            <a:avLst/>
          </a:prstGeom>
        </p:spPr>
        <p:txBody>
          <a:bodyPr anchorCtr="0" anchor="ctr" bIns="91425" lIns="91425" rIns="91425" wrap="square" tIns="91425">
            <a:noAutofit/>
          </a:bodyPr>
          <a:lstStyle/>
          <a:p>
            <a:pPr lvl="0">
              <a:spcBef>
                <a:spcPts val="0"/>
              </a:spcBef>
              <a:buNone/>
            </a:pPr>
            <a:r>
              <a:rPr lang="en-US"/>
              <a:t>Onshore</a:t>
            </a:r>
          </a:p>
        </p:txBody>
      </p:sp>
      <p:sp>
        <p:nvSpPr>
          <p:cNvPr id="182" name="Shape 182"/>
          <p:cNvSpPr txBox="1"/>
          <p:nvPr>
            <p:ph idx="1" type="body"/>
          </p:nvPr>
        </p:nvSpPr>
        <p:spPr>
          <a:xfrm>
            <a:off x="838200" y="1825625"/>
            <a:ext cx="10515600" cy="4351200"/>
          </a:xfrm>
          <a:prstGeom prst="rect">
            <a:avLst/>
          </a:prstGeom>
        </p:spPr>
        <p:txBody>
          <a:bodyPr anchorCtr="0" anchor="t" bIns="91425" lIns="91425" rIns="91425" wrap="square" tIns="91425">
            <a:noAutofit/>
          </a:bodyPr>
          <a:lstStyle/>
          <a:p>
            <a:pPr indent="-406400" lvl="0" marL="457200" rtl="0">
              <a:spcBef>
                <a:spcPts val="0"/>
              </a:spcBef>
              <a:spcAft>
                <a:spcPts val="0"/>
              </a:spcAft>
              <a:buSzPct val="100000"/>
            </a:pPr>
            <a:r>
              <a:rPr lang="en-US"/>
              <a:t>The advantages of having an onshore wind farm can also affect agriculture.</a:t>
            </a:r>
          </a:p>
          <a:p>
            <a:pPr indent="-406400" lvl="0" marL="457200" rtl="0">
              <a:spcBef>
                <a:spcPts val="0"/>
              </a:spcBef>
              <a:spcAft>
                <a:spcPts val="0"/>
              </a:spcAft>
              <a:buSzPct val="100000"/>
            </a:pPr>
            <a:r>
              <a:rPr lang="en-US"/>
              <a:t>A wind farm is not globally accepted, due to it’s influence on environmental </a:t>
            </a:r>
            <a:r>
              <a:rPr lang="en-US"/>
              <a:t>aesthetic</a:t>
            </a:r>
            <a:r>
              <a:rPr lang="en-US"/>
              <a:t>.</a:t>
            </a:r>
          </a:p>
          <a:p>
            <a:pPr indent="-406400" lvl="0" marL="457200" rtl="0">
              <a:spcBef>
                <a:spcPts val="0"/>
              </a:spcBef>
              <a:spcAft>
                <a:spcPts val="0"/>
              </a:spcAft>
              <a:buSzPct val="100000"/>
            </a:pPr>
            <a:r>
              <a:rPr lang="en-US"/>
              <a:t>However, the space between each wind turbine can be used for farming</a:t>
            </a:r>
          </a:p>
          <a:p>
            <a:pPr indent="-406400" lvl="0" marL="457200" rtl="0">
              <a:spcBef>
                <a:spcPts val="0"/>
              </a:spcBef>
              <a:spcAft>
                <a:spcPts val="0"/>
              </a:spcAft>
              <a:buSzPct val="100000"/>
            </a:pPr>
            <a:r>
              <a:rPr lang="en-US"/>
              <a:t>Especially in larger wind farm areas</a:t>
            </a:r>
          </a:p>
          <a:p>
            <a:pPr indent="-406400" lvl="0" marL="457200">
              <a:spcBef>
                <a:spcPts val="0"/>
              </a:spcBef>
              <a:buSzPct val="100000"/>
            </a:pPr>
            <a:r>
              <a:rPr lang="en-US"/>
              <a:t>The addition of turbines is carefully considered and viable options are monitored for an extended period of time before construction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descr="Image result for Gif wind sail" id="187" name="Shape 187"/>
          <p:cNvPicPr preferRelativeResize="0"/>
          <p:nvPr/>
        </p:nvPicPr>
        <p:blipFill rotWithShape="1">
          <a:blip r:embed="rId3">
            <a:alphaModFix/>
          </a:blip>
          <a:srcRect b="0" l="0" r="0" t="0"/>
          <a:stretch/>
        </p:blipFill>
        <p:spPr>
          <a:xfrm>
            <a:off x="7092985" y="2420021"/>
            <a:ext cx="4236669" cy="2834961"/>
          </a:xfrm>
          <a:prstGeom prst="rect">
            <a:avLst/>
          </a:prstGeom>
          <a:noFill/>
          <a:ln>
            <a:noFill/>
          </a:ln>
        </p:spPr>
      </p:pic>
      <p:sp>
        <p:nvSpPr>
          <p:cNvPr id="188" name="Shape 188"/>
          <p:cNvSpPr/>
          <p:nvPr/>
        </p:nvSpPr>
        <p:spPr>
          <a:xfrm flipH="1" rot="10800000">
            <a:off x="1" y="0"/>
            <a:ext cx="7539895" cy="6858000"/>
          </a:xfrm>
          <a:custGeom>
            <a:pathLst>
              <a:path extrusionOk="0" h="120000" w="120000">
                <a:moveTo>
                  <a:pt x="120000" y="120000"/>
                </a:moveTo>
                <a:lnTo>
                  <a:pt x="0" y="120000"/>
                </a:lnTo>
                <a:lnTo>
                  <a:pt x="0" y="0"/>
                </a:lnTo>
                <a:lnTo>
                  <a:pt x="69450" y="0"/>
                </a:lnTo>
                <a:close/>
              </a:path>
            </a:pathLst>
          </a:custGeom>
          <a:solidFill>
            <a:srgbClr val="262626">
              <a:alpha val="69803"/>
            </a:srgbClr>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189" name="Shape 189"/>
          <p:cNvSpPr/>
          <p:nvPr/>
        </p:nvSpPr>
        <p:spPr>
          <a:xfrm flipH="1" rot="10800000">
            <a:off x="0" y="0"/>
            <a:ext cx="7092985" cy="6858000"/>
          </a:xfrm>
          <a:custGeom>
            <a:pathLst>
              <a:path extrusionOk="0" h="120000" w="120000">
                <a:moveTo>
                  <a:pt x="120000" y="120000"/>
                </a:moveTo>
                <a:lnTo>
                  <a:pt x="0" y="120000"/>
                </a:lnTo>
                <a:lnTo>
                  <a:pt x="0" y="0"/>
                </a:lnTo>
                <a:lnTo>
                  <a:pt x="66265" y="0"/>
                </a:lnTo>
                <a:close/>
              </a:path>
            </a:pathLst>
          </a:custGeom>
          <a:solidFill>
            <a:srgbClr val="262626"/>
          </a:solidFill>
          <a:ln>
            <a:noFill/>
          </a:ln>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alibri"/>
              <a:ea typeface="Calibri"/>
              <a:cs typeface="Calibri"/>
              <a:sym typeface="Calibri"/>
            </a:endParaRPr>
          </a:p>
        </p:txBody>
      </p:sp>
      <p:sp>
        <p:nvSpPr>
          <p:cNvPr id="190" name="Shape 190"/>
          <p:cNvSpPr txBox="1"/>
          <p:nvPr>
            <p:ph type="title"/>
          </p:nvPr>
        </p:nvSpPr>
        <p:spPr>
          <a:xfrm>
            <a:off x="838199" y="365125"/>
            <a:ext cx="5529943" cy="1325563"/>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Calibri"/>
                <a:ea typeface="Calibri"/>
                <a:cs typeface="Calibri"/>
                <a:sym typeface="Calibri"/>
              </a:rPr>
              <a:t>What has Wind Been Used For</a:t>
            </a:r>
          </a:p>
        </p:txBody>
      </p:sp>
      <p:sp>
        <p:nvSpPr>
          <p:cNvPr id="191" name="Shape 191"/>
          <p:cNvSpPr txBox="1"/>
          <p:nvPr>
            <p:ph idx="1" type="body"/>
          </p:nvPr>
        </p:nvSpPr>
        <p:spPr>
          <a:xfrm>
            <a:off x="838199" y="1825625"/>
            <a:ext cx="4128169" cy="3399518"/>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chemeClr val="lt1"/>
              </a:buClr>
              <a:buSzPct val="100000"/>
              <a:buFont typeface="Arial"/>
              <a:buChar char="•"/>
            </a:pPr>
            <a:r>
              <a:rPr b="0" i="0" lang="en-US" sz="2000" u="none" cap="none" strike="noStrike">
                <a:solidFill>
                  <a:schemeClr val="lt1"/>
                </a:solidFill>
                <a:latin typeface="Calibri"/>
                <a:ea typeface="Calibri"/>
                <a:cs typeface="Calibri"/>
                <a:sym typeface="Calibri"/>
              </a:rPr>
              <a:t>Wind power has been used as long as humans have put sails into the wind. For more than two millennia wind-powered machines have ground grain and pumped water.</a:t>
            </a:r>
          </a:p>
          <a:p>
            <a:pPr indent="-228600" lvl="0" marL="228600" marR="0" rtl="0" algn="l">
              <a:lnSpc>
                <a:spcPct val="90000"/>
              </a:lnSpc>
              <a:spcBef>
                <a:spcPts val="1000"/>
              </a:spcBef>
              <a:spcAft>
                <a:spcPts val="0"/>
              </a:spcAft>
              <a:buClr>
                <a:schemeClr val="lt1"/>
              </a:buClr>
              <a:buSzPct val="100000"/>
              <a:buFont typeface="Arial"/>
              <a:buChar char="•"/>
            </a:pPr>
            <a:r>
              <a:rPr b="0" i="0" lang="en-US" sz="2000" u="none" cap="none" strike="noStrike">
                <a:solidFill>
                  <a:schemeClr val="lt1"/>
                </a:solidFill>
                <a:latin typeface="Calibri"/>
                <a:ea typeface="Calibri"/>
                <a:cs typeface="Calibri"/>
                <a:sym typeface="Calibri"/>
              </a:rPr>
              <a:t>Wind power was widely available and not confined to the banks of fast-flowing streams, or later, requiring sources of fuel.</a:t>
            </a:r>
          </a:p>
          <a:p>
            <a:pPr indent="-228600" lvl="0" marL="228600" marR="0" rtl="0" algn="l">
              <a:lnSpc>
                <a:spcPct val="90000"/>
              </a:lnSpc>
              <a:spcBef>
                <a:spcPts val="1000"/>
              </a:spcBef>
              <a:buClr>
                <a:schemeClr val="dk1"/>
              </a:buClr>
              <a:buSzPct val="100000"/>
              <a:buFont typeface="Arial"/>
              <a:buNone/>
            </a:pPr>
            <a:r>
              <a:t/>
            </a:r>
            <a:endParaRPr b="0" i="0" sz="20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