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7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9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1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5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9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3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8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5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9734F-F124-436C-A4A0-9AF2CCDAC1E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85DCA-870C-4B1F-B4A4-46F64AEC3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1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en-us/library/windows/desktop/hh454923(v=vs.85)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Handwriting Vector Quantizer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Capturing Printed and Cursive Text</a:t>
            </a:r>
          </a:p>
          <a:p>
            <a:r>
              <a:rPr lang="en-US" dirty="0"/>
              <a:t>Using Domain Knowledge to Efficiently Compress Data While Maintaining Critical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584797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Reversibility</a:t>
            </a:r>
            <a:r>
              <a:rPr lang="en-US" dirty="0"/>
              <a:t> – enhances application flexibility and testability</a:t>
            </a:r>
          </a:p>
          <a:p>
            <a:pPr lvl="1"/>
            <a:r>
              <a:rPr lang="en-US" dirty="0"/>
              <a:t>Flexibility comes from being able to use the subsystem in either recognition or synthesis mode.</a:t>
            </a:r>
          </a:p>
          <a:p>
            <a:pPr lvl="1"/>
            <a:r>
              <a:rPr lang="en-US" dirty="0"/>
              <a:t>Testability – Running a domain representation subsystem in synthesis mode (give it a representative feature sequence and output Speech/Writing) allows us to see/hear what the representation captures about the domain.</a:t>
            </a:r>
          </a:p>
          <a:p>
            <a:pPr lvl="0"/>
            <a:r>
              <a:rPr lang="en-US" dirty="0"/>
              <a:t>Produce an</a:t>
            </a:r>
            <a:r>
              <a:rPr lang="en-US" b="1" dirty="0"/>
              <a:t> early result</a:t>
            </a:r>
            <a:r>
              <a:rPr lang="en-US" dirty="0"/>
              <a:t> (preferably mid-term) so that the Recognition Engine teams can have some good test data.  The team can then enhance their subsystem performance as the semester continues.</a:t>
            </a:r>
          </a:p>
          <a:p>
            <a:pPr lvl="0"/>
            <a:r>
              <a:rPr lang="en-US" dirty="0"/>
              <a:t>The </a:t>
            </a:r>
            <a:r>
              <a:rPr lang="en-US" b="1" dirty="0"/>
              <a:t>output format</a:t>
            </a:r>
            <a:r>
              <a:rPr lang="en-US" dirty="0"/>
              <a:t> should just be a sequence of named objects (e.g. integer digits 0-255) plus a developed closeness matrix that a recognition engine can use as a metric to help in “matching” dissimilar object sequences.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/>
              <a:t>Vector Quantizer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Handwriting – </a:t>
            </a:r>
            <a:r>
              <a:rPr lang="en-US" dirty="0"/>
              <a:t>both printing and cursive</a:t>
            </a:r>
          </a:p>
          <a:p>
            <a:r>
              <a:rPr lang="en-US" b="1" dirty="0"/>
              <a:t>Strokes</a:t>
            </a:r>
          </a:p>
          <a:p>
            <a:pPr lvl="1"/>
            <a:r>
              <a:rPr lang="en-US" dirty="0"/>
              <a:t>Pieces of characters</a:t>
            </a:r>
          </a:p>
          <a:p>
            <a:pPr lvl="1"/>
            <a:r>
              <a:rPr lang="en-US" dirty="0"/>
              <a:t>Model each as a small number of vector moves </a:t>
            </a:r>
          </a:p>
          <a:p>
            <a:pPr lvl="0"/>
            <a:r>
              <a:rPr lang="en-US" b="1" dirty="0"/>
              <a:t>Normalization</a:t>
            </a:r>
            <a:r>
              <a:rPr lang="en-US" dirty="0"/>
              <a:t> – reduce variability</a:t>
            </a:r>
          </a:p>
          <a:p>
            <a:pPr lvl="0"/>
            <a:r>
              <a:rPr lang="en-US" b="1" dirty="0"/>
              <a:t>Closeness </a:t>
            </a:r>
          </a:p>
          <a:p>
            <a:pPr lvl="1"/>
            <a:r>
              <a:rPr lang="en-US" dirty="0"/>
              <a:t>Euclidean Distance</a:t>
            </a:r>
          </a:p>
          <a:p>
            <a:pPr lvl="1"/>
            <a:r>
              <a:rPr lang="en-US" dirty="0"/>
              <a:t>Allow </a:t>
            </a:r>
            <a:r>
              <a:rPr lang="en-US" dirty="0" err="1"/>
              <a:t>pair:single</a:t>
            </a:r>
            <a:r>
              <a:rPr lang="en-US" dirty="0"/>
              <a:t>, </a:t>
            </a:r>
            <a:r>
              <a:rPr lang="en-US" dirty="0" err="1"/>
              <a:t>single:pair</a:t>
            </a:r>
            <a:r>
              <a:rPr lang="en-US" dirty="0"/>
              <a:t> options</a:t>
            </a:r>
          </a:p>
          <a:p>
            <a:pPr lvl="0"/>
            <a:r>
              <a:rPr lang="en-US" b="1" dirty="0"/>
              <a:t>Word-Level Heuristic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Deal with smoothness violations</a:t>
            </a:r>
            <a:r>
              <a:rPr lang="en-US" dirty="0"/>
              <a:t> – </a:t>
            </a:r>
            <a:r>
              <a:rPr lang="en-US" sz="2000" dirty="0"/>
              <a:t>Dotting i’s, crossing t’s and q’s </a:t>
            </a:r>
            <a:endParaRPr lang="en-US" sz="1600" dirty="0"/>
          </a:p>
          <a:p>
            <a:pPr lvl="0"/>
            <a:r>
              <a:rPr lang="en-US" b="1" dirty="0"/>
              <a:t>Reversibility – </a:t>
            </a:r>
            <a:r>
              <a:rPr lang="en-US" dirty="0"/>
              <a:t>works in both directions</a:t>
            </a:r>
          </a:p>
        </p:txBody>
      </p:sp>
    </p:spTree>
    <p:extLst>
      <p:ext uri="{BB962C8B-B14F-4D97-AF65-F5344CB8AC3E}">
        <p14:creationId xmlns:p14="http://schemas.microsoft.com/office/powerpoint/2010/main" val="165084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Handwriting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Input</a:t>
            </a:r>
            <a:r>
              <a:rPr lang="en-US" dirty="0"/>
              <a:t> - a sequence of {</a:t>
            </a:r>
            <a:r>
              <a:rPr lang="en-US" dirty="0" err="1"/>
              <a:t>x,y,z</a:t>
            </a:r>
            <a:r>
              <a:rPr lang="en-US" dirty="0"/>
              <a:t>} (z is either binary black/white or perhaps pressure) coordinates from using a stylus to write on the screen.  </a:t>
            </a:r>
            <a:br>
              <a:rPr lang="en-US" dirty="0"/>
            </a:br>
            <a:r>
              <a:rPr lang="en-US" dirty="0">
                <a:hlinkClick r:id="rId2"/>
              </a:rPr>
              <a:t>msdn.microsoft.com</a:t>
            </a:r>
            <a:r>
              <a:rPr lang="en-US" dirty="0"/>
              <a:t> – Pen programming in Windows</a:t>
            </a:r>
          </a:p>
          <a:p>
            <a:r>
              <a:rPr lang="en-US" b="1" dirty="0"/>
              <a:t>Output</a:t>
            </a:r>
            <a:r>
              <a:rPr lang="en-US" dirty="0"/>
              <a:t> -  a sequence of named vectors from a limited set [perhaps 16 angles (4 bits) and 8 (3 bits) lengths (1, 2 ,4, … , 128) plus B/W – 1 bit].  Each written character is then accurately represented by 10 to 30 bytes vs about 10</a:t>
            </a:r>
            <a:r>
              <a:rPr lang="en-US" baseline="30000" dirty="0"/>
              <a:t>4</a:t>
            </a:r>
            <a:r>
              <a:rPr lang="en-US" dirty="0"/>
              <a:t> pixels – a data compression ratio of better than 40:1.</a:t>
            </a:r>
          </a:p>
        </p:txBody>
      </p:sp>
    </p:spTree>
    <p:extLst>
      <p:ext uri="{BB962C8B-B14F-4D97-AF65-F5344CB8AC3E}">
        <p14:creationId xmlns:p14="http://schemas.microsoft.com/office/powerpoint/2010/main" val="336107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Strokes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Sequence of strokes</a:t>
            </a:r>
          </a:p>
          <a:p>
            <a:pPr lvl="1"/>
            <a:r>
              <a:rPr lang="en-US" sz="2000" b="1" dirty="0"/>
              <a:t>Black – </a:t>
            </a:r>
            <a:r>
              <a:rPr lang="en-US" sz="2000" dirty="0"/>
              <a:t>Leaves ink behind</a:t>
            </a:r>
          </a:p>
          <a:p>
            <a:pPr lvl="1"/>
            <a:r>
              <a:rPr lang="en-US" sz="2000" b="1" dirty="0"/>
              <a:t>White – </a:t>
            </a:r>
            <a:r>
              <a:rPr lang="en-US" sz="2000" dirty="0"/>
              <a:t>An off the page move</a:t>
            </a:r>
          </a:p>
          <a:p>
            <a:r>
              <a:rPr lang="en-US" sz="2400" b="1" dirty="0"/>
              <a:t>Critical Points</a:t>
            </a:r>
            <a:r>
              <a:rPr lang="en-US" sz="2400" dirty="0"/>
              <a:t> - Reliably determined by several methods -allow the generated vector sequence within each stroke to have more consistency.</a:t>
            </a:r>
          </a:p>
          <a:p>
            <a:pPr lvl="1"/>
            <a:r>
              <a:rPr lang="en-US" b="1" dirty="0"/>
              <a:t>Newton</a:t>
            </a:r>
            <a:r>
              <a:rPr lang="en-US" dirty="0"/>
              <a:t> – sudden change in velocity</a:t>
            </a:r>
          </a:p>
          <a:p>
            <a:pPr lvl="1"/>
            <a:r>
              <a:rPr lang="en-US" b="1" dirty="0"/>
              <a:t>maxima/minima – </a:t>
            </a:r>
            <a:r>
              <a:rPr lang="en-US" dirty="0"/>
              <a:t>Along the direction of the writer’s “tilt”</a:t>
            </a:r>
          </a:p>
          <a:p>
            <a:pPr lvl="1"/>
            <a:r>
              <a:rPr lang="en-US" b="1" dirty="0"/>
              <a:t>pressure changes </a:t>
            </a:r>
            <a:r>
              <a:rPr lang="en-US" dirty="0"/>
              <a:t>– Especially on/off the paper</a:t>
            </a:r>
          </a:p>
        </p:txBody>
      </p:sp>
    </p:spTree>
    <p:extLst>
      <p:ext uri="{BB962C8B-B14F-4D97-AF65-F5344CB8AC3E}">
        <p14:creationId xmlns:p14="http://schemas.microsoft.com/office/powerpoint/2010/main" val="3221870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Normalization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Character size/spatial resolution</a:t>
            </a:r>
          </a:p>
          <a:p>
            <a:r>
              <a:rPr lang="en-US" sz="3200" dirty="0"/>
              <a:t>stylus speed</a:t>
            </a:r>
          </a:p>
          <a:p>
            <a:r>
              <a:rPr lang="en-US" sz="3200" dirty="0"/>
              <a:t>writer “Tilt/Slant” (very different for right handed vs left handed writers) </a:t>
            </a:r>
          </a:p>
          <a:p>
            <a:pPr marL="0" indent="0">
              <a:buNone/>
            </a:pPr>
            <a:r>
              <a:rPr lang="en-US" sz="3200" dirty="0"/>
              <a:t>Each of these makes the problem larger for the recognition engine.  A Vector Quantizer should attempt to “normalize” these variables, but retain a set of expansion parameters for use when generating the user’s handwriting.</a:t>
            </a:r>
          </a:p>
        </p:txBody>
      </p:sp>
    </p:spTree>
    <p:extLst>
      <p:ext uri="{BB962C8B-B14F-4D97-AF65-F5344CB8AC3E}">
        <p14:creationId xmlns:p14="http://schemas.microsoft.com/office/powerpoint/2010/main" val="383982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Closeness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“Euclidean Distance” </a:t>
            </a:r>
            <a:r>
              <a:rPr lang="en-US" dirty="0"/>
              <a:t>– A metric that determines the similarity between features (our 2-D vector set in this case).</a:t>
            </a:r>
          </a:p>
          <a:p>
            <a:r>
              <a:rPr lang="en-US" b="1" dirty="0"/>
              <a:t>Closeness Matrix</a:t>
            </a:r>
            <a:r>
              <a:rPr lang="en-US" dirty="0"/>
              <a:t> – A data structure containing the pairwise distances between the vectors. The Recognition Engine can use this to generalize the input to get a match while attach “penalties” when generalizing.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16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Word-Level Heuristic</a:t>
            </a:r>
            <a:br>
              <a:rPr lang="en-US" dirty="0"/>
            </a:br>
            <a:r>
              <a:rPr lang="en-US" sz="3600" b="1" dirty="0"/>
              <a:t>Smoothness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Dotting i’s, crossing t’s and q’s</a:t>
            </a:r>
            <a:r>
              <a:rPr lang="en-US" sz="2400" dirty="0"/>
              <a:t> - tend to be done by writers at the word level instead of per character.  </a:t>
            </a:r>
          </a:p>
          <a:p>
            <a:pPr lvl="1"/>
            <a:r>
              <a:rPr lang="en-US" sz="2000" b="1" dirty="0"/>
              <a:t>A long white stroke to the left - </a:t>
            </a:r>
            <a:r>
              <a:rPr lang="en-US" sz="2000" dirty="0"/>
              <a:t>a move backwards in time detected by the Quantizer</a:t>
            </a:r>
            <a:endParaRPr lang="en-US" sz="1800" dirty="0"/>
          </a:p>
          <a:p>
            <a:pPr lvl="2"/>
            <a:r>
              <a:rPr lang="en-US" sz="1800" dirty="0"/>
              <a:t>Determine the where in the stroke/vector sequence where the black stroke belongs</a:t>
            </a:r>
          </a:p>
          <a:p>
            <a:pPr lvl="2"/>
            <a:r>
              <a:rPr lang="en-US" sz="1800" dirty="0"/>
              <a:t>suitable triplet of strokes (white-black-white) can be inserted into the stroke sequence of the appropriate letter. </a:t>
            </a:r>
          </a:p>
          <a:p>
            <a:r>
              <a:rPr lang="en-US" dirty="0"/>
              <a:t>Allow normal writing habits to continue. </a:t>
            </a:r>
            <a:br>
              <a:rPr lang="en-US" dirty="0"/>
            </a:br>
            <a:r>
              <a:rPr lang="en-US" dirty="0"/>
              <a:t>The writer could get improved results by modifying his/her behavior to do these strokes in sequence at the letter level.</a:t>
            </a:r>
          </a:p>
        </p:txBody>
      </p:sp>
    </p:spTree>
    <p:extLst>
      <p:ext uri="{BB962C8B-B14F-4D97-AF65-F5344CB8AC3E}">
        <p14:creationId xmlns:p14="http://schemas.microsoft.com/office/powerpoint/2010/main" val="398584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Reversibility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en-US" sz="1700" dirty="0"/>
          </a:p>
          <a:p>
            <a:r>
              <a:rPr lang="en-US" b="1" dirty="0"/>
              <a:t>Smoothing</a:t>
            </a:r>
            <a:r>
              <a:rPr lang="en-US" dirty="0"/>
              <a:t> - smooth out the quantized vectors when operating in synthesis mode to produce clean strokes</a:t>
            </a:r>
          </a:p>
          <a:p>
            <a:pPr lvl="1"/>
            <a:r>
              <a:rPr lang="en-US" dirty="0"/>
              <a:t>Best fit Polynomial</a:t>
            </a:r>
          </a:p>
          <a:p>
            <a:pPr lvl="1"/>
            <a:r>
              <a:rPr lang="en-US" dirty="0"/>
              <a:t>Spline graphics </a:t>
            </a:r>
          </a:p>
          <a:p>
            <a:pPr lvl="1"/>
            <a:r>
              <a:rPr lang="en-US" dirty="0"/>
              <a:t>Spatial filtering (2-D)</a:t>
            </a:r>
          </a:p>
          <a:p>
            <a:r>
              <a:rPr lang="en-US" b="1" dirty="0"/>
              <a:t>Remembering the writer’s parameters </a:t>
            </a:r>
            <a:br>
              <a:rPr lang="en-US" b="1" dirty="0"/>
            </a:br>
            <a:r>
              <a:rPr lang="en-US" dirty="0"/>
              <a:t>re-introducing them is useful in replicating the writer’s handwriting</a:t>
            </a:r>
            <a:endParaRPr lang="en-US" b="1" dirty="0"/>
          </a:p>
          <a:p>
            <a:pPr lvl="1"/>
            <a:r>
              <a:rPr lang="en-US" b="1" dirty="0"/>
              <a:t>Tilt</a:t>
            </a:r>
            <a:endParaRPr lang="en-US" dirty="0"/>
          </a:p>
          <a:p>
            <a:pPr lvl="1"/>
            <a:r>
              <a:rPr lang="en-US" b="1" dirty="0"/>
              <a:t>Size</a:t>
            </a:r>
            <a:endParaRPr lang="en-US" sz="2000" dirty="0"/>
          </a:p>
          <a:p>
            <a:r>
              <a:rPr lang="en-US" b="1" dirty="0"/>
              <a:t>Pen nib – </a:t>
            </a:r>
            <a:r>
              <a:rPr lang="en-US" dirty="0"/>
              <a:t>for cursive/calligraphic output</a:t>
            </a:r>
          </a:p>
        </p:txBody>
      </p:sp>
    </p:spTree>
    <p:extLst>
      <p:ext uri="{BB962C8B-B14F-4D97-AF65-F5344CB8AC3E}">
        <p14:creationId xmlns:p14="http://schemas.microsoft.com/office/powerpoint/2010/main" val="236788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553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Handwriting Vector Quantizer</vt:lpstr>
      <vt:lpstr>Goals</vt:lpstr>
      <vt:lpstr>Vector Quantizer</vt:lpstr>
      <vt:lpstr>Handwriting </vt:lpstr>
      <vt:lpstr>Strokes </vt:lpstr>
      <vt:lpstr>Normalization </vt:lpstr>
      <vt:lpstr>Closeness </vt:lpstr>
      <vt:lpstr>Word-Level Heuristic Smoothness violations</vt:lpstr>
      <vt:lpstr>Reversibility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Handwriting Vector Quantizer</dc:title>
  <dc:creator>Jeffrey Denenberg</dc:creator>
  <cp:lastModifiedBy>Denenberg, Jeffrey N.</cp:lastModifiedBy>
  <cp:revision>20</cp:revision>
  <dcterms:created xsi:type="dcterms:W3CDTF">2016-12-05T19:32:47Z</dcterms:created>
  <dcterms:modified xsi:type="dcterms:W3CDTF">2018-11-14T18:58:27Z</dcterms:modified>
</cp:coreProperties>
</file>