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56"/>
  </p:notesMasterIdLst>
  <p:sldIdLst>
    <p:sldId id="365" r:id="rId2"/>
    <p:sldId id="368" r:id="rId3"/>
    <p:sldId id="369" r:id="rId4"/>
    <p:sldId id="370" r:id="rId5"/>
    <p:sldId id="372" r:id="rId6"/>
    <p:sldId id="373" r:id="rId7"/>
    <p:sldId id="371" r:id="rId8"/>
    <p:sldId id="366" r:id="rId9"/>
    <p:sldId id="367" r:id="rId10"/>
    <p:sldId id="374" r:id="rId11"/>
    <p:sldId id="318" r:id="rId12"/>
    <p:sldId id="375" r:id="rId13"/>
    <p:sldId id="376" r:id="rId14"/>
    <p:sldId id="319" r:id="rId15"/>
    <p:sldId id="320" r:id="rId16"/>
    <p:sldId id="321" r:id="rId17"/>
    <p:sldId id="377" r:id="rId18"/>
    <p:sldId id="322" r:id="rId19"/>
    <p:sldId id="324" r:id="rId20"/>
    <p:sldId id="378" r:id="rId21"/>
    <p:sldId id="325" r:id="rId22"/>
    <p:sldId id="326" r:id="rId23"/>
    <p:sldId id="329" r:id="rId24"/>
    <p:sldId id="332" r:id="rId25"/>
    <p:sldId id="334" r:id="rId26"/>
    <p:sldId id="333" r:id="rId27"/>
    <p:sldId id="335" r:id="rId28"/>
    <p:sldId id="336" r:id="rId29"/>
    <p:sldId id="338" r:id="rId30"/>
    <p:sldId id="339" r:id="rId31"/>
    <p:sldId id="340" r:id="rId32"/>
    <p:sldId id="342" r:id="rId33"/>
    <p:sldId id="379" r:id="rId34"/>
    <p:sldId id="343" r:id="rId35"/>
    <p:sldId id="344" r:id="rId36"/>
    <p:sldId id="345" r:id="rId37"/>
    <p:sldId id="346" r:id="rId38"/>
    <p:sldId id="347" r:id="rId39"/>
    <p:sldId id="348" r:id="rId40"/>
    <p:sldId id="349" r:id="rId41"/>
    <p:sldId id="350" r:id="rId42"/>
    <p:sldId id="352" r:id="rId43"/>
    <p:sldId id="353" r:id="rId44"/>
    <p:sldId id="354" r:id="rId45"/>
    <p:sldId id="355" r:id="rId46"/>
    <p:sldId id="356" r:id="rId47"/>
    <p:sldId id="357" r:id="rId48"/>
    <p:sldId id="358" r:id="rId49"/>
    <p:sldId id="359" r:id="rId50"/>
    <p:sldId id="361" r:id="rId51"/>
    <p:sldId id="360" r:id="rId52"/>
    <p:sldId id="362" r:id="rId53"/>
    <p:sldId id="363" r:id="rId54"/>
    <p:sldId id="364"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6FF"/>
    <a:srgbClr val="DA8C8C"/>
    <a:srgbClr val="97D4FB"/>
    <a:srgbClr val="F7F7F7"/>
    <a:srgbClr val="000000"/>
    <a:srgbClr val="F9C486"/>
    <a:srgbClr val="B50D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1" autoAdjust="0"/>
    <p:restoredTop sz="91443" autoAdjust="0"/>
  </p:normalViewPr>
  <p:slideViewPr>
    <p:cSldViewPr>
      <p:cViewPr>
        <p:scale>
          <a:sx n="100" d="100"/>
          <a:sy n="100" d="100"/>
        </p:scale>
        <p:origin x="-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0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FB73AB-ACDD-41DE-BE75-A4BDB3328E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07047-1CD5-4506-BF83-0B7D124D35C8}" type="slidenum">
              <a:rPr lang="en-US"/>
              <a:pPr/>
              <a:t>11</a:t>
            </a:fld>
            <a:endParaRPr lang="en-US"/>
          </a:p>
        </p:txBody>
      </p:sp>
      <p:sp>
        <p:nvSpPr>
          <p:cNvPr id="475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51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181DC-3797-44FD-B4E0-8BDB0096EBD6}" type="slidenum">
              <a:rPr lang="en-US"/>
              <a:pPr/>
              <a:t>24</a:t>
            </a:fld>
            <a:endParaRPr lang="en-US"/>
          </a:p>
        </p:txBody>
      </p:sp>
      <p:sp>
        <p:nvSpPr>
          <p:cNvPr id="503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38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D0B45-C260-48D1-9538-13DBC61B11F9}" type="slidenum">
              <a:rPr lang="en-US"/>
              <a:pPr/>
              <a:t>25</a:t>
            </a:fld>
            <a:endParaRPr lang="en-US"/>
          </a:p>
        </p:txBody>
      </p:sp>
      <p:sp>
        <p:nvSpPr>
          <p:cNvPr id="507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D1925-B758-42B4-8152-AA30F087966A}" type="slidenum">
              <a:rPr lang="en-US"/>
              <a:pPr/>
              <a:t>26</a:t>
            </a:fld>
            <a:endParaRPr lang="en-US"/>
          </a:p>
        </p:txBody>
      </p:sp>
      <p:sp>
        <p:nvSpPr>
          <p:cNvPr id="505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9B89F2-EF3B-4B6E-9209-A62A3C149CC6}" type="slidenum">
              <a:rPr lang="en-US"/>
              <a:pPr/>
              <a:t>27</a:t>
            </a:fld>
            <a:endParaRPr lang="en-US"/>
          </a:p>
        </p:txBody>
      </p:sp>
      <p:sp>
        <p:nvSpPr>
          <p:cNvPr id="509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99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435D9-66D0-4854-BE6D-BF444D00B874}" type="slidenum">
              <a:rPr lang="en-US"/>
              <a:pPr/>
              <a:t>28</a:t>
            </a:fld>
            <a:endParaRPr lang="en-US"/>
          </a:p>
        </p:txBody>
      </p:sp>
      <p:sp>
        <p:nvSpPr>
          <p:cNvPr id="512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2C8BC-F1EC-4447-AF9F-750FB7008CEF}" type="slidenum">
              <a:rPr lang="en-US"/>
              <a:pPr/>
              <a:t>29</a:t>
            </a:fld>
            <a:endParaRPr lang="en-US"/>
          </a:p>
        </p:txBody>
      </p:sp>
      <p:sp>
        <p:nvSpPr>
          <p:cNvPr id="516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60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DB0DC-2B44-47C0-B48A-41430C3A47C2}" type="slidenum">
              <a:rPr lang="en-US"/>
              <a:pPr/>
              <a:t>30</a:t>
            </a:fld>
            <a:endParaRPr lang="en-US"/>
          </a:p>
        </p:txBody>
      </p:sp>
      <p:sp>
        <p:nvSpPr>
          <p:cNvPr id="518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81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07F86-8E3F-4C6B-9654-0A9EB8FC6DAF}" type="slidenum">
              <a:rPr lang="en-US"/>
              <a:pPr/>
              <a:t>31</a:t>
            </a:fld>
            <a:endParaRPr lang="en-US"/>
          </a:p>
        </p:txBody>
      </p:sp>
      <p:sp>
        <p:nvSpPr>
          <p:cNvPr id="520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01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36690-6A06-4E24-8AFF-3DC3F0D2A8AD}" type="slidenum">
              <a:rPr lang="en-US"/>
              <a:pPr/>
              <a:t>32</a:t>
            </a:fld>
            <a:endParaRPr lang="en-US"/>
          </a:p>
        </p:txBody>
      </p:sp>
      <p:sp>
        <p:nvSpPr>
          <p:cNvPr id="524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42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33F4E-3EE7-4772-BD56-5F0EA11A5278}" type="slidenum">
              <a:rPr lang="en-US"/>
              <a:pPr/>
              <a:t>34</a:t>
            </a:fld>
            <a:endParaRPr lang="en-US"/>
          </a:p>
        </p:txBody>
      </p:sp>
      <p:sp>
        <p:nvSpPr>
          <p:cNvPr id="526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63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66A3C-8C0C-4D7A-9DBB-347A24F32EA1}" type="slidenum">
              <a:rPr lang="en-US"/>
              <a:pPr/>
              <a:t>14</a:t>
            </a:fld>
            <a:endParaRPr lang="en-US"/>
          </a:p>
        </p:txBody>
      </p:sp>
      <p:sp>
        <p:nvSpPr>
          <p:cNvPr id="477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71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D89FF-18B5-4019-B20E-23406DA05260}" type="slidenum">
              <a:rPr lang="en-US"/>
              <a:pPr/>
              <a:t>35</a:t>
            </a:fld>
            <a:endParaRPr lang="en-US"/>
          </a:p>
        </p:txBody>
      </p:sp>
      <p:sp>
        <p:nvSpPr>
          <p:cNvPr id="528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83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1E47A-B9D8-40B4-99DD-5E5214BB9E08}" type="slidenum">
              <a:rPr lang="en-US"/>
              <a:pPr/>
              <a:t>36</a:t>
            </a:fld>
            <a:endParaRPr lang="en-US"/>
          </a:p>
        </p:txBody>
      </p:sp>
      <p:sp>
        <p:nvSpPr>
          <p:cNvPr id="530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04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BA531-272F-41B9-B581-41C7BDAB7797}" type="slidenum">
              <a:rPr lang="en-US"/>
              <a:pPr/>
              <a:t>37</a:t>
            </a:fld>
            <a:endParaRPr lang="en-US"/>
          </a:p>
        </p:txBody>
      </p:sp>
      <p:sp>
        <p:nvSpPr>
          <p:cNvPr id="532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4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D1807-4493-46F4-A36A-2510D32AD0CA}" type="slidenum">
              <a:rPr lang="en-US"/>
              <a:pPr/>
              <a:t>38</a:t>
            </a:fld>
            <a:endParaRPr lang="en-US"/>
          </a:p>
        </p:txBody>
      </p:sp>
      <p:sp>
        <p:nvSpPr>
          <p:cNvPr id="534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45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3030F-BEAC-4DC3-8838-235469A3DFE8}" type="slidenum">
              <a:rPr lang="en-US"/>
              <a:pPr/>
              <a:t>39</a:t>
            </a:fld>
            <a:endParaRPr lang="en-US"/>
          </a:p>
        </p:txBody>
      </p:sp>
      <p:sp>
        <p:nvSpPr>
          <p:cNvPr id="536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65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1ADD2-7C7D-4712-A285-4DF2A532A565}" type="slidenum">
              <a:rPr lang="en-US"/>
              <a:pPr/>
              <a:t>40</a:t>
            </a:fld>
            <a:endParaRPr lang="en-US"/>
          </a:p>
        </p:txBody>
      </p:sp>
      <p:sp>
        <p:nvSpPr>
          <p:cNvPr id="538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86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60780-540F-43F8-AB7F-B8A2CC387637}" type="slidenum">
              <a:rPr lang="en-US"/>
              <a:pPr/>
              <a:t>41</a:t>
            </a:fld>
            <a:endParaRPr lang="en-US"/>
          </a:p>
        </p:txBody>
      </p:sp>
      <p:sp>
        <p:nvSpPr>
          <p:cNvPr id="540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F17-42B4-4A85-AB2D-7BDC780E6828}" type="slidenum">
              <a:rPr lang="en-US"/>
              <a:pPr/>
              <a:t>42</a:t>
            </a:fld>
            <a:endParaRPr lang="en-US"/>
          </a:p>
        </p:txBody>
      </p:sp>
      <p:sp>
        <p:nvSpPr>
          <p:cNvPr id="544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4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C8769-6380-43C1-8418-F297A9C7220D}" type="slidenum">
              <a:rPr lang="en-US"/>
              <a:pPr/>
              <a:t>43</a:t>
            </a:fld>
            <a:endParaRPr lang="en-US"/>
          </a:p>
        </p:txBody>
      </p:sp>
      <p:sp>
        <p:nvSpPr>
          <p:cNvPr id="546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68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6CE89-03FA-4841-A5DF-CB31E1DEC376}" type="slidenum">
              <a:rPr lang="en-US"/>
              <a:pPr/>
              <a:t>44</a:t>
            </a:fld>
            <a:endParaRPr lang="en-US"/>
          </a:p>
        </p:txBody>
      </p:sp>
      <p:sp>
        <p:nvSpPr>
          <p:cNvPr id="548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88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BB5D6-DE8C-4FB6-9F11-D62C534AB257}" type="slidenum">
              <a:rPr lang="en-US"/>
              <a:pPr/>
              <a:t>15</a:t>
            </a:fld>
            <a:endParaRPr lang="en-US"/>
          </a:p>
        </p:txBody>
      </p:sp>
      <p:sp>
        <p:nvSpPr>
          <p:cNvPr id="479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DECD2-057C-4CBA-B351-D8912AB89A09}" type="slidenum">
              <a:rPr lang="en-US"/>
              <a:pPr/>
              <a:t>45</a:t>
            </a:fld>
            <a:endParaRPr lang="en-US"/>
          </a:p>
        </p:txBody>
      </p:sp>
      <p:sp>
        <p:nvSpPr>
          <p:cNvPr id="550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09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5598D-C600-42B9-B945-B8114C2DBF7A}" type="slidenum">
              <a:rPr lang="en-US"/>
              <a:pPr/>
              <a:t>46</a:t>
            </a:fld>
            <a:endParaRPr lang="en-US"/>
          </a:p>
        </p:txBody>
      </p:sp>
      <p:sp>
        <p:nvSpPr>
          <p:cNvPr id="552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AFE21-E344-4E3A-96F5-A8655525E265}" type="slidenum">
              <a:rPr lang="en-US"/>
              <a:pPr/>
              <a:t>47</a:t>
            </a:fld>
            <a:endParaRPr lang="en-US"/>
          </a:p>
        </p:txBody>
      </p:sp>
      <p:sp>
        <p:nvSpPr>
          <p:cNvPr id="555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50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51A3E-0A0A-4C24-B9D4-737FB3BAADC5}" type="slidenum">
              <a:rPr lang="en-US"/>
              <a:pPr/>
              <a:t>48</a:t>
            </a:fld>
            <a:endParaRPr lang="en-US"/>
          </a:p>
        </p:txBody>
      </p:sp>
      <p:sp>
        <p:nvSpPr>
          <p:cNvPr id="557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70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A70CA-ECFA-462E-AD31-513A6F2C1732}" type="slidenum">
              <a:rPr lang="en-US"/>
              <a:pPr/>
              <a:t>49</a:t>
            </a:fld>
            <a:endParaRPr lang="en-US"/>
          </a:p>
        </p:txBody>
      </p:sp>
      <p:sp>
        <p:nvSpPr>
          <p:cNvPr id="559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91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A07B6-19B2-4AC0-9956-B83B326CC8BF}" type="slidenum">
              <a:rPr lang="en-US"/>
              <a:pPr/>
              <a:t>50</a:t>
            </a:fld>
            <a:endParaRPr lang="en-US"/>
          </a:p>
        </p:txBody>
      </p:sp>
      <p:sp>
        <p:nvSpPr>
          <p:cNvPr id="563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30CC1-9F5E-4C41-9527-04B0400D9B54}" type="slidenum">
              <a:rPr lang="en-US"/>
              <a:pPr/>
              <a:t>51</a:t>
            </a:fld>
            <a:endParaRPr lang="en-US"/>
          </a:p>
        </p:txBody>
      </p:sp>
      <p:sp>
        <p:nvSpPr>
          <p:cNvPr id="561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11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CB9F6-D771-4590-A5EF-9CEE731B4AA4}" type="slidenum">
              <a:rPr lang="en-US"/>
              <a:pPr/>
              <a:t>52</a:t>
            </a:fld>
            <a:endParaRPr lang="en-US"/>
          </a:p>
        </p:txBody>
      </p:sp>
      <p:sp>
        <p:nvSpPr>
          <p:cNvPr id="565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52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0D130-4A31-4B64-9FA2-E7FC085E6EE2}" type="slidenum">
              <a:rPr lang="en-US"/>
              <a:pPr/>
              <a:t>53</a:t>
            </a:fld>
            <a:endParaRPr lang="en-US"/>
          </a:p>
        </p:txBody>
      </p:sp>
      <p:sp>
        <p:nvSpPr>
          <p:cNvPr id="567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7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A5275-AC04-4281-B865-E5BEC0F5F5A2}" type="slidenum">
              <a:rPr lang="en-US"/>
              <a:pPr/>
              <a:t>54</a:t>
            </a:fld>
            <a:endParaRPr lang="en-US"/>
          </a:p>
        </p:txBody>
      </p:sp>
      <p:sp>
        <p:nvSpPr>
          <p:cNvPr id="569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93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65621-C47E-4B5E-BFDA-8D7BD0C070C4}" type="slidenum">
              <a:rPr lang="en-US"/>
              <a:pPr/>
              <a:t>16</a:t>
            </a:fld>
            <a:endParaRPr lang="en-US"/>
          </a:p>
        </p:txBody>
      </p:sp>
      <p:sp>
        <p:nvSpPr>
          <p:cNvPr id="481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4DA31-0517-4B4D-934F-8894896A55C6}" type="slidenum">
              <a:rPr lang="en-US"/>
              <a:pPr/>
              <a:t>18</a:t>
            </a:fld>
            <a:endParaRPr lang="en-US"/>
          </a:p>
        </p:txBody>
      </p:sp>
      <p:sp>
        <p:nvSpPr>
          <p:cNvPr id="483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33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7CA57-C326-4FD0-9579-F0B1353407AE}" type="slidenum">
              <a:rPr lang="en-US"/>
              <a:pPr/>
              <a:t>19</a:t>
            </a:fld>
            <a:endParaRPr lang="en-US"/>
          </a:p>
        </p:txBody>
      </p:sp>
      <p:sp>
        <p:nvSpPr>
          <p:cNvPr id="487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74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3F2B8-CCF6-473C-AFB5-CFA84B688D58}" type="slidenum">
              <a:rPr lang="en-US"/>
              <a:pPr/>
              <a:t>21</a:t>
            </a:fld>
            <a:endParaRPr lang="en-US"/>
          </a:p>
        </p:txBody>
      </p:sp>
      <p:sp>
        <p:nvSpPr>
          <p:cNvPr id="48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D9394-0EB0-4A16-AAEE-C21633DFC2CD}" type="slidenum">
              <a:rPr lang="en-US"/>
              <a:pPr/>
              <a:t>22</a:t>
            </a:fld>
            <a:endParaRPr lang="en-US"/>
          </a:p>
        </p:txBody>
      </p:sp>
      <p:sp>
        <p:nvSpPr>
          <p:cNvPr id="491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CFDFD-1570-4F30-85A6-5F2E0D39F688}" type="slidenum">
              <a:rPr lang="en-US"/>
              <a:pPr/>
              <a:t>23</a:t>
            </a:fld>
            <a:endParaRPr lang="en-US"/>
          </a:p>
        </p:txBody>
      </p:sp>
      <p:sp>
        <p:nvSpPr>
          <p:cNvPr id="497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76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lgn="ctr" eaLnBrk="1" latinLnBrk="0" hangingPunct="1"/>
            <a:r>
              <a:rPr lang="en-US" smtClean="0"/>
              <a:t>1/19/2010</a:t>
            </a:r>
            <a:endParaRPr lang="en-US" sz="2000" dirty="0">
              <a:solidFill>
                <a:srgbClr val="FFFFFF"/>
              </a:solidFill>
            </a:endParaRPr>
          </a:p>
        </p:txBody>
      </p:sp>
      <p:sp>
        <p:nvSpPr>
          <p:cNvPr id="19" name="Footer Placeholder 18"/>
          <p:cNvSpPr>
            <a:spLocks noGrp="1"/>
          </p:cNvSpPr>
          <p:nvPr>
            <p:ph type="ftr" sz="quarter" idx="11"/>
          </p:nvPr>
        </p:nvSpPr>
        <p:spPr/>
        <p:txBody>
          <a:bodyPr/>
          <a:lstStyle/>
          <a:p>
            <a:pPr algn="r" eaLnBrk="1" latinLnBrk="0" hangingPunct="1"/>
            <a:r>
              <a:rPr kumimoji="0" lang="es-ES" smtClean="0">
                <a:solidFill>
                  <a:schemeClr val="tx2"/>
                </a:solidFill>
              </a:rPr>
              <a:t>Fairfield U. -  R. Munden - EE350</a:t>
            </a:r>
            <a:endParaRPr kumimoji="0" lang="en-US" dirty="0">
              <a:solidFill>
                <a:schemeClr val="tx2"/>
              </a:solidFill>
            </a:endParaRPr>
          </a:p>
        </p:txBody>
      </p:sp>
      <p:sp>
        <p:nvSpPr>
          <p:cNvPr id="27" name="Slide Number Placeholder 26"/>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1/19/2010</a:t>
            </a:r>
            <a:endParaRPr lang="en-US"/>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1/19/2010</a:t>
            </a:r>
            <a:endParaRPr lang="en-US"/>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1/19/2010</a:t>
            </a:r>
            <a:endParaRPr lang="en-US"/>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1/19/2010</a:t>
            </a:r>
            <a:endParaRPr lang="en-US"/>
          </a:p>
        </p:txBody>
      </p:sp>
      <p:sp>
        <p:nvSpPr>
          <p:cNvPr id="8" name="Footer Placeholder 7"/>
          <p:cNvSpPr>
            <a:spLocks noGrp="1"/>
          </p:cNvSpPr>
          <p:nvPr>
            <p:ph type="ftr" sz="quarter" idx="11"/>
          </p:nvPr>
        </p:nvSpPr>
        <p:spPr/>
        <p:txBody>
          <a:bodyPr/>
          <a:lstStyle/>
          <a:p>
            <a:r>
              <a:rPr kumimoji="0" lang="es-ES" smtClean="0"/>
              <a:t>Fairfield U. -  R. Munden - EE350</a:t>
            </a:r>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1/19/2010</a:t>
            </a:r>
            <a:endParaRPr lang="en-US"/>
          </a:p>
        </p:txBody>
      </p:sp>
      <p:sp>
        <p:nvSpPr>
          <p:cNvPr id="4" name="Footer Placeholder 3"/>
          <p:cNvSpPr>
            <a:spLocks noGrp="1"/>
          </p:cNvSpPr>
          <p:nvPr>
            <p:ph type="ftr" sz="quarter" idx="11"/>
          </p:nvPr>
        </p:nvSpPr>
        <p:spPr/>
        <p:txBody>
          <a:bodyPr/>
          <a:lstStyle/>
          <a:p>
            <a:r>
              <a:rPr kumimoji="0" lang="es-ES" smtClean="0"/>
              <a:t>Fairfield U. -  R. Munden - EE350</a:t>
            </a:r>
            <a:endParaRPr kumimoji="0" lang="en-US"/>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1/19/2010</a:t>
            </a:r>
            <a:endParaRPr lang="en-US"/>
          </a:p>
        </p:txBody>
      </p:sp>
      <p:sp>
        <p:nvSpPr>
          <p:cNvPr id="3" name="Footer Placeholder 2"/>
          <p:cNvSpPr>
            <a:spLocks noGrp="1"/>
          </p:cNvSpPr>
          <p:nvPr>
            <p:ph type="ftr" sz="quarter" idx="11"/>
          </p:nvPr>
        </p:nvSpPr>
        <p:spPr/>
        <p:txBody>
          <a:bodyPr/>
          <a:lstStyle/>
          <a:p>
            <a:r>
              <a:rPr kumimoji="0" lang="es-ES" smtClean="0"/>
              <a:t>Fairfield U. -  R. Munden - EE350</a:t>
            </a:r>
            <a:endParaRPr kumimoji="0"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1/19/2010</a:t>
            </a:r>
            <a:endParaRPr lang="en-US"/>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Slide Number Placeholder 6"/>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1/19/2010</a:t>
            </a:r>
            <a:endParaRPr lang="en-US"/>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1/19/2010</a:t>
            </a:r>
            <a:endParaRPr lang="en-US" sz="1400" dirty="0">
              <a:solidFill>
                <a:schemeClr val="tx2"/>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r>
              <a:rPr kumimoji="0" lang="es-ES" sz="1400" smtClean="0">
                <a:solidFill>
                  <a:schemeClr val="tx2"/>
                </a:solidFill>
              </a:rPr>
              <a:t>Fairfield U. -  R. Munden - EE350</a:t>
            </a:r>
            <a:endParaRPr kumimoji="0" lang="en-US" sz="1400" dirty="0">
              <a:solidFill>
                <a:schemeClr val="tx2"/>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rmunden@fairfield.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octord.dyndns.org:8000/courses/Topics/Matlab/Index.htm" TargetMode="External"/><Relationship Id="rId7" Type="http://schemas.openxmlformats.org/officeDocument/2006/relationships/hyperlink" Target="http://wps.prenhall.com/chet_beasley_modeleccomm_9/" TargetMode="External"/><Relationship Id="rId2" Type="http://schemas.openxmlformats.org/officeDocument/2006/relationships/hyperlink" Target="http://www.allbookstores.com/book/9780132251136/Modern_Electronic_Communication.html" TargetMode="External"/><Relationship Id="rId1" Type="http://schemas.openxmlformats.org/officeDocument/2006/relationships/slideLayout" Target="../slideLayouts/slideLayout2.xml"/><Relationship Id="rId6" Type="http://schemas.openxmlformats.org/officeDocument/2006/relationships/hyperlink" Target="http://wps.prenhall.com/chet_beasley_modeleccom_9/" TargetMode="External"/><Relationship Id="rId5" Type="http://schemas.openxmlformats.org/officeDocument/2006/relationships/hyperlink" Target="http://eidos.fairfield.edu/" TargetMode="External"/><Relationship Id="rId4" Type="http://schemas.openxmlformats.org/officeDocument/2006/relationships/hyperlink" Target="http://www.linear.com/designtools/softwar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600200"/>
            <a:ext cx="6480048" cy="2301240"/>
          </a:xfrm>
        </p:spPr>
        <p:txBody>
          <a:bodyPr>
            <a:normAutofit fontScale="90000"/>
          </a:bodyPr>
          <a:lstStyle/>
          <a:p>
            <a:r>
              <a:rPr lang="en-US" dirty="0" smtClean="0"/>
              <a:t>EE 350 / ECE 490</a:t>
            </a:r>
            <a:br>
              <a:rPr lang="en-US" dirty="0" smtClean="0"/>
            </a:br>
            <a:r>
              <a:rPr lang="en-US" dirty="0" smtClean="0"/>
              <a:t>Analog Communication Systems</a:t>
            </a:r>
            <a:endParaRPr lang="en-US" dirty="0"/>
          </a:p>
        </p:txBody>
      </p:sp>
      <p:sp>
        <p:nvSpPr>
          <p:cNvPr id="3" name="Subtitle 2"/>
          <p:cNvSpPr>
            <a:spLocks noGrp="1"/>
          </p:cNvSpPr>
          <p:nvPr>
            <p:ph type="subTitle" idx="1"/>
          </p:nvPr>
        </p:nvSpPr>
        <p:spPr>
          <a:xfrm>
            <a:off x="1066800" y="3886200"/>
            <a:ext cx="6480048" cy="1752600"/>
          </a:xfrm>
        </p:spPr>
        <p:txBody>
          <a:bodyPr/>
          <a:lstStyle/>
          <a:p>
            <a:r>
              <a:rPr lang="en-US" dirty="0" smtClean="0"/>
              <a:t>Ch. 1 – Introductory Topics</a:t>
            </a:r>
            <a:endParaRPr lang="en-US" dirty="0"/>
          </a:p>
        </p:txBody>
      </p:sp>
      <p:sp>
        <p:nvSpPr>
          <p:cNvPr id="4" name="Date Placeholder 3"/>
          <p:cNvSpPr>
            <a:spLocks noGrp="1"/>
          </p:cNvSpPr>
          <p:nvPr>
            <p:ph type="dt" sz="half" idx="10"/>
          </p:nvPr>
        </p:nvSpPr>
        <p:spPr/>
        <p:txBody>
          <a:bodyPr/>
          <a:lstStyle/>
          <a:p>
            <a:pPr algn="ctr" eaLnBrk="1" latinLnBrk="0" hangingPunct="1"/>
            <a:r>
              <a:rPr lang="en-US" smtClean="0"/>
              <a:t>1/19/2010</a:t>
            </a:r>
            <a:endParaRPr lang="en-US" sz="2000" dirty="0">
              <a:solidFill>
                <a:srgbClr val="FFFFFF"/>
              </a:solidFill>
            </a:endParaRPr>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1</a:t>
            </a:fld>
            <a:endParaRPr kumimoji="0" lang="en-US"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r>
              <a:rPr kumimoji="0" lang="es-ES" smtClean="0">
                <a:solidFill>
                  <a:schemeClr val="tx2"/>
                </a:solidFill>
              </a:rPr>
              <a:t>Fairfield U. -  R. Munden - EE350</a:t>
            </a:r>
            <a:endParaRPr kumimoji="0"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Modulation</a:t>
            </a:r>
            <a:endParaRPr lang="en-US" dirty="0"/>
          </a:p>
        </p:txBody>
      </p:sp>
      <p:pic>
        <p:nvPicPr>
          <p:cNvPr id="7" name="Content Placeholder 6" descr="20090312225146!United_States_Frequency_Allocations_Chart_2003_-_The_Radio_Spectrum.png"/>
          <p:cNvPicPr>
            <a:picLocks noGrp="1" noChangeAspect="1"/>
          </p:cNvPicPr>
          <p:nvPr>
            <p:ph idx="1"/>
          </p:nvPr>
        </p:nvPicPr>
        <p:blipFill>
          <a:blip r:embed="rId2" cstate="print"/>
          <a:stretch>
            <a:fillRect/>
          </a:stretch>
        </p:blipFill>
        <p:spPr>
          <a:xfrm>
            <a:off x="685800" y="1371600"/>
            <a:ext cx="7772400" cy="4968118"/>
          </a:xfrm>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10</a:t>
            </a:fld>
            <a:endParaRPr kumimoji="0" lang="en-US"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457200" y="6019800"/>
            <a:ext cx="8305800" cy="331787"/>
          </a:xfrm>
        </p:spPr>
        <p:txBody>
          <a:bodyPr/>
          <a:lstStyle/>
          <a:p>
            <a:pPr algn="l"/>
            <a:r>
              <a:rPr lang="en-US" sz="1200" b="1" dirty="0"/>
              <a:t>Figure 1-1</a:t>
            </a:r>
            <a:r>
              <a:rPr lang="en-US" sz="1200" dirty="0"/>
              <a:t>   A communication system block diagram.</a:t>
            </a:r>
            <a:r>
              <a:rPr lang="en-US" sz="1200" b="1" dirty="0"/>
              <a:t> </a:t>
            </a:r>
            <a:r>
              <a:rPr lang="en-US" sz="1200" dirty="0"/>
              <a:t>    </a:t>
            </a:r>
          </a:p>
        </p:txBody>
      </p:sp>
      <p:pic>
        <p:nvPicPr>
          <p:cNvPr id="474115" name="fg01_00100.jpg" descr="fg01_00100"/>
          <p:cNvPicPr>
            <a:picLocks noChangeAspect="1" noChangeArrowheads="1"/>
          </p:cNvPicPr>
          <p:nvPr/>
        </p:nvPicPr>
        <p:blipFill>
          <a:blip r:embed="rId3" cstate="print"/>
          <a:srcRect/>
          <a:stretch>
            <a:fillRect/>
          </a:stretch>
        </p:blipFill>
        <p:spPr bwMode="auto">
          <a:xfrm>
            <a:off x="1981200" y="1143000"/>
            <a:ext cx="503555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11</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8" name="Title 1"/>
          <p:cNvSpPr txBox="1">
            <a:spLocks/>
          </p:cNvSpPr>
          <p:nvPr/>
        </p:nvSpPr>
        <p:spPr>
          <a:xfrm>
            <a:off x="533400" y="1524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Communication Systems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dB in Communications</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12</a:t>
            </a:fld>
            <a:endParaRPr kumimoji="0" lang="en-US" dirty="0">
              <a:solidFill>
                <a:srgbClr val="FFFFFF"/>
              </a:solidFill>
            </a:endParaRPr>
          </a:p>
        </p:txBody>
      </p:sp>
      <p:graphicFrame>
        <p:nvGraphicFramePr>
          <p:cNvPr id="7" name="Object 6"/>
          <p:cNvGraphicFramePr>
            <a:graphicFrameLocks noChangeAspect="1"/>
          </p:cNvGraphicFramePr>
          <p:nvPr/>
        </p:nvGraphicFramePr>
        <p:xfrm>
          <a:off x="3200400" y="1981200"/>
          <a:ext cx="2362200" cy="2760323"/>
        </p:xfrm>
        <a:graphic>
          <a:graphicData uri="http://schemas.openxmlformats.org/presentationml/2006/ole">
            <p:oleObj spid="_x0000_s611330" name="Equation" r:id="rId3" imgW="1130040" imgH="1320480" progId="Equation.3">
              <p:embed/>
            </p:oleObj>
          </a:graphicData>
        </a:graphic>
      </p:graphicFrame>
      <p:sp>
        <p:nvSpPr>
          <p:cNvPr id="8" name="TextBox 7"/>
          <p:cNvSpPr txBox="1"/>
          <p:nvPr/>
        </p:nvSpPr>
        <p:spPr>
          <a:xfrm>
            <a:off x="609600" y="4800600"/>
            <a:ext cx="7543800" cy="1200329"/>
          </a:xfrm>
          <a:prstGeom prst="rect">
            <a:avLst/>
          </a:prstGeom>
          <a:noFill/>
        </p:spPr>
        <p:txBody>
          <a:bodyPr wrap="square" rtlCol="0">
            <a:spAutoFit/>
          </a:bodyPr>
          <a:lstStyle/>
          <a:p>
            <a:r>
              <a:rPr lang="en-US" dirty="0" smtClean="0">
                <a:latin typeface="Arial" pitchFamily="34" charset="0"/>
                <a:cs typeface="Arial" pitchFamily="34" charset="0"/>
              </a:rPr>
              <a:t>0-dBm is measured relative to a standard of 1mW on a 600 </a:t>
            </a:r>
            <a:r>
              <a:rPr lang="el-GR" dirty="0" smtClean="0">
                <a:latin typeface="Arial" pitchFamily="34" charset="0"/>
                <a:cs typeface="Arial" pitchFamily="34" charset="0"/>
              </a:rPr>
              <a:t>Ω</a:t>
            </a:r>
            <a:r>
              <a:rPr lang="en-US" dirty="0" smtClean="0">
                <a:latin typeface="Arial" pitchFamily="34" charset="0"/>
                <a:cs typeface="Arial" pitchFamily="34" charset="0"/>
              </a:rPr>
              <a:t> load.</a:t>
            </a:r>
          </a:p>
          <a:p>
            <a:r>
              <a:rPr lang="en-US" dirty="0" smtClean="0">
                <a:latin typeface="Arial" pitchFamily="34" charset="0"/>
                <a:cs typeface="Arial" pitchFamily="34" charset="0"/>
              </a:rPr>
              <a:t>Other loads such as 75 </a:t>
            </a:r>
            <a:r>
              <a:rPr lang="el-GR" dirty="0" smtClean="0">
                <a:latin typeface="Arial" pitchFamily="34" charset="0"/>
                <a:cs typeface="Arial" pitchFamily="34" charset="0"/>
              </a:rPr>
              <a:t>Ω </a:t>
            </a:r>
            <a:r>
              <a:rPr lang="en-US" dirty="0" smtClean="0">
                <a:latin typeface="Arial" pitchFamily="34" charset="0"/>
                <a:cs typeface="Arial" pitchFamily="34" charset="0"/>
              </a:rPr>
              <a:t>(video) or 50 </a:t>
            </a:r>
            <a:r>
              <a:rPr lang="el-GR" dirty="0" smtClean="0">
                <a:latin typeface="Arial" pitchFamily="34" charset="0"/>
                <a:cs typeface="Arial" pitchFamily="34" charset="0"/>
              </a:rPr>
              <a:t>Ω</a:t>
            </a:r>
            <a:r>
              <a:rPr lang="en-US" dirty="0" smtClean="0">
                <a:latin typeface="Arial" pitchFamily="34" charset="0"/>
                <a:cs typeface="Arial" pitchFamily="34" charset="0"/>
              </a:rPr>
              <a:t> (radio) can also be denoted as </a:t>
            </a:r>
            <a:r>
              <a:rPr lang="en-US" dirty="0" err="1" smtClean="0">
                <a:latin typeface="Arial" pitchFamily="34" charset="0"/>
                <a:cs typeface="Arial" pitchFamily="34" charset="0"/>
              </a:rPr>
              <a:t>dBm</a:t>
            </a:r>
            <a:r>
              <a:rPr lang="en-US" dirty="0" smtClean="0">
                <a:latin typeface="Arial" pitchFamily="34" charset="0"/>
                <a:cs typeface="Arial" pitchFamily="34" charset="0"/>
              </a:rPr>
              <a:t>(75/50/600) showing the reference load and denoting 1mW of power.</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a:t>
            </a:r>
            <a:endParaRPr lang="en-US" dirty="0"/>
          </a:p>
        </p:txBody>
      </p:sp>
      <p:sp>
        <p:nvSpPr>
          <p:cNvPr id="3" name="Content Placeholder 2"/>
          <p:cNvSpPr>
            <a:spLocks noGrp="1"/>
          </p:cNvSpPr>
          <p:nvPr>
            <p:ph idx="1"/>
          </p:nvPr>
        </p:nvSpPr>
        <p:spPr/>
        <p:txBody>
          <a:bodyPr>
            <a:normAutofit lnSpcReduction="10000"/>
          </a:bodyPr>
          <a:lstStyle/>
          <a:p>
            <a:r>
              <a:rPr lang="en-US" dirty="0" smtClean="0"/>
              <a:t>External Noise:</a:t>
            </a:r>
          </a:p>
          <a:p>
            <a:r>
              <a:rPr lang="en-US" dirty="0" smtClean="0"/>
              <a:t>Human-made noise up to about 500 MHz</a:t>
            </a:r>
          </a:p>
          <a:p>
            <a:r>
              <a:rPr lang="en-US" dirty="0" smtClean="0"/>
              <a:t>Atmospheric Noise: up to about 20 MHz</a:t>
            </a:r>
          </a:p>
          <a:p>
            <a:r>
              <a:rPr lang="en-US" dirty="0" smtClean="0"/>
              <a:t>Space Noise (Solar and Cosmic): 8MHz to 1.5 GHz</a:t>
            </a:r>
          </a:p>
          <a:p>
            <a:endParaRPr lang="en-US" dirty="0" smtClean="0"/>
          </a:p>
          <a:p>
            <a:r>
              <a:rPr lang="en-US" dirty="0" smtClean="0"/>
              <a:t>Intrinsic Noise:</a:t>
            </a:r>
          </a:p>
          <a:p>
            <a:r>
              <a:rPr lang="en-US" dirty="0" smtClean="0"/>
              <a:t>Thermal Noise (Johnson or White noise)</a:t>
            </a:r>
          </a:p>
          <a:p>
            <a:r>
              <a:rPr lang="en-US" dirty="0" smtClean="0"/>
              <a:t>Shot Noise</a:t>
            </a:r>
          </a:p>
          <a:p>
            <a:r>
              <a:rPr lang="en-US" dirty="0" smtClean="0"/>
              <a:t>1/f (flicker or pink) noise</a:t>
            </a:r>
          </a:p>
          <a:p>
            <a:r>
              <a:rPr lang="en-US" dirty="0" smtClean="0"/>
              <a:t>Transit Time noise</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13</a:t>
            </a:fld>
            <a:endParaRPr kumimoji="0" lang="en-US"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228600" y="5638800"/>
            <a:ext cx="8305800" cy="331787"/>
          </a:xfrm>
        </p:spPr>
        <p:txBody>
          <a:bodyPr/>
          <a:lstStyle/>
          <a:p>
            <a:pPr algn="l"/>
            <a:r>
              <a:rPr lang="en-US" sz="1200" b="1" dirty="0"/>
              <a:t>Figure 1-2</a:t>
            </a:r>
            <a:r>
              <a:rPr lang="en-US" sz="1200" dirty="0"/>
              <a:t>   Noise effect on a receiver s first and second amplifier stages.</a:t>
            </a:r>
          </a:p>
        </p:txBody>
      </p:sp>
      <p:pic>
        <p:nvPicPr>
          <p:cNvPr id="476163" name="fg01_00200.jpg" descr="fg01_00200"/>
          <p:cNvPicPr>
            <a:picLocks noChangeAspect="1" noChangeArrowheads="1"/>
          </p:cNvPicPr>
          <p:nvPr/>
        </p:nvPicPr>
        <p:blipFill>
          <a:blip r:embed="rId3" cstate="print"/>
          <a:srcRect/>
          <a:stretch>
            <a:fillRect/>
          </a:stretch>
        </p:blipFill>
        <p:spPr bwMode="auto">
          <a:xfrm>
            <a:off x="228600" y="1244600"/>
            <a:ext cx="8456613" cy="43688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14</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Noise Amplification</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457200" y="5334000"/>
            <a:ext cx="8305800" cy="331787"/>
          </a:xfrm>
        </p:spPr>
        <p:txBody>
          <a:bodyPr/>
          <a:lstStyle/>
          <a:p>
            <a:pPr algn="l"/>
            <a:r>
              <a:rPr lang="en-US" sz="1200" b="1"/>
              <a:t>Figure 1-3</a:t>
            </a:r>
            <a:r>
              <a:rPr lang="en-US" sz="1200"/>
              <a:t>   Resistance noise generator.</a:t>
            </a:r>
          </a:p>
        </p:txBody>
      </p:sp>
      <p:pic>
        <p:nvPicPr>
          <p:cNvPr id="478211" name="fg01_00300.jpg" descr="fg01_00300"/>
          <p:cNvPicPr>
            <a:picLocks noChangeAspect="1" noChangeArrowheads="1"/>
          </p:cNvPicPr>
          <p:nvPr/>
        </p:nvPicPr>
        <p:blipFill>
          <a:blip r:embed="rId3" cstate="print"/>
          <a:srcRect/>
          <a:stretch>
            <a:fillRect/>
          </a:stretch>
        </p:blipFill>
        <p:spPr bwMode="auto">
          <a:xfrm>
            <a:off x="228600" y="1525588"/>
            <a:ext cx="8456613" cy="380682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15</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457200" y="5791200"/>
            <a:ext cx="8305800" cy="331787"/>
          </a:xfrm>
        </p:spPr>
        <p:txBody>
          <a:bodyPr/>
          <a:lstStyle/>
          <a:p>
            <a:pPr algn="l"/>
            <a:r>
              <a:rPr lang="en-US" sz="1200" b="1" dirty="0"/>
              <a:t>Figure 1-4</a:t>
            </a:r>
            <a:r>
              <a:rPr lang="en-US" sz="1200" dirty="0"/>
              <a:t>   Device noise versus frequency. </a:t>
            </a:r>
          </a:p>
        </p:txBody>
      </p:sp>
      <p:pic>
        <p:nvPicPr>
          <p:cNvPr id="480259" name="fg01_00400.jpg" descr="fg01_00400"/>
          <p:cNvPicPr>
            <a:picLocks noChangeAspect="1" noChangeArrowheads="1"/>
          </p:cNvPicPr>
          <p:nvPr/>
        </p:nvPicPr>
        <p:blipFill>
          <a:blip r:embed="rId3" cstate="print"/>
          <a:srcRect/>
          <a:stretch>
            <a:fillRect/>
          </a:stretch>
        </p:blipFill>
        <p:spPr bwMode="auto">
          <a:xfrm>
            <a:off x="228600" y="1030288"/>
            <a:ext cx="8456613" cy="479742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16</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Noise spectrum</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Designation</a:t>
            </a:r>
            <a:endParaRPr lang="en-US" dirty="0"/>
          </a:p>
        </p:txBody>
      </p:sp>
      <p:sp>
        <p:nvSpPr>
          <p:cNvPr id="3" name="Content Placeholder 2"/>
          <p:cNvSpPr>
            <a:spLocks noGrp="1"/>
          </p:cNvSpPr>
          <p:nvPr>
            <p:ph idx="1"/>
          </p:nvPr>
        </p:nvSpPr>
        <p:spPr/>
        <p:txBody>
          <a:bodyPr/>
          <a:lstStyle/>
          <a:p>
            <a:r>
              <a:rPr lang="en-US" dirty="0" smtClean="0"/>
              <a:t>Signal to Noise Ratio</a:t>
            </a:r>
          </a:p>
          <a:p>
            <a:endParaRPr lang="en-US" dirty="0" smtClean="0"/>
          </a:p>
          <a:p>
            <a:endParaRPr lang="en-US" dirty="0" smtClean="0"/>
          </a:p>
          <a:p>
            <a:r>
              <a:rPr lang="en-US" dirty="0" smtClean="0"/>
              <a:t>Noise Figure</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17</a:t>
            </a:fld>
            <a:endParaRPr kumimoji="0" lang="en-US" dirty="0">
              <a:solidFill>
                <a:srgbClr val="FFFFFF"/>
              </a:solidFill>
            </a:endParaRPr>
          </a:p>
        </p:txBody>
      </p:sp>
      <p:graphicFrame>
        <p:nvGraphicFramePr>
          <p:cNvPr id="7" name="Object 6"/>
          <p:cNvGraphicFramePr>
            <a:graphicFrameLocks noChangeAspect="1"/>
          </p:cNvGraphicFramePr>
          <p:nvPr/>
        </p:nvGraphicFramePr>
        <p:xfrm>
          <a:off x="2590800" y="2438400"/>
          <a:ext cx="3689684" cy="762000"/>
        </p:xfrm>
        <a:graphic>
          <a:graphicData uri="http://schemas.openxmlformats.org/presentationml/2006/ole">
            <p:oleObj spid="_x0000_s612354" name="Equation" r:id="rId3" imgW="2336760" imgH="482400" progId="Equation.3">
              <p:embed/>
            </p:oleObj>
          </a:graphicData>
        </a:graphic>
      </p:graphicFrame>
      <p:graphicFrame>
        <p:nvGraphicFramePr>
          <p:cNvPr id="8" name="Object 7"/>
          <p:cNvGraphicFramePr>
            <a:graphicFrameLocks noChangeAspect="1"/>
          </p:cNvGraphicFramePr>
          <p:nvPr/>
        </p:nvGraphicFramePr>
        <p:xfrm>
          <a:off x="2286000" y="4191000"/>
          <a:ext cx="4367463" cy="838200"/>
        </p:xfrm>
        <a:graphic>
          <a:graphicData uri="http://schemas.openxmlformats.org/presentationml/2006/ole">
            <p:oleObj spid="_x0000_s612355" name="Equation" r:id="rId4" imgW="2514600" imgH="4824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81000" y="5791200"/>
            <a:ext cx="8305800" cy="331787"/>
          </a:xfrm>
        </p:spPr>
        <p:txBody>
          <a:bodyPr>
            <a:normAutofit/>
          </a:bodyPr>
          <a:lstStyle/>
          <a:p>
            <a:pPr algn="l"/>
            <a:r>
              <a:rPr lang="en-US" sz="1200" b="1" dirty="0"/>
              <a:t>Figure 1-5</a:t>
            </a:r>
            <a:r>
              <a:rPr lang="en-US" sz="1200" dirty="0">
                <a:solidFill>
                  <a:srgbClr val="1A80FF"/>
                </a:solidFill>
              </a:rPr>
              <a:t>   </a:t>
            </a:r>
            <a:r>
              <a:rPr lang="en-US" sz="1200" dirty="0"/>
              <a:t>NF versus frequency for a 2N4957 transistor. (Courtesy of Motorola Semiconductor Products, Inc.)</a:t>
            </a:r>
          </a:p>
        </p:txBody>
      </p:sp>
      <p:pic>
        <p:nvPicPr>
          <p:cNvPr id="482307" name="fg01_00500.jpg" descr="fg01_00500"/>
          <p:cNvPicPr>
            <a:picLocks noChangeAspect="1" noChangeArrowheads="1"/>
          </p:cNvPicPr>
          <p:nvPr/>
        </p:nvPicPr>
        <p:blipFill>
          <a:blip r:embed="rId3" cstate="print"/>
          <a:srcRect/>
          <a:stretch>
            <a:fillRect/>
          </a:stretch>
        </p:blipFill>
        <p:spPr bwMode="auto">
          <a:xfrm>
            <a:off x="1066800" y="1143000"/>
            <a:ext cx="710088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18</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Noise Figure Spectrum</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533400" y="5943600"/>
            <a:ext cx="8305800" cy="331787"/>
          </a:xfrm>
        </p:spPr>
        <p:txBody>
          <a:bodyPr>
            <a:normAutofit/>
          </a:bodyPr>
          <a:lstStyle/>
          <a:p>
            <a:pPr algn="l"/>
            <a:r>
              <a:rPr lang="en-US" sz="1200" b="1" dirty="0"/>
              <a:t>Figure 1-6</a:t>
            </a:r>
            <a:r>
              <a:rPr lang="en-US" sz="1200" dirty="0">
                <a:solidFill>
                  <a:srgbClr val="1A80FF"/>
                </a:solidFill>
              </a:rPr>
              <a:t>   </a:t>
            </a:r>
            <a:r>
              <a:rPr lang="en-US" sz="1200" dirty="0"/>
              <a:t>Noise contours for a 2N4957 transistor. (Courtesy of Motorola Semiconductor Products, Inc.)</a:t>
            </a:r>
          </a:p>
        </p:txBody>
      </p:sp>
      <p:pic>
        <p:nvPicPr>
          <p:cNvPr id="486403" name="fg01_00600.jpg" descr="fg01_00600"/>
          <p:cNvPicPr>
            <a:picLocks noChangeAspect="1" noChangeArrowheads="1"/>
          </p:cNvPicPr>
          <p:nvPr/>
        </p:nvPicPr>
        <p:blipFill>
          <a:blip r:embed="rId3" cstate="print"/>
          <a:srcRect/>
          <a:stretch>
            <a:fillRect/>
          </a:stretch>
        </p:blipFill>
        <p:spPr bwMode="auto">
          <a:xfrm>
            <a:off x="1143000" y="1371600"/>
            <a:ext cx="681990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19</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Noise Contours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2</a:t>
            </a:fld>
            <a:endParaRPr kumimoji="0" lang="en-US" dirty="0">
              <a:solidFill>
                <a:srgbClr val="FFFFFF"/>
              </a:solidFill>
            </a:endParaRPr>
          </a:p>
        </p:txBody>
      </p:sp>
      <p:graphicFrame>
        <p:nvGraphicFramePr>
          <p:cNvPr id="10" name="Table 9"/>
          <p:cNvGraphicFramePr>
            <a:graphicFrameLocks noGrp="1"/>
          </p:cNvGraphicFramePr>
          <p:nvPr/>
        </p:nvGraphicFramePr>
        <p:xfrm>
          <a:off x="990600" y="2057400"/>
          <a:ext cx="7086600" cy="2057398"/>
        </p:xfrm>
        <a:graphic>
          <a:graphicData uri="http://schemas.openxmlformats.org/drawingml/2006/table">
            <a:tbl>
              <a:tblPr/>
              <a:tblGrid>
                <a:gridCol w="3543300"/>
                <a:gridCol w="3543300"/>
              </a:tblGrid>
              <a:tr h="262474">
                <a:tc>
                  <a:txBody>
                    <a:bodyPr/>
                    <a:lstStyle/>
                    <a:p>
                      <a:pPr marL="0" marR="0">
                        <a:spcBef>
                          <a:spcPts val="0"/>
                        </a:spcBef>
                        <a:spcAft>
                          <a:spcPts val="0"/>
                        </a:spcAft>
                      </a:pPr>
                      <a:r>
                        <a:rPr lang="en-US" sz="1400" b="1" dirty="0">
                          <a:solidFill>
                            <a:srgbClr val="FFFFFF"/>
                          </a:solidFill>
                          <a:latin typeface="Arial"/>
                          <a:ea typeface="Times New Roman"/>
                        </a:rPr>
                        <a:t>Course Number: EE 350 / ECE 490</a:t>
                      </a:r>
                      <a:endParaRPr lang="en-US" sz="1400" dirty="0">
                        <a:latin typeface="Times New Roman"/>
                        <a:ea typeface="Times New Roman"/>
                      </a:endParaRPr>
                    </a:p>
                  </a:txBody>
                  <a:tcPr marL="68211" marR="68211"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a:noFill/>
                    </a:lnB>
                    <a:solidFill>
                      <a:srgbClr val="C0504D"/>
                    </a:solidFill>
                  </a:tcPr>
                </a:tc>
                <a:tc>
                  <a:txBody>
                    <a:bodyPr/>
                    <a:lstStyle/>
                    <a:p>
                      <a:pPr marL="0" marR="0">
                        <a:spcBef>
                          <a:spcPts val="0"/>
                        </a:spcBef>
                        <a:spcAft>
                          <a:spcPts val="0"/>
                        </a:spcAft>
                      </a:pPr>
                      <a:r>
                        <a:rPr lang="en-US" sz="1400" b="1">
                          <a:solidFill>
                            <a:srgbClr val="FFFFFF"/>
                          </a:solidFill>
                          <a:latin typeface="Arial"/>
                          <a:ea typeface="Times New Roman"/>
                        </a:rPr>
                        <a:t>Course Name: Communication Systems</a:t>
                      </a:r>
                      <a:endParaRPr lang="en-US" sz="1400">
                        <a:latin typeface="Times New Roman"/>
                        <a:ea typeface="Times New Roman"/>
                      </a:endParaRPr>
                    </a:p>
                  </a:txBody>
                  <a:tcPr marL="68211" marR="68211"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a:noFill/>
                    </a:lnB>
                    <a:solidFill>
                      <a:srgbClr val="C0504D"/>
                    </a:solidFill>
                  </a:tcPr>
                </a:tc>
              </a:tr>
              <a:tr h="262474">
                <a:tc>
                  <a:txBody>
                    <a:bodyPr/>
                    <a:lstStyle/>
                    <a:p>
                      <a:pPr marL="0" marR="0">
                        <a:spcBef>
                          <a:spcPts val="0"/>
                        </a:spcBef>
                        <a:spcAft>
                          <a:spcPts val="0"/>
                        </a:spcAft>
                      </a:pPr>
                      <a:r>
                        <a:rPr lang="en-US" sz="1400" dirty="0">
                          <a:latin typeface="Arial"/>
                          <a:ea typeface="Times New Roman"/>
                        </a:rPr>
                        <a:t>Course Time: </a:t>
                      </a:r>
                      <a:r>
                        <a:rPr lang="en-US" sz="1400" b="1" dirty="0">
                          <a:latin typeface="Arial"/>
                          <a:ea typeface="Times New Roman"/>
                        </a:rPr>
                        <a:t>Tue 6:00pm-9:00pm</a:t>
                      </a:r>
                      <a:endParaRPr lang="en-US" sz="1400" dirty="0">
                        <a:latin typeface="Times New Roman"/>
                        <a:ea typeface="Times New Roman"/>
                      </a:endParaRPr>
                    </a:p>
                  </a:txBody>
                  <a:tcPr marL="68211" marR="68211" marT="0" marB="0">
                    <a:lnL w="12700" cap="flat" cmpd="sng" algn="ctr">
                      <a:solidFill>
                        <a:srgbClr val="C0504D"/>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latin typeface="Arial"/>
                          <a:ea typeface="Times New Roman"/>
                        </a:rPr>
                        <a:t>Course Location: </a:t>
                      </a:r>
                      <a:r>
                        <a:rPr lang="en-US" sz="1400" b="1">
                          <a:latin typeface="Arial"/>
                          <a:ea typeface="Times New Roman"/>
                        </a:rPr>
                        <a:t>BNW 253</a:t>
                      </a:r>
                      <a:endParaRPr lang="en-US" sz="1400">
                        <a:latin typeface="Times New Roman"/>
                        <a:ea typeface="Times New Roman"/>
                      </a:endParaRPr>
                    </a:p>
                  </a:txBody>
                  <a:tcPr marL="68211" marR="68211" marT="0" marB="0">
                    <a:lnL>
                      <a:noFill/>
                    </a:lnL>
                    <a:lnR w="12700" cap="flat" cmpd="sng" algn="ctr">
                      <a:solidFill>
                        <a:srgbClr val="C0504D"/>
                      </a:solidFill>
                      <a:prstDash val="solid"/>
                      <a:round/>
                      <a:headEnd type="none" w="med" len="med"/>
                      <a:tailEnd type="none" w="med" len="med"/>
                    </a:lnR>
                    <a:lnT>
                      <a:noFill/>
                    </a:lnT>
                    <a:lnB>
                      <a:noFill/>
                    </a:lnB>
                  </a:tcPr>
                </a:tc>
              </a:tr>
              <a:tr h="262474">
                <a:tc>
                  <a:txBody>
                    <a:bodyPr/>
                    <a:lstStyle/>
                    <a:p>
                      <a:pPr marL="0" marR="0">
                        <a:spcBef>
                          <a:spcPts val="0"/>
                        </a:spcBef>
                        <a:spcAft>
                          <a:spcPts val="0"/>
                        </a:spcAft>
                      </a:pPr>
                      <a:r>
                        <a:rPr lang="en-US" sz="1400" dirty="0">
                          <a:latin typeface="Arial"/>
                          <a:ea typeface="Times New Roman"/>
                        </a:rPr>
                        <a:t>Schedule:</a:t>
                      </a:r>
                      <a:r>
                        <a:rPr lang="en-US" sz="1400" b="1" dirty="0">
                          <a:latin typeface="Arial"/>
                          <a:ea typeface="Times New Roman"/>
                        </a:rPr>
                        <a:t> 1/19/2009-5/4/2009</a:t>
                      </a:r>
                      <a:endParaRPr lang="en-US" sz="1400" dirty="0">
                        <a:latin typeface="Times New Roman"/>
                        <a:ea typeface="Times New Roman"/>
                      </a:endParaRPr>
                    </a:p>
                  </a:txBody>
                  <a:tcPr marL="68211" marR="68211" marT="0" marB="0">
                    <a:lnL w="12700" cap="flat" cmpd="sng" algn="ctr">
                      <a:solidFill>
                        <a:srgbClr val="C0504D"/>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latin typeface="Arial"/>
                          <a:ea typeface="Times New Roman"/>
                        </a:rPr>
                        <a:t>Final Exam: </a:t>
                      </a:r>
                      <a:r>
                        <a:rPr lang="en-US" sz="1400" b="1">
                          <a:latin typeface="Arial"/>
                          <a:ea typeface="Times New Roman"/>
                        </a:rPr>
                        <a:t>5/11/2009</a:t>
                      </a:r>
                      <a:endParaRPr lang="en-US" sz="1400">
                        <a:latin typeface="Times New Roman"/>
                        <a:ea typeface="Times New Roman"/>
                      </a:endParaRPr>
                    </a:p>
                  </a:txBody>
                  <a:tcPr marL="68211" marR="68211" marT="0" marB="0">
                    <a:lnL>
                      <a:noFill/>
                    </a:lnL>
                    <a:lnR w="12700" cap="flat" cmpd="sng" algn="ctr">
                      <a:solidFill>
                        <a:srgbClr val="C0504D"/>
                      </a:solidFill>
                      <a:prstDash val="solid"/>
                      <a:round/>
                      <a:headEnd type="none" w="med" len="med"/>
                      <a:tailEnd type="none" w="med" len="med"/>
                    </a:lnR>
                    <a:lnT>
                      <a:noFill/>
                    </a:lnT>
                    <a:lnB>
                      <a:noFill/>
                    </a:lnB>
                  </a:tcPr>
                </a:tc>
              </a:tr>
              <a:tr h="262474">
                <a:tc>
                  <a:txBody>
                    <a:bodyPr/>
                    <a:lstStyle/>
                    <a:p>
                      <a:pPr marL="0" marR="0">
                        <a:spcBef>
                          <a:spcPts val="0"/>
                        </a:spcBef>
                        <a:spcAft>
                          <a:spcPts val="0"/>
                        </a:spcAft>
                      </a:pPr>
                      <a:r>
                        <a:rPr lang="en-US" sz="1400" dirty="0">
                          <a:latin typeface="Arial"/>
                          <a:ea typeface="Times New Roman"/>
                        </a:rPr>
                        <a:t>Instructor:</a:t>
                      </a:r>
                      <a:r>
                        <a:rPr lang="en-US" sz="1400" b="1" dirty="0">
                          <a:latin typeface="Arial"/>
                          <a:ea typeface="Times New Roman"/>
                        </a:rPr>
                        <a:t> Ryan Munden</a:t>
                      </a:r>
                      <a:endParaRPr lang="en-US" sz="1400" dirty="0">
                        <a:latin typeface="Times New Roman"/>
                        <a:ea typeface="Times New Roman"/>
                      </a:endParaRPr>
                    </a:p>
                  </a:txBody>
                  <a:tcPr marL="68211" marR="68211" marT="0" marB="0">
                    <a:lnL w="12700" cap="flat" cmpd="sng" algn="ctr">
                      <a:solidFill>
                        <a:srgbClr val="C0504D"/>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1400" dirty="0">
                        <a:latin typeface="Arial"/>
                        <a:ea typeface="Times New Roman"/>
                      </a:endParaRPr>
                    </a:p>
                  </a:txBody>
                  <a:tcPr marL="68211" marR="68211" marT="0" marB="0">
                    <a:lnL>
                      <a:noFill/>
                    </a:lnL>
                    <a:lnR w="12700" cap="flat" cmpd="sng" algn="ctr">
                      <a:solidFill>
                        <a:srgbClr val="C0504D"/>
                      </a:solidFill>
                      <a:prstDash val="solid"/>
                      <a:round/>
                      <a:headEnd type="none" w="med" len="med"/>
                      <a:tailEnd type="none" w="med" len="med"/>
                    </a:lnR>
                    <a:lnT>
                      <a:noFill/>
                    </a:lnT>
                    <a:lnB>
                      <a:noFill/>
                    </a:lnB>
                  </a:tcPr>
                </a:tc>
              </a:tr>
              <a:tr h="262474">
                <a:tc>
                  <a:txBody>
                    <a:bodyPr/>
                    <a:lstStyle/>
                    <a:p>
                      <a:pPr marL="0" marR="0">
                        <a:spcBef>
                          <a:spcPts val="0"/>
                        </a:spcBef>
                        <a:spcAft>
                          <a:spcPts val="0"/>
                        </a:spcAft>
                      </a:pPr>
                      <a:r>
                        <a:rPr lang="en-US" sz="1400">
                          <a:latin typeface="Arial"/>
                          <a:ea typeface="Times New Roman"/>
                        </a:rPr>
                        <a:t>Office:</a:t>
                      </a:r>
                      <a:r>
                        <a:rPr lang="en-US" sz="1400" b="1">
                          <a:latin typeface="Arial"/>
                          <a:ea typeface="Times New Roman"/>
                        </a:rPr>
                        <a:t> MCA 212</a:t>
                      </a:r>
                      <a:endParaRPr lang="en-US" sz="1400">
                        <a:latin typeface="Times New Roman"/>
                        <a:ea typeface="Times New Roman"/>
                      </a:endParaRPr>
                    </a:p>
                  </a:txBody>
                  <a:tcPr marL="68211" marR="68211" marT="0" marB="0">
                    <a:lnL w="12700" cap="flat" cmpd="sng" algn="ctr">
                      <a:solidFill>
                        <a:srgbClr val="C0504D"/>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latin typeface="Arial"/>
                          <a:ea typeface="Times New Roman"/>
                        </a:rPr>
                        <a:t>Hours: </a:t>
                      </a:r>
                      <a:r>
                        <a:rPr lang="en-US" sz="1400" b="1" dirty="0">
                          <a:latin typeface="Arial"/>
                          <a:ea typeface="Times New Roman"/>
                        </a:rPr>
                        <a:t>Tue/</a:t>
                      </a:r>
                      <a:r>
                        <a:rPr lang="en-US" sz="1400" b="1" dirty="0" err="1">
                          <a:latin typeface="Arial"/>
                          <a:ea typeface="Times New Roman"/>
                        </a:rPr>
                        <a:t>Thur</a:t>
                      </a:r>
                      <a:r>
                        <a:rPr lang="en-US" sz="1400" b="1" dirty="0">
                          <a:latin typeface="Arial"/>
                          <a:ea typeface="Times New Roman"/>
                        </a:rPr>
                        <a:t> 3:30-5:30 or by appt.</a:t>
                      </a:r>
                      <a:endParaRPr lang="en-US" sz="1400" dirty="0">
                        <a:latin typeface="Times New Roman"/>
                        <a:ea typeface="Times New Roman"/>
                      </a:endParaRPr>
                    </a:p>
                  </a:txBody>
                  <a:tcPr marL="68211" marR="68211" marT="0" marB="0">
                    <a:lnL>
                      <a:noFill/>
                    </a:lnL>
                    <a:lnR w="12700" cap="flat" cmpd="sng" algn="ctr">
                      <a:solidFill>
                        <a:srgbClr val="C0504D"/>
                      </a:solidFill>
                      <a:prstDash val="solid"/>
                      <a:round/>
                      <a:headEnd type="none" w="med" len="med"/>
                      <a:tailEnd type="none" w="med" len="med"/>
                    </a:lnR>
                    <a:lnT>
                      <a:noFill/>
                    </a:lnT>
                    <a:lnB>
                      <a:noFill/>
                    </a:lnB>
                  </a:tcPr>
                </a:tc>
              </a:tr>
              <a:tr h="262474">
                <a:tc>
                  <a:txBody>
                    <a:bodyPr/>
                    <a:lstStyle/>
                    <a:p>
                      <a:pPr marL="0" marR="0">
                        <a:spcBef>
                          <a:spcPts val="0"/>
                        </a:spcBef>
                        <a:spcAft>
                          <a:spcPts val="0"/>
                        </a:spcAft>
                      </a:pPr>
                      <a:r>
                        <a:rPr lang="en-US" sz="1400">
                          <a:latin typeface="Arial"/>
                          <a:ea typeface="Times New Roman"/>
                        </a:rPr>
                        <a:t>Office Phone:</a:t>
                      </a:r>
                      <a:r>
                        <a:rPr lang="en-US" sz="1400" b="1">
                          <a:latin typeface="Arial"/>
                          <a:ea typeface="Times New Roman"/>
                        </a:rPr>
                        <a:t> 203-254-4000x2764</a:t>
                      </a:r>
                      <a:endParaRPr lang="en-US" sz="1400">
                        <a:latin typeface="Times New Roman"/>
                        <a:ea typeface="Times New Roman"/>
                      </a:endParaRPr>
                    </a:p>
                  </a:txBody>
                  <a:tcPr marL="68211" marR="68211" marT="0" marB="0">
                    <a:lnL w="12700" cap="flat" cmpd="sng" algn="ctr">
                      <a:solidFill>
                        <a:srgbClr val="C0504D"/>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latin typeface="Arial"/>
                          <a:ea typeface="Times New Roman"/>
                        </a:rPr>
                        <a:t>Mobile Phone: </a:t>
                      </a:r>
                      <a:r>
                        <a:rPr lang="en-US" sz="1400" b="1" dirty="0">
                          <a:latin typeface="Arial"/>
                          <a:ea typeface="Times New Roman"/>
                        </a:rPr>
                        <a:t>203-710-0050</a:t>
                      </a:r>
                      <a:endParaRPr lang="en-US" sz="1400" dirty="0">
                        <a:latin typeface="Times New Roman"/>
                        <a:ea typeface="Times New Roman"/>
                      </a:endParaRPr>
                    </a:p>
                  </a:txBody>
                  <a:tcPr marL="68211" marR="68211" marT="0" marB="0">
                    <a:lnL>
                      <a:noFill/>
                    </a:lnL>
                    <a:lnR w="12700" cap="flat" cmpd="sng" algn="ctr">
                      <a:solidFill>
                        <a:srgbClr val="C0504D"/>
                      </a:solidFill>
                      <a:prstDash val="solid"/>
                      <a:round/>
                      <a:headEnd type="none" w="med" len="med"/>
                      <a:tailEnd type="none" w="med" len="med"/>
                    </a:lnR>
                    <a:lnT>
                      <a:noFill/>
                    </a:lnT>
                    <a:lnB>
                      <a:noFill/>
                    </a:lnB>
                  </a:tcPr>
                </a:tc>
              </a:tr>
              <a:tr h="482554">
                <a:tc>
                  <a:txBody>
                    <a:bodyPr/>
                    <a:lstStyle/>
                    <a:p>
                      <a:pPr marL="0" marR="0">
                        <a:spcBef>
                          <a:spcPts val="0"/>
                        </a:spcBef>
                        <a:spcAft>
                          <a:spcPts val="0"/>
                        </a:spcAft>
                      </a:pPr>
                      <a:r>
                        <a:rPr lang="en-US" sz="1400">
                          <a:latin typeface="Arial"/>
                          <a:ea typeface="Times New Roman"/>
                        </a:rPr>
                        <a:t>Email:</a:t>
                      </a:r>
                      <a:r>
                        <a:rPr lang="en-US" sz="1400" b="1">
                          <a:latin typeface="Arial"/>
                          <a:ea typeface="Times New Roman"/>
                        </a:rPr>
                        <a:t> </a:t>
                      </a:r>
                      <a:r>
                        <a:rPr lang="en-US" sz="1400" b="1" u="sng">
                          <a:solidFill>
                            <a:srgbClr val="0000FF"/>
                          </a:solidFill>
                          <a:latin typeface="Arial"/>
                          <a:ea typeface="Times New Roman"/>
                          <a:hlinkClick r:id="rId2"/>
                        </a:rPr>
                        <a:t>rmunden@fairfield.edu</a:t>
                      </a:r>
                      <a:endParaRPr lang="en-US" sz="1400">
                        <a:latin typeface="Times New Roman"/>
                        <a:ea typeface="Times New Roman"/>
                      </a:endParaRPr>
                    </a:p>
                  </a:txBody>
                  <a:tcPr marL="68211" marR="68211" marT="0" marB="0">
                    <a:lnL w="12700" cap="flat" cmpd="sng" algn="ctr">
                      <a:solidFill>
                        <a:srgbClr val="C0504D"/>
                      </a:solidFill>
                      <a:prstDash val="solid"/>
                      <a:round/>
                      <a:headEnd type="none" w="med" len="med"/>
                      <a:tailEnd type="none" w="med" len="med"/>
                    </a:lnL>
                    <a:lnR>
                      <a:noFill/>
                    </a:lnR>
                    <a:lnT>
                      <a:noFill/>
                    </a:lnT>
                    <a:lnB w="12700" cap="flat" cmpd="sng" algn="ctr">
                      <a:solidFill>
                        <a:srgbClr val="C0504D"/>
                      </a:solidFill>
                      <a:prstDash val="solid"/>
                      <a:round/>
                      <a:headEnd type="none" w="med" len="med"/>
                      <a:tailEnd type="none" w="med" len="med"/>
                    </a:lnB>
                  </a:tcPr>
                </a:tc>
                <a:tc>
                  <a:txBody>
                    <a:bodyPr/>
                    <a:lstStyle/>
                    <a:p>
                      <a:pPr marL="0" marR="0">
                        <a:spcBef>
                          <a:spcPts val="0"/>
                        </a:spcBef>
                        <a:spcAft>
                          <a:spcPts val="0"/>
                        </a:spcAft>
                      </a:pPr>
                      <a:r>
                        <a:rPr lang="en-US" sz="1400" b="1" dirty="0">
                          <a:latin typeface="Arial"/>
                          <a:ea typeface="Times New Roman"/>
                        </a:rPr>
                        <a:t>Email checked regularly, phone if urgent</a:t>
                      </a:r>
                      <a:endParaRPr lang="en-US" sz="1400" dirty="0">
                        <a:latin typeface="Times New Roman"/>
                        <a:ea typeface="Times New Roman"/>
                      </a:endParaRPr>
                    </a:p>
                  </a:txBody>
                  <a:tcPr marL="68211" marR="68211" marT="0" marB="0">
                    <a:lnL>
                      <a:noFill/>
                    </a:lnL>
                    <a:lnR w="12700" cap="flat" cmpd="sng" algn="ctr">
                      <a:solidFill>
                        <a:srgbClr val="C0504D"/>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Effects</a:t>
            </a:r>
            <a:endParaRPr lang="en-US" dirty="0"/>
          </a:p>
        </p:txBody>
      </p:sp>
      <p:sp>
        <p:nvSpPr>
          <p:cNvPr id="3" name="Content Placeholder 2"/>
          <p:cNvSpPr>
            <a:spLocks noGrp="1"/>
          </p:cNvSpPr>
          <p:nvPr>
            <p:ph idx="1"/>
          </p:nvPr>
        </p:nvSpPr>
        <p:spPr/>
        <p:txBody>
          <a:bodyPr/>
          <a:lstStyle/>
          <a:p>
            <a:r>
              <a:rPr lang="en-US" dirty="0" smtClean="0"/>
              <a:t>Reactance noise bandwidth typically larger than BW</a:t>
            </a:r>
          </a:p>
          <a:p>
            <a:endParaRPr lang="en-US" dirty="0" smtClean="0"/>
          </a:p>
          <a:p>
            <a:endParaRPr lang="en-US" dirty="0" smtClean="0"/>
          </a:p>
          <a:p>
            <a:r>
              <a:rPr lang="en-US" dirty="0" smtClean="0"/>
              <a:t>Noise of First Stage in Cascaded amplifier dominates by </a:t>
            </a:r>
            <a:r>
              <a:rPr lang="en-US" dirty="0" err="1" smtClean="0"/>
              <a:t>Friiss’s</a:t>
            </a:r>
            <a:r>
              <a:rPr lang="en-US" dirty="0" smtClean="0"/>
              <a:t> Formula</a:t>
            </a:r>
          </a:p>
          <a:p>
            <a:r>
              <a:rPr lang="en-US" dirty="0" smtClean="0"/>
              <a:t>Equivalent Noise Temperature </a:t>
            </a:r>
            <a:r>
              <a:rPr lang="en-US" dirty="0" err="1" smtClean="0"/>
              <a:t>Teq</a:t>
            </a:r>
            <a:r>
              <a:rPr lang="en-US" dirty="0" smtClean="0"/>
              <a:t> = To(NR-</a:t>
            </a:r>
            <a:r>
              <a:rPr lang="en-US" sz="2800" dirty="0" smtClean="0"/>
              <a:t>1</a:t>
            </a:r>
            <a:r>
              <a:rPr lang="en-US" dirty="0" smtClean="0"/>
              <a:t>)</a:t>
            </a:r>
          </a:p>
          <a:p>
            <a:r>
              <a:rPr lang="en-US" dirty="0" smtClean="0"/>
              <a:t>SINAD used for total degradation of receivers</a:t>
            </a:r>
          </a:p>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20</a:t>
            </a:fld>
            <a:endParaRPr kumimoji="0" lang="en-US" dirty="0">
              <a:solidFill>
                <a:srgbClr val="FFFFFF"/>
              </a:solidFill>
            </a:endParaRPr>
          </a:p>
        </p:txBody>
      </p:sp>
      <p:graphicFrame>
        <p:nvGraphicFramePr>
          <p:cNvPr id="7" name="Object 6"/>
          <p:cNvGraphicFramePr>
            <a:graphicFrameLocks noChangeAspect="1"/>
          </p:cNvGraphicFramePr>
          <p:nvPr/>
        </p:nvGraphicFramePr>
        <p:xfrm>
          <a:off x="3276600" y="2438400"/>
          <a:ext cx="1524000" cy="665408"/>
        </p:xfrm>
        <a:graphic>
          <a:graphicData uri="http://schemas.openxmlformats.org/presentationml/2006/ole">
            <p:oleObj spid="_x0000_s613378" name="Equation" r:id="rId3" imgW="901440" imgH="393480" progId="Equation.3">
              <p:embed/>
            </p:oleObj>
          </a:graphicData>
        </a:graphic>
      </p:graphicFrame>
      <p:graphicFrame>
        <p:nvGraphicFramePr>
          <p:cNvPr id="8" name="Object 7"/>
          <p:cNvGraphicFramePr>
            <a:graphicFrameLocks noChangeAspect="1"/>
          </p:cNvGraphicFramePr>
          <p:nvPr/>
        </p:nvGraphicFramePr>
        <p:xfrm>
          <a:off x="2514600" y="5410200"/>
          <a:ext cx="3736258" cy="762000"/>
        </p:xfrm>
        <a:graphic>
          <a:graphicData uri="http://schemas.openxmlformats.org/presentationml/2006/ole">
            <p:oleObj spid="_x0000_s613379" name="Equation" r:id="rId4" imgW="1930320" imgH="39348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304800" y="5029200"/>
            <a:ext cx="8305800" cy="331787"/>
          </a:xfrm>
        </p:spPr>
        <p:txBody>
          <a:bodyPr>
            <a:normAutofit/>
          </a:bodyPr>
          <a:lstStyle/>
          <a:p>
            <a:pPr algn="l"/>
            <a:r>
              <a:rPr lang="en-US" sz="1200" b="1" dirty="0"/>
              <a:t>Figure 1-7</a:t>
            </a:r>
            <a:r>
              <a:rPr lang="en-US" sz="1200" dirty="0">
                <a:solidFill>
                  <a:srgbClr val="1A80FF"/>
                </a:solidFill>
              </a:rPr>
              <a:t>   </a:t>
            </a:r>
            <a:r>
              <a:rPr lang="en-US" sz="1200" dirty="0"/>
              <a:t>Scope display of the same noise signal at two different intensity settings. (Courtesy of Electronic Design.)</a:t>
            </a:r>
          </a:p>
        </p:txBody>
      </p:sp>
      <p:pic>
        <p:nvPicPr>
          <p:cNvPr id="488451" name="fg01_00700.jpg" descr="fg01_00700"/>
          <p:cNvPicPr>
            <a:picLocks noChangeAspect="1" noChangeArrowheads="1"/>
          </p:cNvPicPr>
          <p:nvPr/>
        </p:nvPicPr>
        <p:blipFill>
          <a:blip r:embed="rId3" cstate="print"/>
          <a:srcRect/>
          <a:stretch>
            <a:fillRect/>
          </a:stretch>
        </p:blipFill>
        <p:spPr bwMode="auto">
          <a:xfrm>
            <a:off x="152400" y="1905000"/>
            <a:ext cx="8456613" cy="251618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21</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Noise Measurement</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277813"/>
            <a:ext cx="8305800" cy="560387"/>
          </a:xfrm>
        </p:spPr>
        <p:txBody>
          <a:bodyPr>
            <a:normAutofit fontScale="90000"/>
          </a:bodyPr>
          <a:lstStyle/>
          <a:p>
            <a:pPr algn="l"/>
            <a:r>
              <a:rPr lang="en-US" sz="1200" b="1"/>
              <a:t>Figure 1-8</a:t>
            </a:r>
            <a:r>
              <a:rPr lang="en-US" sz="1200"/>
              <a:t>   (a) With the tangential method, the noise signal is connected to both channels of a dual-channel scope used in the alternate-sweep mode. (b) The offset voltage is adjusted until the traces just merge. (c) The noise signal is then removed. The difference in the noise-free traces is twice the rms noise voltage. (d, e, f) This is repeated at a different intensity to show that the method is independent of  intensity. Scope settings are: horizontal  =  500 ms/cm, vertical  =  20 mV/cm. (Courtesy of Electronic Design.)</a:t>
            </a:r>
          </a:p>
        </p:txBody>
      </p:sp>
      <p:pic>
        <p:nvPicPr>
          <p:cNvPr id="490499" name="fg01_00800.jpg" descr="fg01_00800"/>
          <p:cNvPicPr>
            <a:picLocks noChangeAspect="1" noChangeArrowheads="1"/>
          </p:cNvPicPr>
          <p:nvPr/>
        </p:nvPicPr>
        <p:blipFill>
          <a:blip r:embed="rId3" cstate="print"/>
          <a:srcRect/>
          <a:stretch>
            <a:fillRect/>
          </a:stretch>
        </p:blipFill>
        <p:spPr bwMode="auto">
          <a:xfrm>
            <a:off x="2286000" y="1447800"/>
            <a:ext cx="4405313"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22</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81000" y="4953000"/>
            <a:ext cx="8305800" cy="331787"/>
          </a:xfrm>
        </p:spPr>
        <p:txBody>
          <a:bodyPr>
            <a:normAutofit fontScale="90000"/>
          </a:bodyPr>
          <a:lstStyle/>
          <a:p>
            <a:pPr algn="l"/>
            <a:r>
              <a:rPr lang="en-US" sz="1200" b="1" dirty="0"/>
              <a:t>Figure 1-9</a:t>
            </a:r>
            <a:r>
              <a:rPr lang="en-US" sz="1200" dirty="0"/>
              <a:t>   (a) Fundamental frequency (sin </a:t>
            </a:r>
            <a:r>
              <a:rPr lang="en-US" sz="1200" i="1" dirty="0">
                <a:sym typeface="Symbol" pitchFamily="-108" charset="2"/>
              </a:rPr>
              <a:t></a:t>
            </a:r>
            <a:r>
              <a:rPr lang="en-US" sz="1200" i="1" dirty="0"/>
              <a:t>t</a:t>
            </a:r>
            <a:r>
              <a:rPr lang="en-US" sz="1200" dirty="0"/>
              <a:t>); (b) the addition of the first and third harmonics (</a:t>
            </a:r>
            <a:r>
              <a:rPr lang="en-US" sz="1200" dirty="0" err="1"/>
              <a:t>sin</a:t>
            </a:r>
            <a:r>
              <a:rPr lang="en-US" sz="1200" i="1" dirty="0" err="1">
                <a:sym typeface="Symbol" pitchFamily="-108" charset="2"/>
              </a:rPr>
              <a:t></a:t>
            </a:r>
            <a:r>
              <a:rPr lang="en-US" sz="1200" i="1" dirty="0" err="1"/>
              <a:t>t</a:t>
            </a:r>
            <a:r>
              <a:rPr lang="en-US" sz="1200" i="1" dirty="0"/>
              <a:t> + </a:t>
            </a:r>
            <a:r>
              <a:rPr lang="en-US" sz="1200" dirty="0"/>
              <a:t>1/3</a:t>
            </a:r>
            <a:r>
              <a:rPr lang="en-US" sz="1200" i="1" dirty="0"/>
              <a:t> </a:t>
            </a:r>
            <a:r>
              <a:rPr lang="en-US" sz="1200" dirty="0"/>
              <a:t>sin 3</a:t>
            </a:r>
            <a:r>
              <a:rPr lang="en-US" sz="1200" i="1" dirty="0">
                <a:sym typeface="Symbol" pitchFamily="-108" charset="2"/>
              </a:rPr>
              <a:t></a:t>
            </a:r>
            <a:r>
              <a:rPr lang="en-US" sz="1200" i="1" dirty="0"/>
              <a:t>t</a:t>
            </a:r>
            <a:r>
              <a:rPr lang="en-US" sz="1200" dirty="0"/>
              <a:t>); (c) the addition of the first, third, and fifth harmonics (sin </a:t>
            </a:r>
            <a:r>
              <a:rPr lang="en-US" sz="1200" i="1" dirty="0">
                <a:sym typeface="Symbol" pitchFamily="-108" charset="2"/>
              </a:rPr>
              <a:t></a:t>
            </a:r>
            <a:r>
              <a:rPr lang="en-US" sz="1200" i="1" dirty="0"/>
              <a:t>t</a:t>
            </a:r>
            <a:r>
              <a:rPr lang="en-US" sz="1200" dirty="0"/>
              <a:t> + 1/3 sin 3</a:t>
            </a:r>
            <a:r>
              <a:rPr lang="en-US" sz="1200" i="1" dirty="0">
                <a:sym typeface="Symbol" pitchFamily="-108" charset="2"/>
              </a:rPr>
              <a:t></a:t>
            </a:r>
            <a:r>
              <a:rPr lang="en-US" sz="1200" i="1" dirty="0"/>
              <a:t>t</a:t>
            </a:r>
            <a:r>
              <a:rPr lang="en-US" sz="1200" dirty="0"/>
              <a:t> + 1/5 sin 5</a:t>
            </a:r>
            <a:r>
              <a:rPr lang="en-US" sz="1200" i="1" dirty="0">
                <a:sym typeface="Symbol" pitchFamily="-108" charset="2"/>
              </a:rPr>
              <a:t></a:t>
            </a:r>
            <a:r>
              <a:rPr lang="en-US" sz="1200" i="1" dirty="0"/>
              <a:t>t</a:t>
            </a:r>
            <a:r>
              <a:rPr lang="en-US" sz="1200" dirty="0"/>
              <a:t>).</a:t>
            </a:r>
          </a:p>
        </p:txBody>
      </p:sp>
      <p:pic>
        <p:nvPicPr>
          <p:cNvPr id="496643" name="fg01_0090a.jpg" descr="fg01_0090a"/>
          <p:cNvPicPr>
            <a:picLocks noChangeAspect="1" noChangeArrowheads="1"/>
          </p:cNvPicPr>
          <p:nvPr/>
        </p:nvPicPr>
        <p:blipFill>
          <a:blip r:embed="rId3" cstate="print"/>
          <a:srcRect/>
          <a:stretch>
            <a:fillRect/>
          </a:stretch>
        </p:blipFill>
        <p:spPr bwMode="auto">
          <a:xfrm>
            <a:off x="304801" y="2362200"/>
            <a:ext cx="2590800" cy="245060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23</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pic>
        <p:nvPicPr>
          <p:cNvPr id="7" name="fg01_0090b.jpg" descr="fg01_0090b"/>
          <p:cNvPicPr>
            <a:picLocks noChangeAspect="1" noChangeArrowheads="1"/>
          </p:cNvPicPr>
          <p:nvPr/>
        </p:nvPicPr>
        <p:blipFill>
          <a:blip r:embed="rId4" cstate="print"/>
          <a:srcRect/>
          <a:stretch>
            <a:fillRect/>
          </a:stretch>
        </p:blipFill>
        <p:spPr bwMode="auto">
          <a:xfrm>
            <a:off x="3124200" y="2209800"/>
            <a:ext cx="2895600" cy="2656643"/>
          </a:xfrm>
          <a:prstGeom prst="rect">
            <a:avLst/>
          </a:prstGeom>
          <a:noFill/>
          <a:ln w="9525">
            <a:noFill/>
            <a:miter lim="800000"/>
            <a:headEnd/>
            <a:tailEnd/>
          </a:ln>
          <a:effectLst/>
        </p:spPr>
      </p:pic>
      <p:pic>
        <p:nvPicPr>
          <p:cNvPr id="8" name="fg01_0090c.jpg" descr="fg01_0090c"/>
          <p:cNvPicPr>
            <a:picLocks noChangeAspect="1" noChangeArrowheads="1"/>
          </p:cNvPicPr>
          <p:nvPr/>
        </p:nvPicPr>
        <p:blipFill>
          <a:blip r:embed="rId5" cstate="print"/>
          <a:srcRect/>
          <a:stretch>
            <a:fillRect/>
          </a:stretch>
        </p:blipFill>
        <p:spPr bwMode="auto">
          <a:xfrm>
            <a:off x="5867400" y="2209800"/>
            <a:ext cx="2860146" cy="2667000"/>
          </a:xfrm>
          <a:prstGeom prst="rect">
            <a:avLst/>
          </a:prstGeom>
          <a:noFill/>
          <a:ln w="9525">
            <a:noFill/>
            <a:miter lim="800000"/>
            <a:headEnd/>
            <a:tailEnd/>
          </a:ln>
          <a:effectLst/>
        </p:spPr>
      </p:pic>
      <p:sp>
        <p:nvSpPr>
          <p:cNvPr id="9" name="Title 1"/>
          <p:cNvSpPr txBox="1">
            <a:spLocks/>
          </p:cNvSpPr>
          <p:nvPr/>
        </p:nvSpPr>
        <p:spPr>
          <a:xfrm>
            <a:off x="381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Fourier Analysis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TextBox 9"/>
          <p:cNvSpPr txBox="1"/>
          <p:nvPr/>
        </p:nvSpPr>
        <p:spPr>
          <a:xfrm>
            <a:off x="609600" y="1524000"/>
            <a:ext cx="6934200" cy="369332"/>
          </a:xfrm>
          <a:prstGeom prst="rect">
            <a:avLst/>
          </a:prstGeom>
          <a:noFill/>
        </p:spPr>
        <p:txBody>
          <a:bodyPr wrap="square" rtlCol="0">
            <a:spAutoFit/>
          </a:bodyPr>
          <a:lstStyle/>
          <a:p>
            <a:r>
              <a:rPr lang="en-US" dirty="0" smtClean="0"/>
              <a:t>Square wave construction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533400" y="5715000"/>
            <a:ext cx="8305800" cy="331787"/>
          </a:xfrm>
        </p:spPr>
        <p:txBody>
          <a:bodyPr/>
          <a:lstStyle/>
          <a:p>
            <a:pPr algn="l"/>
            <a:r>
              <a:rPr lang="en-US" sz="1200" b="1" dirty="0"/>
              <a:t>Figure1-10   </a:t>
            </a:r>
            <a:r>
              <a:rPr lang="en-US" sz="1200" dirty="0"/>
              <a:t>Square waves containing: (a) 13 harmonics; (b) 51 harmonics.</a:t>
            </a:r>
          </a:p>
        </p:txBody>
      </p:sp>
      <p:pic>
        <p:nvPicPr>
          <p:cNvPr id="502787" name="fg01_0100a.jpg" descr="fg01_0100a"/>
          <p:cNvPicPr>
            <a:picLocks noChangeAspect="1" noChangeArrowheads="1"/>
          </p:cNvPicPr>
          <p:nvPr/>
        </p:nvPicPr>
        <p:blipFill>
          <a:blip r:embed="rId3" cstate="print"/>
          <a:srcRect/>
          <a:stretch>
            <a:fillRect/>
          </a:stretch>
        </p:blipFill>
        <p:spPr bwMode="auto">
          <a:xfrm>
            <a:off x="609601" y="2246180"/>
            <a:ext cx="3733800" cy="346882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24</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pic>
        <p:nvPicPr>
          <p:cNvPr id="7" name="fg01_0100b.jpg" descr="fg01_0100b"/>
          <p:cNvPicPr>
            <a:picLocks noChangeAspect="1" noChangeArrowheads="1"/>
          </p:cNvPicPr>
          <p:nvPr/>
        </p:nvPicPr>
        <p:blipFill>
          <a:blip r:embed="rId4" cstate="print"/>
          <a:srcRect/>
          <a:stretch>
            <a:fillRect/>
          </a:stretch>
        </p:blipFill>
        <p:spPr bwMode="auto">
          <a:xfrm>
            <a:off x="4419600" y="2133600"/>
            <a:ext cx="3941838" cy="3657600"/>
          </a:xfrm>
          <a:prstGeom prst="rect">
            <a:avLst/>
          </a:prstGeom>
          <a:noFill/>
          <a:ln w="9525">
            <a:noFill/>
            <a:miter lim="800000"/>
            <a:headEnd/>
            <a:tailEnd/>
          </a:ln>
          <a:effectLst/>
        </p:spPr>
      </p:pic>
      <p:sp>
        <p:nvSpPr>
          <p:cNvPr id="8" name="Title 1"/>
          <p:cNvSpPr txBox="1">
            <a:spLocks/>
          </p:cNvSpPr>
          <p:nvPr/>
        </p:nvSpPr>
        <p:spPr>
          <a:xfrm>
            <a:off x="381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Fourier Analysis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TextBox 8"/>
          <p:cNvSpPr txBox="1"/>
          <p:nvPr/>
        </p:nvSpPr>
        <p:spPr>
          <a:xfrm>
            <a:off x="762000" y="1676400"/>
            <a:ext cx="3608680" cy="369332"/>
          </a:xfrm>
          <a:prstGeom prst="rect">
            <a:avLst/>
          </a:prstGeom>
          <a:noFill/>
        </p:spPr>
        <p:txBody>
          <a:bodyPr wrap="none" rtlCol="0">
            <a:spAutoFit/>
          </a:bodyPr>
          <a:lstStyle/>
          <a:p>
            <a:r>
              <a:rPr lang="en-US" dirty="0" smtClean="0"/>
              <a:t>Higher harmonics in square wave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81000" y="5943600"/>
            <a:ext cx="8305800" cy="331787"/>
          </a:xfrm>
        </p:spPr>
        <p:txBody>
          <a:bodyPr>
            <a:normAutofit/>
          </a:bodyPr>
          <a:lstStyle/>
          <a:p>
            <a:pPr algn="l"/>
            <a:r>
              <a:rPr lang="en-US" sz="1200" b="1" dirty="0"/>
              <a:t>Figure 1-11</a:t>
            </a:r>
            <a:r>
              <a:rPr lang="en-US" sz="1200" dirty="0"/>
              <a:t>   (a) A 1-kHz sinusoid and its FFT representation; (b) a 2-kHz sinusoid and its FFT representation.</a:t>
            </a:r>
          </a:p>
        </p:txBody>
      </p:sp>
      <p:pic>
        <p:nvPicPr>
          <p:cNvPr id="506883" name="fg01_0110a.jpg" descr="fg01_0110a"/>
          <p:cNvPicPr>
            <a:picLocks noChangeAspect="1" noChangeArrowheads="1"/>
          </p:cNvPicPr>
          <p:nvPr/>
        </p:nvPicPr>
        <p:blipFill>
          <a:blip r:embed="rId3" cstate="print"/>
          <a:srcRect/>
          <a:stretch>
            <a:fillRect/>
          </a:stretch>
        </p:blipFill>
        <p:spPr bwMode="auto">
          <a:xfrm>
            <a:off x="2057400" y="1219200"/>
            <a:ext cx="5027613"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25</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3048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Measuring</a:t>
            </a:r>
            <a:r>
              <a:rPr kumimoji="0" lang="en-US" sz="5000" b="0" i="0" u="none" strike="noStrike" kern="1200" cap="none" spc="0" normalizeH="0" noProof="0" dirty="0" smtClean="0">
                <a:ln>
                  <a:noFill/>
                </a:ln>
                <a:solidFill>
                  <a:schemeClr val="tx2"/>
                </a:solidFill>
                <a:effectLst/>
                <a:uLnTx/>
                <a:uFillTx/>
                <a:latin typeface="+mj-lt"/>
                <a:ea typeface="+mj-ea"/>
                <a:cs typeface="+mj-cs"/>
              </a:rPr>
              <a:t> Frequency Spectra</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381000" y="277813"/>
            <a:ext cx="8305800" cy="331787"/>
          </a:xfrm>
        </p:spPr>
        <p:txBody>
          <a:bodyPr>
            <a:normAutofit/>
          </a:bodyPr>
          <a:lstStyle/>
          <a:p>
            <a:pPr algn="l"/>
            <a:r>
              <a:rPr lang="en-US" sz="1200" b="1"/>
              <a:t>Figure 1-11 (continued)</a:t>
            </a:r>
            <a:r>
              <a:rPr lang="en-US" sz="1200"/>
              <a:t>   (a) A 1-kHz sinusoid and its FFT representation; (b) a 2-kHz sinusoid and its FFT representation.</a:t>
            </a:r>
          </a:p>
        </p:txBody>
      </p:sp>
      <p:pic>
        <p:nvPicPr>
          <p:cNvPr id="504835" name="fg01_0110b.jpg" descr="fg01_0110b"/>
          <p:cNvPicPr>
            <a:picLocks noChangeAspect="1" noChangeArrowheads="1"/>
          </p:cNvPicPr>
          <p:nvPr/>
        </p:nvPicPr>
        <p:blipFill>
          <a:blip r:embed="rId3" cstate="print"/>
          <a:srcRect/>
          <a:stretch>
            <a:fillRect/>
          </a:stretch>
        </p:blipFill>
        <p:spPr bwMode="auto">
          <a:xfrm>
            <a:off x="2127250" y="914400"/>
            <a:ext cx="4811713"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26</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381000" y="277813"/>
            <a:ext cx="8305800" cy="331787"/>
          </a:xfrm>
        </p:spPr>
        <p:txBody>
          <a:bodyPr/>
          <a:lstStyle/>
          <a:p>
            <a:pPr algn="l"/>
            <a:r>
              <a:rPr lang="en-US" sz="1200" b="1"/>
              <a:t>Figure 1-12</a:t>
            </a:r>
            <a:r>
              <a:rPr lang="en-US" sz="1200"/>
              <a:t>   A 1-kHz square wave and its FFT representation.</a:t>
            </a:r>
          </a:p>
        </p:txBody>
      </p:sp>
      <p:pic>
        <p:nvPicPr>
          <p:cNvPr id="508931" name="fg01_01200.jpg" descr="fg01_01200"/>
          <p:cNvPicPr>
            <a:picLocks noChangeAspect="1" noChangeArrowheads="1"/>
          </p:cNvPicPr>
          <p:nvPr/>
        </p:nvPicPr>
        <p:blipFill>
          <a:blip r:embed="rId3" cstate="print"/>
          <a:srcRect/>
          <a:stretch>
            <a:fillRect/>
          </a:stretch>
        </p:blipFill>
        <p:spPr bwMode="auto">
          <a:xfrm>
            <a:off x="1555750" y="914400"/>
            <a:ext cx="595630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27</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381000" y="277813"/>
            <a:ext cx="8305800" cy="331787"/>
          </a:xfrm>
        </p:spPr>
        <p:txBody>
          <a:bodyPr>
            <a:normAutofit fontScale="90000"/>
          </a:bodyPr>
          <a:lstStyle/>
          <a:p>
            <a:pPr algn="l"/>
            <a:r>
              <a:rPr lang="en-US" sz="1200" b="1"/>
              <a:t>Figure 1-13</a:t>
            </a:r>
            <a:r>
              <a:rPr lang="en-US" sz="1200"/>
              <a:t>   (a) A low-pass filter simulating a bandwidth-limited communications channel; (b) the resulting time series and FFT waveforms after passing through the low-pass filter.</a:t>
            </a:r>
          </a:p>
        </p:txBody>
      </p:sp>
      <p:pic>
        <p:nvPicPr>
          <p:cNvPr id="510979" name="fg01_01300.jpg" descr="fg01_01300"/>
          <p:cNvPicPr>
            <a:picLocks noChangeAspect="1" noChangeArrowheads="1"/>
          </p:cNvPicPr>
          <p:nvPr/>
        </p:nvPicPr>
        <p:blipFill>
          <a:blip r:embed="rId3" cstate="print"/>
          <a:srcRect/>
          <a:stretch>
            <a:fillRect/>
          </a:stretch>
        </p:blipFill>
        <p:spPr bwMode="auto">
          <a:xfrm>
            <a:off x="2598738" y="914400"/>
            <a:ext cx="386873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28</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457200" y="5181600"/>
            <a:ext cx="8305800" cy="331787"/>
          </a:xfrm>
        </p:spPr>
        <p:txBody>
          <a:bodyPr/>
          <a:lstStyle/>
          <a:p>
            <a:pPr algn="l"/>
            <a:r>
              <a:rPr lang="en-US" sz="1200" b="1" dirty="0"/>
              <a:t>Figure 1-14</a:t>
            </a:r>
            <a:r>
              <a:rPr lang="en-US" sz="1200" dirty="0"/>
              <a:t>   Series </a:t>
            </a:r>
            <a:r>
              <a:rPr lang="en-US" sz="1200" i="1" dirty="0"/>
              <a:t>RLC</a:t>
            </a:r>
            <a:r>
              <a:rPr lang="en-US" sz="1200" dirty="0"/>
              <a:t> circuit.</a:t>
            </a:r>
          </a:p>
        </p:txBody>
      </p:sp>
      <p:pic>
        <p:nvPicPr>
          <p:cNvPr id="515075" name="fg01_01400.jpg" descr="fg01_01400"/>
          <p:cNvPicPr>
            <a:picLocks noChangeAspect="1" noChangeArrowheads="1"/>
          </p:cNvPicPr>
          <p:nvPr/>
        </p:nvPicPr>
        <p:blipFill>
          <a:blip r:embed="rId3" cstate="print"/>
          <a:srcRect/>
          <a:stretch>
            <a:fillRect/>
          </a:stretch>
        </p:blipFill>
        <p:spPr bwMode="auto">
          <a:xfrm>
            <a:off x="228600" y="2030413"/>
            <a:ext cx="8456613" cy="279717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29</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RLC</a:t>
            </a:r>
            <a:r>
              <a:rPr kumimoji="0" lang="en-US" sz="5000" b="0" i="0" u="none" strike="noStrike" kern="1200" cap="none" spc="0" normalizeH="0" noProof="0" dirty="0" smtClean="0">
                <a:ln>
                  <a:noFill/>
                </a:ln>
                <a:solidFill>
                  <a:schemeClr val="tx2"/>
                </a:solidFill>
                <a:effectLst/>
                <a:uLnTx/>
                <a:uFillTx/>
                <a:latin typeface="+mj-lt"/>
                <a:ea typeface="+mj-ea"/>
                <a:cs typeface="+mj-cs"/>
              </a:rPr>
              <a:t> Circuits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3</a:t>
            </a:fld>
            <a:endParaRPr kumimoji="0" lang="en-US" dirty="0">
              <a:solidFill>
                <a:srgbClr val="FFFFFF"/>
              </a:solidFill>
            </a:endParaRPr>
          </a:p>
        </p:txBody>
      </p:sp>
      <p:graphicFrame>
        <p:nvGraphicFramePr>
          <p:cNvPr id="7" name="Table 6"/>
          <p:cNvGraphicFramePr>
            <a:graphicFrameLocks noGrp="1"/>
          </p:cNvGraphicFramePr>
          <p:nvPr/>
        </p:nvGraphicFramePr>
        <p:xfrm>
          <a:off x="1219200" y="2133600"/>
          <a:ext cx="7002780" cy="2926080"/>
        </p:xfrm>
        <a:graphic>
          <a:graphicData uri="http://schemas.openxmlformats.org/drawingml/2006/table">
            <a:tbl>
              <a:tblPr/>
              <a:tblGrid>
                <a:gridCol w="471678"/>
                <a:gridCol w="2694052"/>
                <a:gridCol w="3837050"/>
              </a:tblGrid>
              <a:tr h="243840">
                <a:tc>
                  <a:txBody>
                    <a:bodyPr/>
                    <a:lstStyle/>
                    <a:p>
                      <a:pPr marL="0" marR="0" algn="ctr">
                        <a:spcBef>
                          <a:spcPts val="0"/>
                        </a:spcBef>
                        <a:spcAft>
                          <a:spcPts val="600"/>
                        </a:spcAft>
                      </a:pPr>
                      <a:r>
                        <a:rPr lang="en-US" sz="1400" b="1" dirty="0">
                          <a:latin typeface="Arial"/>
                          <a:ea typeface="Times New Roman"/>
                        </a:rPr>
                        <a:t>No.</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a:latin typeface="Arial"/>
                          <a:ea typeface="Times New Roman"/>
                        </a:rPr>
                        <a:t>Objective</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a:latin typeface="Arial"/>
                          <a:ea typeface="Times New Roman"/>
                        </a:rPr>
                        <a:t>Outcome</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a:lstStyle/>
                    <a:p>
                      <a:pPr marL="0" marR="0" algn="ctr">
                        <a:spcBef>
                          <a:spcPts val="0"/>
                        </a:spcBef>
                        <a:spcAft>
                          <a:spcPts val="0"/>
                        </a:spcAft>
                      </a:pPr>
                      <a:r>
                        <a:rPr lang="en-US" sz="1400" dirty="0">
                          <a:latin typeface="Arial"/>
                          <a:ea typeface="Times New Roman"/>
                        </a:rPr>
                        <a:t>1</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Times New Roman"/>
                        </a:rPr>
                        <a:t>To understand how the components of a communication system interact</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Arial"/>
                          <a:ea typeface="Times New Roman"/>
                        </a:rPr>
                        <a:t>Students will develop block diagrams for and develop specifications for communication systems</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360">
                <a:tc>
                  <a:txBody>
                    <a:bodyPr/>
                    <a:lstStyle/>
                    <a:p>
                      <a:pPr marL="0" marR="0" algn="ctr">
                        <a:spcBef>
                          <a:spcPts val="0"/>
                        </a:spcBef>
                        <a:spcAft>
                          <a:spcPts val="0"/>
                        </a:spcAft>
                      </a:pPr>
                      <a:r>
                        <a:rPr lang="en-US" sz="1400">
                          <a:latin typeface="Arial"/>
                          <a:ea typeface="Times New Roman"/>
                        </a:rPr>
                        <a:t>2</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400">
                          <a:latin typeface="Arial"/>
                          <a:ea typeface="Times New Roman"/>
                        </a:rPr>
                        <a:t>To understand the design and operation of the basic building blocks for communication circuits</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Times New Roman"/>
                        </a:rPr>
                        <a:t>Students will design and analyze basic communication circuits, such as amplifiers, modulators, and oscillators.</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360">
                <a:tc>
                  <a:txBody>
                    <a:bodyPr/>
                    <a:lstStyle/>
                    <a:p>
                      <a:pPr marL="0" marR="0" algn="ctr">
                        <a:spcBef>
                          <a:spcPts val="0"/>
                        </a:spcBef>
                        <a:spcAft>
                          <a:spcPts val="0"/>
                        </a:spcAft>
                      </a:pPr>
                      <a:r>
                        <a:rPr lang="en-US" sz="1400">
                          <a:latin typeface="Arial"/>
                          <a:ea typeface="Times New Roman"/>
                        </a:rPr>
                        <a:t>3</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400">
                          <a:latin typeface="Arial"/>
                          <a:ea typeface="Times New Roman"/>
                        </a:rPr>
                        <a:t>To understand the; fundamentals of noise generation and how it affects communication circuits </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Times New Roman"/>
                        </a:rPr>
                        <a:t>Students will develop circuit models for noise generation and will them to analyze the effect of noise on analog circuits</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04800" y="5181600"/>
            <a:ext cx="8305800" cy="331787"/>
          </a:xfrm>
        </p:spPr>
        <p:txBody>
          <a:bodyPr/>
          <a:lstStyle/>
          <a:p>
            <a:pPr algn="l"/>
            <a:r>
              <a:rPr lang="en-US" sz="1200" b="1" dirty="0"/>
              <a:t>Figure 1-15</a:t>
            </a:r>
            <a:r>
              <a:rPr lang="en-US" sz="1200" dirty="0"/>
              <a:t>   Series </a:t>
            </a:r>
            <a:r>
              <a:rPr lang="en-US" sz="1200" i="1" dirty="0"/>
              <a:t>RLC</a:t>
            </a:r>
            <a:r>
              <a:rPr lang="en-US" sz="1200" dirty="0"/>
              <a:t> circuit effects.</a:t>
            </a:r>
          </a:p>
        </p:txBody>
      </p:sp>
      <p:pic>
        <p:nvPicPr>
          <p:cNvPr id="517123" name="fg01_01500.jpg" descr="fg01_01500"/>
          <p:cNvPicPr>
            <a:picLocks noChangeAspect="1" noChangeArrowheads="1"/>
          </p:cNvPicPr>
          <p:nvPr/>
        </p:nvPicPr>
        <p:blipFill>
          <a:blip r:embed="rId3" cstate="print"/>
          <a:srcRect/>
          <a:stretch>
            <a:fillRect/>
          </a:stretch>
        </p:blipFill>
        <p:spPr bwMode="auto">
          <a:xfrm>
            <a:off x="228600" y="2030413"/>
            <a:ext cx="8456613" cy="279717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30</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Resonance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304800" y="5181600"/>
            <a:ext cx="8305800" cy="331787"/>
          </a:xfrm>
        </p:spPr>
        <p:txBody>
          <a:bodyPr/>
          <a:lstStyle/>
          <a:p>
            <a:pPr algn="l"/>
            <a:r>
              <a:rPr lang="en-US" sz="1200" b="1" dirty="0"/>
              <a:t>Figure 1-16</a:t>
            </a:r>
            <a:r>
              <a:rPr lang="en-US" sz="1200" dirty="0"/>
              <a:t>   (a) </a:t>
            </a:r>
            <a:r>
              <a:rPr lang="en-US" sz="1200" i="1" dirty="0"/>
              <a:t>LC</a:t>
            </a:r>
            <a:r>
              <a:rPr lang="en-US" sz="1200" dirty="0"/>
              <a:t> </a:t>
            </a:r>
            <a:r>
              <a:rPr lang="en-US" sz="1200" dirty="0" err="1"/>
              <a:t>bandpass</a:t>
            </a:r>
            <a:r>
              <a:rPr lang="en-US" sz="1200" dirty="0"/>
              <a:t> filter and (b) response.</a:t>
            </a:r>
          </a:p>
        </p:txBody>
      </p:sp>
      <p:pic>
        <p:nvPicPr>
          <p:cNvPr id="519171" name="fg01_01600.jpg" descr="fg01_01600"/>
          <p:cNvPicPr>
            <a:picLocks noChangeAspect="1" noChangeArrowheads="1"/>
          </p:cNvPicPr>
          <p:nvPr/>
        </p:nvPicPr>
        <p:blipFill>
          <a:blip r:embed="rId3" cstate="print"/>
          <a:srcRect/>
          <a:stretch>
            <a:fillRect/>
          </a:stretch>
        </p:blipFill>
        <p:spPr bwMode="auto">
          <a:xfrm>
            <a:off x="228600" y="2143125"/>
            <a:ext cx="8456613" cy="257016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31</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Series LC </a:t>
            </a: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Bandpass</a:t>
            </a:r>
            <a:r>
              <a:rPr kumimoji="0" lang="en-US" sz="5000" b="0" i="0" u="none" strike="noStrike" kern="1200" cap="none" spc="0" normalizeH="0" baseline="0" noProof="0" dirty="0" smtClean="0">
                <a:ln>
                  <a:noFill/>
                </a:ln>
                <a:solidFill>
                  <a:schemeClr val="tx2"/>
                </a:solidFill>
                <a:effectLst/>
                <a:uLnTx/>
                <a:uFillTx/>
                <a:latin typeface="+mj-lt"/>
                <a:ea typeface="+mj-ea"/>
                <a:cs typeface="+mj-cs"/>
              </a:rPr>
              <a:t> Filter</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381000" y="5181600"/>
            <a:ext cx="8305800" cy="331787"/>
          </a:xfrm>
        </p:spPr>
        <p:txBody>
          <a:bodyPr/>
          <a:lstStyle/>
          <a:p>
            <a:pPr algn="l"/>
            <a:r>
              <a:rPr lang="en-US" sz="1200" b="1" dirty="0"/>
              <a:t>Figure 1-18</a:t>
            </a:r>
            <a:r>
              <a:rPr lang="en-US" sz="1200" dirty="0"/>
              <a:t>   Parallel </a:t>
            </a:r>
            <a:r>
              <a:rPr lang="en-US" sz="1200" i="1" dirty="0"/>
              <a:t>LC</a:t>
            </a:r>
            <a:r>
              <a:rPr lang="en-US" sz="1200" dirty="0"/>
              <a:t> circuit and response.</a:t>
            </a:r>
          </a:p>
        </p:txBody>
      </p:sp>
      <p:pic>
        <p:nvPicPr>
          <p:cNvPr id="523267" name="fg01_01800.jpg" descr="fg01_01800"/>
          <p:cNvPicPr>
            <a:picLocks noChangeAspect="1" noChangeArrowheads="1"/>
          </p:cNvPicPr>
          <p:nvPr/>
        </p:nvPicPr>
        <p:blipFill>
          <a:blip r:embed="rId3" cstate="print"/>
          <a:srcRect/>
          <a:stretch>
            <a:fillRect/>
          </a:stretch>
        </p:blipFill>
        <p:spPr bwMode="auto">
          <a:xfrm>
            <a:off x="228600" y="1766888"/>
            <a:ext cx="8456613" cy="332422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32</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381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5000" dirty="0" smtClean="0">
                <a:solidFill>
                  <a:schemeClr val="tx2"/>
                </a:solidFill>
                <a:latin typeface="+mj-lt"/>
                <a:ea typeface="+mj-ea"/>
                <a:cs typeface="+mj-cs"/>
              </a:rPr>
              <a:t>Parallel LC </a:t>
            </a:r>
            <a:r>
              <a:rPr lang="en-US" sz="5000" dirty="0" err="1" smtClean="0">
                <a:solidFill>
                  <a:schemeClr val="tx2"/>
                </a:solidFill>
                <a:latin typeface="+mj-lt"/>
                <a:ea typeface="+mj-ea"/>
                <a:cs typeface="+mj-cs"/>
              </a:rPr>
              <a:t>Bandpass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 Filters</a:t>
            </a:r>
            <a:endParaRPr lang="en-US" dirty="0"/>
          </a:p>
        </p:txBody>
      </p:sp>
      <p:sp>
        <p:nvSpPr>
          <p:cNvPr id="3" name="Content Placeholder 2"/>
          <p:cNvSpPr>
            <a:spLocks noGrp="1"/>
          </p:cNvSpPr>
          <p:nvPr>
            <p:ph idx="1"/>
          </p:nvPr>
        </p:nvSpPr>
        <p:spPr/>
        <p:txBody>
          <a:bodyPr/>
          <a:lstStyle/>
          <a:p>
            <a:r>
              <a:rPr lang="en-US" dirty="0" smtClean="0"/>
              <a:t>Filters can be designed using </a:t>
            </a:r>
            <a:r>
              <a:rPr lang="en-US" smtClean="0"/>
              <a:t>multiples poles</a:t>
            </a:r>
            <a:endParaRPr lang="en-US" dirty="0" smtClean="0"/>
          </a:p>
          <a:p>
            <a:endParaRPr lang="en-US" dirty="0" smtClean="0"/>
          </a:p>
          <a:p>
            <a:r>
              <a:rPr lang="en-US" dirty="0" smtClean="0"/>
              <a:t>Butterworth</a:t>
            </a:r>
          </a:p>
          <a:p>
            <a:r>
              <a:rPr lang="en-US" dirty="0" err="1" smtClean="0"/>
              <a:t>Chebyshev</a:t>
            </a:r>
            <a:endParaRPr lang="en-US" dirty="0" smtClean="0"/>
          </a:p>
          <a:p>
            <a:r>
              <a:rPr lang="en-US" dirty="0" err="1" smtClean="0"/>
              <a:t>Cauer</a:t>
            </a:r>
            <a:r>
              <a:rPr lang="en-US" dirty="0" smtClean="0"/>
              <a:t> (elliptical)</a:t>
            </a:r>
          </a:p>
          <a:p>
            <a:r>
              <a:rPr lang="en-US" dirty="0" smtClean="0"/>
              <a:t>Bessel (Thomson)</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33</a:t>
            </a:fld>
            <a:endParaRPr kumimoji="0" lang="en-US" dirty="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152400" y="5486400"/>
            <a:ext cx="8305800" cy="331787"/>
          </a:xfrm>
        </p:spPr>
        <p:txBody>
          <a:bodyPr/>
          <a:lstStyle/>
          <a:p>
            <a:pPr algn="l"/>
            <a:r>
              <a:rPr lang="en-US" sz="1200" b="1" dirty="0"/>
              <a:t>Figure 1-19</a:t>
            </a:r>
            <a:r>
              <a:rPr lang="en-US" sz="1200" dirty="0"/>
              <a:t>   Inductor at high frequencies.</a:t>
            </a:r>
          </a:p>
        </p:txBody>
      </p:sp>
      <p:pic>
        <p:nvPicPr>
          <p:cNvPr id="525315" name="fg01_01900.jpg" descr="fg01_01900"/>
          <p:cNvPicPr>
            <a:picLocks noChangeAspect="1" noChangeArrowheads="1"/>
          </p:cNvPicPr>
          <p:nvPr/>
        </p:nvPicPr>
        <p:blipFill>
          <a:blip r:embed="rId3" cstate="print"/>
          <a:srcRect/>
          <a:stretch>
            <a:fillRect/>
          </a:stretch>
        </p:blipFill>
        <p:spPr bwMode="auto">
          <a:xfrm>
            <a:off x="228600" y="1455738"/>
            <a:ext cx="8456613" cy="394493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34</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4572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High Frequency</a:t>
            </a:r>
            <a:r>
              <a:rPr kumimoji="0" lang="en-US" sz="5000" b="0" i="0" u="none" strike="noStrike" kern="1200" cap="none" spc="0" normalizeH="0" noProof="0" dirty="0" smtClean="0">
                <a:ln>
                  <a:noFill/>
                </a:ln>
                <a:solidFill>
                  <a:schemeClr val="tx2"/>
                </a:solidFill>
                <a:effectLst/>
                <a:uLnTx/>
                <a:uFillTx/>
                <a:latin typeface="+mj-lt"/>
                <a:ea typeface="+mj-ea"/>
                <a:cs typeface="+mj-cs"/>
              </a:rPr>
              <a:t> Effects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609600" y="5638800"/>
            <a:ext cx="8305800" cy="331787"/>
          </a:xfrm>
        </p:spPr>
        <p:txBody>
          <a:bodyPr/>
          <a:lstStyle/>
          <a:p>
            <a:pPr algn="l"/>
            <a:r>
              <a:rPr lang="en-US" sz="1200" b="1" dirty="0"/>
              <a:t>Figure 1-20</a:t>
            </a:r>
            <a:r>
              <a:rPr lang="en-US" sz="1200" dirty="0"/>
              <a:t>   Resistor at high frequencies.</a:t>
            </a:r>
          </a:p>
        </p:txBody>
      </p:sp>
      <p:pic>
        <p:nvPicPr>
          <p:cNvPr id="527363" name="fg01_02000.jpg" descr="fg01_02000"/>
          <p:cNvPicPr>
            <a:picLocks noChangeAspect="1" noChangeArrowheads="1"/>
          </p:cNvPicPr>
          <p:nvPr/>
        </p:nvPicPr>
        <p:blipFill>
          <a:blip r:embed="rId3" cstate="print"/>
          <a:srcRect/>
          <a:stretch>
            <a:fillRect/>
          </a:stretch>
        </p:blipFill>
        <p:spPr bwMode="auto">
          <a:xfrm>
            <a:off x="1049338" y="914400"/>
            <a:ext cx="6969125"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35</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381000" y="4648200"/>
            <a:ext cx="8305800" cy="331787"/>
          </a:xfrm>
        </p:spPr>
        <p:txBody>
          <a:bodyPr/>
          <a:lstStyle/>
          <a:p>
            <a:pPr algn="l"/>
            <a:r>
              <a:rPr lang="en-US" sz="1200" b="1" dirty="0"/>
              <a:t>Figure 1-21</a:t>
            </a:r>
            <a:r>
              <a:rPr lang="en-US" sz="1200" dirty="0"/>
              <a:t>   Tank circuit flywheel effect.</a:t>
            </a:r>
          </a:p>
        </p:txBody>
      </p:sp>
      <p:pic>
        <p:nvPicPr>
          <p:cNvPr id="529411" name="fg01_02100.jpg" descr="fg01_02100"/>
          <p:cNvPicPr>
            <a:picLocks noChangeAspect="1" noChangeArrowheads="1"/>
          </p:cNvPicPr>
          <p:nvPr/>
        </p:nvPicPr>
        <p:blipFill>
          <a:blip r:embed="rId3" cstate="print"/>
          <a:srcRect/>
          <a:stretch>
            <a:fillRect/>
          </a:stretch>
        </p:blipFill>
        <p:spPr bwMode="auto">
          <a:xfrm>
            <a:off x="228600" y="1600200"/>
            <a:ext cx="8456613" cy="302101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36</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
        <p:nvSpPr>
          <p:cNvPr id="7" name="Title 1"/>
          <p:cNvSpPr txBox="1">
            <a:spLocks/>
          </p:cNvSpPr>
          <p:nvPr/>
        </p:nvSpPr>
        <p:spPr>
          <a:xfrm>
            <a:off x="457200" y="4572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LC Oscillator</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TextBox 7"/>
          <p:cNvSpPr txBox="1"/>
          <p:nvPr/>
        </p:nvSpPr>
        <p:spPr>
          <a:xfrm>
            <a:off x="2133600" y="5257800"/>
            <a:ext cx="4753224" cy="923330"/>
          </a:xfrm>
          <a:prstGeom prst="rect">
            <a:avLst/>
          </a:prstGeom>
          <a:noFill/>
        </p:spPr>
        <p:txBody>
          <a:bodyPr wrap="none" rtlCol="0">
            <a:spAutoFit/>
          </a:bodyPr>
          <a:lstStyle/>
          <a:p>
            <a:r>
              <a:rPr lang="en-US" dirty="0" err="1" smtClean="0"/>
              <a:t>Barkhausen</a:t>
            </a:r>
            <a:r>
              <a:rPr lang="en-US" dirty="0" smtClean="0"/>
              <a:t> Criteria</a:t>
            </a:r>
          </a:p>
          <a:p>
            <a:pPr>
              <a:buFont typeface="Arial" pitchFamily="34" charset="0"/>
              <a:buChar char="•"/>
            </a:pPr>
            <a:r>
              <a:rPr lang="en-US" dirty="0" smtClean="0"/>
              <a:t>The loop gain must be 1 or greater</a:t>
            </a:r>
          </a:p>
          <a:p>
            <a:pPr>
              <a:buFont typeface="Arial" pitchFamily="34" charset="0"/>
              <a:buChar char="•"/>
            </a:pPr>
            <a:r>
              <a:rPr lang="en-US" dirty="0" smtClean="0"/>
              <a:t>The loop phase shift must be zero degrees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457200" y="457200"/>
            <a:ext cx="8305800" cy="331787"/>
          </a:xfrm>
        </p:spPr>
        <p:txBody>
          <a:bodyPr>
            <a:noAutofit/>
          </a:bodyPr>
          <a:lstStyle/>
          <a:p>
            <a:pPr algn="l"/>
            <a:r>
              <a:rPr lang="en-US" sz="2000" dirty="0" smtClean="0"/>
              <a:t>Simplified </a:t>
            </a:r>
            <a:r>
              <a:rPr lang="en-US" sz="2000" dirty="0"/>
              <a:t>Hartley oscillator.</a:t>
            </a:r>
          </a:p>
        </p:txBody>
      </p:sp>
      <p:pic>
        <p:nvPicPr>
          <p:cNvPr id="531459" name="fg01_02200.jpg" descr="fg01_02200"/>
          <p:cNvPicPr>
            <a:picLocks noChangeAspect="1" noChangeArrowheads="1"/>
          </p:cNvPicPr>
          <p:nvPr/>
        </p:nvPicPr>
        <p:blipFill>
          <a:blip r:embed="rId3" cstate="print"/>
          <a:srcRect/>
          <a:stretch>
            <a:fillRect/>
          </a:stretch>
        </p:blipFill>
        <p:spPr bwMode="auto">
          <a:xfrm>
            <a:off x="2133600" y="1524000"/>
            <a:ext cx="5502275"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37</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381000" y="277813"/>
            <a:ext cx="8305800" cy="331787"/>
          </a:xfrm>
        </p:spPr>
        <p:txBody>
          <a:bodyPr>
            <a:noAutofit/>
          </a:bodyPr>
          <a:lstStyle/>
          <a:p>
            <a:pPr algn="l"/>
            <a:r>
              <a:rPr lang="en-US" sz="2000" b="1" dirty="0"/>
              <a:t>Figure 1-23</a:t>
            </a:r>
            <a:r>
              <a:rPr lang="en-US" sz="2000" dirty="0"/>
              <a:t>   Practical Hartley oscillator.</a:t>
            </a:r>
          </a:p>
        </p:txBody>
      </p:sp>
      <p:pic>
        <p:nvPicPr>
          <p:cNvPr id="533507" name="fg01_02300.jpg" descr="fg01_02300"/>
          <p:cNvPicPr>
            <a:picLocks noChangeAspect="1" noChangeArrowheads="1"/>
          </p:cNvPicPr>
          <p:nvPr/>
        </p:nvPicPr>
        <p:blipFill>
          <a:blip r:embed="rId3" cstate="print"/>
          <a:srcRect/>
          <a:stretch>
            <a:fillRect/>
          </a:stretch>
        </p:blipFill>
        <p:spPr bwMode="auto">
          <a:xfrm>
            <a:off x="1422400" y="914400"/>
            <a:ext cx="622300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38</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381000" y="277813"/>
            <a:ext cx="8305800" cy="331787"/>
          </a:xfrm>
        </p:spPr>
        <p:txBody>
          <a:bodyPr>
            <a:normAutofit/>
          </a:bodyPr>
          <a:lstStyle/>
          <a:p>
            <a:pPr algn="l"/>
            <a:r>
              <a:rPr lang="en-US" sz="1800" b="1" dirty="0"/>
              <a:t>Figure 1-24</a:t>
            </a:r>
            <a:r>
              <a:rPr lang="en-US" sz="1800" dirty="0"/>
              <a:t>   </a:t>
            </a:r>
            <a:r>
              <a:rPr lang="en-US" sz="1800" dirty="0" err="1"/>
              <a:t>Colpitts</a:t>
            </a:r>
            <a:r>
              <a:rPr lang="en-US" sz="1800" dirty="0"/>
              <a:t> oscillator.</a:t>
            </a:r>
          </a:p>
        </p:txBody>
      </p:sp>
      <p:pic>
        <p:nvPicPr>
          <p:cNvPr id="535555" name="fg01_02400.jpg" descr="fg01_02400"/>
          <p:cNvPicPr>
            <a:picLocks noChangeAspect="1" noChangeArrowheads="1"/>
          </p:cNvPicPr>
          <p:nvPr/>
        </p:nvPicPr>
        <p:blipFill>
          <a:blip r:embed="rId3" cstate="print"/>
          <a:srcRect/>
          <a:stretch>
            <a:fillRect/>
          </a:stretch>
        </p:blipFill>
        <p:spPr bwMode="auto">
          <a:xfrm>
            <a:off x="842963" y="914400"/>
            <a:ext cx="7381875"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39</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Particulars</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4</a:t>
            </a:fld>
            <a:endParaRPr kumimoji="0" lang="en-US" dirty="0">
              <a:solidFill>
                <a:srgbClr val="FFFFFF"/>
              </a:solidFill>
            </a:endParaRPr>
          </a:p>
        </p:txBody>
      </p:sp>
      <p:graphicFrame>
        <p:nvGraphicFramePr>
          <p:cNvPr id="7" name="Table 6"/>
          <p:cNvGraphicFramePr>
            <a:graphicFrameLocks noGrp="1"/>
          </p:cNvGraphicFramePr>
          <p:nvPr/>
        </p:nvGraphicFramePr>
        <p:xfrm>
          <a:off x="2362200" y="5105400"/>
          <a:ext cx="3981450" cy="1112520"/>
        </p:xfrm>
        <a:graphic>
          <a:graphicData uri="http://schemas.openxmlformats.org/drawingml/2006/table">
            <a:tbl>
              <a:tblPr/>
              <a:tblGrid>
                <a:gridCol w="2540544"/>
                <a:gridCol w="1440906"/>
              </a:tblGrid>
              <a:tr h="556260">
                <a:tc>
                  <a:txBody>
                    <a:bodyPr/>
                    <a:lstStyle/>
                    <a:p>
                      <a:pPr marL="0" marR="0" algn="l">
                        <a:spcBef>
                          <a:spcPts val="0"/>
                        </a:spcBef>
                        <a:spcAft>
                          <a:spcPts val="0"/>
                        </a:spcAft>
                      </a:pPr>
                      <a:r>
                        <a:rPr lang="en-US" sz="1400" dirty="0">
                          <a:latin typeface="Arial"/>
                          <a:ea typeface="Times New Roman"/>
                          <a:cs typeface="Times New Roman"/>
                        </a:rPr>
                        <a:t>Class participation, Homework, Projects</a:t>
                      </a:r>
                      <a:endParaRPr lang="en-US" sz="1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marL="0" marR="0" algn="just">
                        <a:spcBef>
                          <a:spcPts val="0"/>
                        </a:spcBef>
                        <a:spcAft>
                          <a:spcPts val="0"/>
                        </a:spcAft>
                      </a:pPr>
                      <a:r>
                        <a:rPr lang="en-US" sz="1400">
                          <a:latin typeface="Arial"/>
                          <a:ea typeface="Times New Roman"/>
                          <a:cs typeface="Times New Roman"/>
                        </a:rPr>
                        <a:t>20%</a:t>
                      </a:r>
                      <a:endParaRPr lang="en-US" sz="140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2">
                        <a:lumMod val="20000"/>
                        <a:lumOff val="80000"/>
                      </a:schemeClr>
                    </a:solidFill>
                  </a:tcPr>
                </a:tc>
              </a:tr>
              <a:tr h="278130">
                <a:tc>
                  <a:txBody>
                    <a:bodyPr/>
                    <a:lstStyle/>
                    <a:p>
                      <a:pPr marL="0" marR="0" algn="just">
                        <a:spcBef>
                          <a:spcPts val="0"/>
                        </a:spcBef>
                        <a:spcAft>
                          <a:spcPts val="0"/>
                        </a:spcAft>
                      </a:pPr>
                      <a:r>
                        <a:rPr lang="en-US" sz="1400" dirty="0">
                          <a:latin typeface="Arial"/>
                          <a:ea typeface="Times New Roman"/>
                          <a:cs typeface="Times New Roman"/>
                        </a:rPr>
                        <a:t>Exams (2)</a:t>
                      </a:r>
                      <a:endParaRPr lang="en-US" sz="1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marL="0" marR="0" algn="just">
                        <a:spcBef>
                          <a:spcPts val="0"/>
                        </a:spcBef>
                        <a:spcAft>
                          <a:spcPts val="0"/>
                        </a:spcAft>
                      </a:pPr>
                      <a:r>
                        <a:rPr lang="en-US" sz="1400" dirty="0">
                          <a:latin typeface="Arial"/>
                          <a:ea typeface="Times New Roman"/>
                          <a:cs typeface="Times New Roman"/>
                        </a:rPr>
                        <a:t>80% </a:t>
                      </a:r>
                      <a:endParaRPr lang="en-US" sz="1400"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r>
              <a:tr h="278130">
                <a:tc>
                  <a:txBody>
                    <a:bodyPr/>
                    <a:lstStyle/>
                    <a:p>
                      <a:pPr marL="0" marR="0" algn="l">
                        <a:spcBef>
                          <a:spcPts val="0"/>
                        </a:spcBef>
                        <a:spcAft>
                          <a:spcPts val="0"/>
                        </a:spcAft>
                      </a:pPr>
                      <a:r>
                        <a:rPr lang="en-US" sz="1400" dirty="0">
                          <a:latin typeface="Arial"/>
                          <a:ea typeface="Times New Roman"/>
                          <a:cs typeface="Times New Roman"/>
                        </a:rPr>
                        <a:t>Total</a:t>
                      </a:r>
                      <a:endParaRPr lang="en-US" sz="1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l">
                        <a:spcBef>
                          <a:spcPts val="0"/>
                        </a:spcBef>
                        <a:spcAft>
                          <a:spcPts val="0"/>
                        </a:spcAft>
                      </a:pPr>
                      <a:r>
                        <a:rPr lang="en-US" sz="1400" dirty="0">
                          <a:latin typeface="Arial"/>
                          <a:ea typeface="Times New Roman"/>
                          <a:cs typeface="Times New Roman"/>
                        </a:rPr>
                        <a:t>100%</a:t>
                      </a:r>
                      <a:endParaRPr lang="en-US" sz="1400"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608257" name="Rectangle 1"/>
          <p:cNvSpPr>
            <a:spLocks noChangeArrowheads="1"/>
          </p:cNvSpPr>
          <p:nvPr/>
        </p:nvSpPr>
        <p:spPr bwMode="auto">
          <a:xfrm>
            <a:off x="457200" y="1658425"/>
            <a:ext cx="80010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Textbook: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2"/>
              </a:rPr>
              <a:t>Modern Electronic Communication (9</a:t>
            </a:r>
            <a:r>
              <a:rPr kumimoji="0" lang="en-US" sz="1400" b="0" i="0" u="none" strike="noStrike" cap="none" normalizeH="0" baseline="30000" dirty="0" smtClean="0">
                <a:ln>
                  <a:noFill/>
                </a:ln>
                <a:solidFill>
                  <a:schemeClr val="tx1"/>
                </a:solidFill>
                <a:effectLst/>
                <a:latin typeface="Arial" pitchFamily="34" charset="0"/>
                <a:ea typeface="Calibri" pitchFamily="34" charset="0"/>
                <a:cs typeface="Arial" pitchFamily="34" charset="0"/>
                <a:hlinkClick r:id="rId2"/>
              </a:rPr>
              <a:t>th</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2"/>
              </a:rPr>
              <a:t> ed.)</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Jeffrey S. Beasley &amp; Gary M. Miller.  Pearson / Prentice Hall.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ISBN-13: 9780132251136</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Required Software: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smtClean="0">
                <a:ln>
                  <a:noFill/>
                </a:ln>
                <a:solidFill>
                  <a:srgbClr val="000000"/>
                </a:solidFill>
                <a:effectLst/>
                <a:latin typeface="Arial" pitchFamily="34" charset="0"/>
                <a:ea typeface="Arial" pitchFamily="34" charset="0"/>
                <a:cs typeface="Arial" pitchFamily="34" charset="0"/>
              </a:rPr>
              <a:t>1.</a:t>
            </a:r>
            <a:r>
              <a:rPr kumimoji="0" lang="en-US" sz="800" b="0"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MatLab</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Student Ed. (The Math Works) or Classroom Kit (SOE)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3"/>
              </a:rPr>
              <a:t>MatLab</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 Tutorial by B.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3"/>
              </a:rPr>
              <a:t>Aliane</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smtClean="0">
                <a:ln>
                  <a:noFill/>
                </a:ln>
                <a:solidFill>
                  <a:srgbClr val="000000"/>
                </a:solidFill>
                <a:effectLst/>
                <a:latin typeface="Arial" pitchFamily="34" charset="0"/>
                <a:ea typeface="Arial" pitchFamily="34" charset="0"/>
                <a:cs typeface="Arial" pitchFamily="34" charset="0"/>
              </a:rPr>
              <a:t>2.</a:t>
            </a:r>
            <a:r>
              <a:rPr kumimoji="0" lang="en-US" sz="800" b="0"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Circuit simulator – the book uses (and should include a CD student version of) Electronics Workbench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Multisim</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4"/>
              </a:rPr>
              <a:t>LTSpice</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 IV</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 useful, free spice simulation package from Linear Technologies.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Web Resources: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rPr>
              <a:t>Eidos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course materials and grades will be posted using Eidos as the course management website.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rPr>
              <a:t>http://eidos.fairfield.edu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you should have access if you are registered for the course.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a:rPr>
              <a:t>Textbook Website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provides files, reviews, problems, and many resources to accompany studying with the textbook.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7"/>
              </a:rPr>
              <a:t>http://wps.prenhall.com/chet_beasley_modeleccomm_9/</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Performance Indicators and Grading: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Three exams will be given covering several concepts each.  Exams will be take-home, but individual effort.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381000" y="277813"/>
            <a:ext cx="8305800" cy="331787"/>
          </a:xfrm>
        </p:spPr>
        <p:txBody>
          <a:bodyPr>
            <a:normAutofit/>
          </a:bodyPr>
          <a:lstStyle/>
          <a:p>
            <a:pPr algn="l"/>
            <a:r>
              <a:rPr lang="en-US" sz="1800" b="1" dirty="0"/>
              <a:t>Figure 1-25</a:t>
            </a:r>
            <a:r>
              <a:rPr lang="en-US" sz="1800" dirty="0"/>
              <a:t>   Clapp oscillator.</a:t>
            </a:r>
          </a:p>
        </p:txBody>
      </p:sp>
      <p:pic>
        <p:nvPicPr>
          <p:cNvPr id="537603" name="fg01_02500.jpg" descr="fg01_02500"/>
          <p:cNvPicPr>
            <a:picLocks noChangeAspect="1" noChangeArrowheads="1"/>
          </p:cNvPicPr>
          <p:nvPr/>
        </p:nvPicPr>
        <p:blipFill>
          <a:blip r:embed="rId3" cstate="print"/>
          <a:srcRect/>
          <a:stretch>
            <a:fillRect/>
          </a:stretch>
        </p:blipFill>
        <p:spPr bwMode="auto">
          <a:xfrm>
            <a:off x="596900" y="914400"/>
            <a:ext cx="7872413"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40</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381000" y="277813"/>
            <a:ext cx="8305800" cy="331787"/>
          </a:xfrm>
        </p:spPr>
        <p:txBody>
          <a:bodyPr>
            <a:normAutofit/>
          </a:bodyPr>
          <a:lstStyle/>
          <a:p>
            <a:pPr algn="l"/>
            <a:r>
              <a:rPr lang="en-US" sz="1800" b="1" dirty="0"/>
              <a:t>Figure 1-26</a:t>
            </a:r>
            <a:r>
              <a:rPr lang="en-US" sz="1800" dirty="0"/>
              <a:t>   Electrical equivalent circuit of a crystal.</a:t>
            </a:r>
          </a:p>
        </p:txBody>
      </p:sp>
      <p:pic>
        <p:nvPicPr>
          <p:cNvPr id="539651" name="fg01_02600.jpg" descr="fg01_02600"/>
          <p:cNvPicPr>
            <a:picLocks noChangeAspect="1" noChangeArrowheads="1"/>
          </p:cNvPicPr>
          <p:nvPr/>
        </p:nvPicPr>
        <p:blipFill>
          <a:blip r:embed="rId3" cstate="print"/>
          <a:srcRect/>
          <a:stretch>
            <a:fillRect/>
          </a:stretch>
        </p:blipFill>
        <p:spPr bwMode="auto">
          <a:xfrm>
            <a:off x="3101975" y="914400"/>
            <a:ext cx="2862263"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41</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381000" y="277813"/>
            <a:ext cx="8305800" cy="331787"/>
          </a:xfrm>
        </p:spPr>
        <p:txBody>
          <a:bodyPr>
            <a:noAutofit/>
          </a:bodyPr>
          <a:lstStyle/>
          <a:p>
            <a:pPr algn="l"/>
            <a:r>
              <a:rPr lang="en-US" sz="2000" b="1" dirty="0"/>
              <a:t>Figure 1-27</a:t>
            </a:r>
            <a:r>
              <a:rPr lang="en-US" sz="2000" dirty="0"/>
              <a:t>   Pierce oscillator.</a:t>
            </a:r>
          </a:p>
        </p:txBody>
      </p:sp>
      <p:pic>
        <p:nvPicPr>
          <p:cNvPr id="543747" name="fg01_02700.jpg" descr="fg01_02700"/>
          <p:cNvPicPr>
            <a:picLocks noChangeAspect="1" noChangeArrowheads="1"/>
          </p:cNvPicPr>
          <p:nvPr/>
        </p:nvPicPr>
        <p:blipFill>
          <a:blip r:embed="rId3" cstate="print"/>
          <a:srcRect/>
          <a:stretch>
            <a:fillRect/>
          </a:stretch>
        </p:blipFill>
        <p:spPr bwMode="auto">
          <a:xfrm>
            <a:off x="2246313" y="914400"/>
            <a:ext cx="457358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42</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381000" y="277813"/>
            <a:ext cx="8305800" cy="331787"/>
          </a:xfrm>
        </p:spPr>
        <p:txBody>
          <a:bodyPr>
            <a:normAutofit/>
          </a:bodyPr>
          <a:lstStyle/>
          <a:p>
            <a:pPr algn="l"/>
            <a:r>
              <a:rPr lang="en-US" sz="1600" b="1" dirty="0"/>
              <a:t>Figure 1-28</a:t>
            </a:r>
            <a:r>
              <a:rPr lang="en-US" sz="1600" dirty="0"/>
              <a:t>   </a:t>
            </a:r>
            <a:r>
              <a:rPr lang="en-US" sz="1600" i="1" dirty="0"/>
              <a:t>IC</a:t>
            </a:r>
            <a:r>
              <a:rPr lang="en-US" sz="1600" dirty="0"/>
              <a:t> crystal oscillator.</a:t>
            </a:r>
          </a:p>
        </p:txBody>
      </p:sp>
      <p:pic>
        <p:nvPicPr>
          <p:cNvPr id="545795" name="fg01_02800.jpg" descr="fg01_02800"/>
          <p:cNvPicPr>
            <a:picLocks noChangeAspect="1" noChangeArrowheads="1"/>
          </p:cNvPicPr>
          <p:nvPr/>
        </p:nvPicPr>
        <p:blipFill>
          <a:blip r:embed="rId3" cstate="print"/>
          <a:srcRect/>
          <a:stretch>
            <a:fillRect/>
          </a:stretch>
        </p:blipFill>
        <p:spPr bwMode="auto">
          <a:xfrm>
            <a:off x="228600" y="1077913"/>
            <a:ext cx="8456613" cy="470217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43</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381000" y="277813"/>
            <a:ext cx="8305800" cy="331787"/>
          </a:xfrm>
        </p:spPr>
        <p:txBody>
          <a:bodyPr>
            <a:normAutofit/>
          </a:bodyPr>
          <a:lstStyle/>
          <a:p>
            <a:pPr algn="l"/>
            <a:r>
              <a:rPr lang="en-US" sz="1600" b="1" dirty="0"/>
              <a:t>Figure 1-29</a:t>
            </a:r>
            <a:r>
              <a:rPr lang="en-US" sz="1600" dirty="0"/>
              <a:t>   Crystal test circuit.</a:t>
            </a:r>
          </a:p>
        </p:txBody>
      </p:sp>
      <p:pic>
        <p:nvPicPr>
          <p:cNvPr id="547843" name="fg01_02900.jpg" descr="fg01_02900"/>
          <p:cNvPicPr>
            <a:picLocks noChangeAspect="1" noChangeArrowheads="1"/>
          </p:cNvPicPr>
          <p:nvPr/>
        </p:nvPicPr>
        <p:blipFill>
          <a:blip r:embed="rId3" cstate="print"/>
          <a:srcRect/>
          <a:stretch>
            <a:fillRect/>
          </a:stretch>
        </p:blipFill>
        <p:spPr bwMode="auto">
          <a:xfrm>
            <a:off x="1085850" y="914400"/>
            <a:ext cx="689610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44</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381000" y="277813"/>
            <a:ext cx="8305800" cy="331787"/>
          </a:xfrm>
        </p:spPr>
        <p:txBody>
          <a:bodyPr/>
          <a:lstStyle/>
          <a:p>
            <a:pPr algn="l"/>
            <a:r>
              <a:rPr lang="en-US" sz="1200" b="1"/>
              <a:t>Figure 1-30</a:t>
            </a:r>
            <a:r>
              <a:rPr lang="en-US" sz="1200"/>
              <a:t>   Signal injection.</a:t>
            </a:r>
          </a:p>
        </p:txBody>
      </p:sp>
      <p:pic>
        <p:nvPicPr>
          <p:cNvPr id="549891" name="fg01_03000.jpg" descr="fg01_03000"/>
          <p:cNvPicPr>
            <a:picLocks noChangeAspect="1" noChangeArrowheads="1"/>
          </p:cNvPicPr>
          <p:nvPr/>
        </p:nvPicPr>
        <p:blipFill>
          <a:blip r:embed="rId3" cstate="print"/>
          <a:srcRect/>
          <a:stretch>
            <a:fillRect/>
          </a:stretch>
        </p:blipFill>
        <p:spPr bwMode="auto">
          <a:xfrm>
            <a:off x="228600" y="1782763"/>
            <a:ext cx="8456613" cy="329088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45</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381000" y="277813"/>
            <a:ext cx="8305800" cy="331787"/>
          </a:xfrm>
        </p:spPr>
        <p:txBody>
          <a:bodyPr/>
          <a:lstStyle/>
          <a:p>
            <a:pPr algn="l"/>
            <a:r>
              <a:rPr lang="en-US" sz="1200" b="1"/>
              <a:t>Figure 1-31</a:t>
            </a:r>
            <a:r>
              <a:rPr lang="en-US" sz="1200"/>
              <a:t>   Signal tracing.</a:t>
            </a:r>
          </a:p>
        </p:txBody>
      </p:sp>
      <p:pic>
        <p:nvPicPr>
          <p:cNvPr id="551939" name="fg01_03100.jpg" descr="fg01_03100"/>
          <p:cNvPicPr>
            <a:picLocks noChangeAspect="1" noChangeArrowheads="1"/>
          </p:cNvPicPr>
          <p:nvPr/>
        </p:nvPicPr>
        <p:blipFill>
          <a:blip r:embed="rId3" cstate="print"/>
          <a:srcRect/>
          <a:stretch>
            <a:fillRect/>
          </a:stretch>
        </p:blipFill>
        <p:spPr bwMode="auto">
          <a:xfrm>
            <a:off x="228600" y="1733550"/>
            <a:ext cx="8456613" cy="338931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46</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81000" y="277813"/>
            <a:ext cx="8305800" cy="331787"/>
          </a:xfrm>
        </p:spPr>
        <p:txBody>
          <a:bodyPr/>
          <a:lstStyle/>
          <a:p>
            <a:pPr algn="l"/>
            <a:r>
              <a:rPr lang="en-US" sz="1200" b="1"/>
              <a:t>Figure 1-32</a:t>
            </a:r>
            <a:r>
              <a:rPr lang="en-US" sz="1200"/>
              <a:t>   Crystal test.</a:t>
            </a:r>
          </a:p>
        </p:txBody>
      </p:sp>
      <p:pic>
        <p:nvPicPr>
          <p:cNvPr id="553987" name="fg01_03200.jpg" descr="fg01_03200"/>
          <p:cNvPicPr>
            <a:picLocks noChangeAspect="1" noChangeArrowheads="1"/>
          </p:cNvPicPr>
          <p:nvPr/>
        </p:nvPicPr>
        <p:blipFill>
          <a:blip r:embed="rId3" cstate="print"/>
          <a:srcRect/>
          <a:stretch>
            <a:fillRect/>
          </a:stretch>
        </p:blipFill>
        <p:spPr bwMode="auto">
          <a:xfrm>
            <a:off x="438150" y="914400"/>
            <a:ext cx="8189913"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47</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381000" y="277813"/>
            <a:ext cx="8305800" cy="331787"/>
          </a:xfrm>
        </p:spPr>
        <p:txBody>
          <a:bodyPr/>
          <a:lstStyle/>
          <a:p>
            <a:pPr algn="l"/>
            <a:r>
              <a:rPr lang="en-US" sz="1200" b="1"/>
              <a:t>Figure 1-33</a:t>
            </a:r>
            <a:r>
              <a:rPr lang="en-US" sz="1200"/>
              <a:t>   Clapp oscillator.</a:t>
            </a:r>
          </a:p>
        </p:txBody>
      </p:sp>
      <p:pic>
        <p:nvPicPr>
          <p:cNvPr id="556035" name="fg01_03300.jpg" descr="fg01_03300"/>
          <p:cNvPicPr>
            <a:picLocks noChangeAspect="1" noChangeArrowheads="1"/>
          </p:cNvPicPr>
          <p:nvPr/>
        </p:nvPicPr>
        <p:blipFill>
          <a:blip r:embed="rId3" cstate="print"/>
          <a:srcRect/>
          <a:stretch>
            <a:fillRect/>
          </a:stretch>
        </p:blipFill>
        <p:spPr bwMode="auto">
          <a:xfrm>
            <a:off x="596900" y="914400"/>
            <a:ext cx="7872413"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48</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381000" y="277813"/>
            <a:ext cx="8305800" cy="331787"/>
          </a:xfrm>
        </p:spPr>
        <p:txBody>
          <a:bodyPr>
            <a:normAutofit/>
          </a:bodyPr>
          <a:lstStyle/>
          <a:p>
            <a:pPr algn="l"/>
            <a:r>
              <a:rPr lang="en-US" sz="1200" b="1"/>
              <a:t>Figure 1-34</a:t>
            </a:r>
            <a:r>
              <a:rPr lang="en-US" sz="1200"/>
              <a:t>   The time series (top) and the FFT (bottom) for a 12.375-kHz sinusoid with the sample rate set to 10 kS/s.</a:t>
            </a:r>
          </a:p>
        </p:txBody>
      </p:sp>
      <p:pic>
        <p:nvPicPr>
          <p:cNvPr id="558083" name="fg01_03400.jpg" descr="fg01_03400"/>
          <p:cNvPicPr>
            <a:picLocks noChangeAspect="1" noChangeArrowheads="1"/>
          </p:cNvPicPr>
          <p:nvPr/>
        </p:nvPicPr>
        <p:blipFill>
          <a:blip r:embed="rId3" cstate="print"/>
          <a:srcRect/>
          <a:stretch>
            <a:fillRect/>
          </a:stretch>
        </p:blipFill>
        <p:spPr bwMode="auto">
          <a:xfrm>
            <a:off x="1909763" y="914400"/>
            <a:ext cx="524668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49</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Academic Policies</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5</a:t>
            </a:fld>
            <a:endParaRPr kumimoji="0" lang="en-US" dirty="0">
              <a:solidFill>
                <a:srgbClr val="FFFFFF"/>
              </a:solidFill>
            </a:endParaRPr>
          </a:p>
        </p:txBody>
      </p:sp>
      <p:sp>
        <p:nvSpPr>
          <p:cNvPr id="610305" name="Rectangle 1"/>
          <p:cNvSpPr>
            <a:spLocks noChangeArrowheads="1"/>
          </p:cNvSpPr>
          <p:nvPr/>
        </p:nvSpPr>
        <p:spPr bwMode="auto">
          <a:xfrm>
            <a:off x="381000" y="1219200"/>
            <a:ext cx="82296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86225" algn="l"/>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Exam grading: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8622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purpose of the exams is to convey your understanding of the material; therefore, it is important that you show your work.  Even if you feel that the solution to a problem is obvious; you must still explain why it is obvious.  Furthermore; if you are asked to solve a problem using a given technique; then please use that technique; otherwise, I have no way to judge your understanding of the technique being tested.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86225" algn="l"/>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Homework policy: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tabLst>
                <a:tab pos="408622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Homework will be assigned from the book as your primary preparation for the exams.  We will review select homework problems in class and you will be asked to work them on the board for a participation grade.  We will also incorporate design problems / projects as appropriate to the material.  These problems are designed to challenge you to think beyond what the book has told you, and do real engineering.  There may be more than one correct answer. These will be the primary factors in your HW grade. If you know in advance that you will be missing class please contact me to make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arrangeme</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If</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you understand how to do the homework problems you will have an easier time with the Exams.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381000" y="277813"/>
            <a:ext cx="8305800" cy="331787"/>
          </a:xfrm>
        </p:spPr>
        <p:txBody>
          <a:bodyPr>
            <a:normAutofit/>
          </a:bodyPr>
          <a:lstStyle/>
          <a:p>
            <a:pPr algn="l"/>
            <a:r>
              <a:rPr lang="en-US" sz="1200" b="1"/>
              <a:t>Figure 1-35</a:t>
            </a:r>
            <a:r>
              <a:rPr lang="en-US" sz="1200">
                <a:solidFill>
                  <a:srgbClr val="1A80FF"/>
                </a:solidFill>
              </a:rPr>
              <a:t>   </a:t>
            </a:r>
            <a:r>
              <a:rPr lang="en-US" sz="1200"/>
              <a:t>The Multisim component view of the test circuit used to demonstrate the frequency spectra for a square wave. </a:t>
            </a:r>
          </a:p>
        </p:txBody>
      </p:sp>
      <p:pic>
        <p:nvPicPr>
          <p:cNvPr id="562179" name="fg01_03500.jpg" descr="fg01_03500"/>
          <p:cNvPicPr>
            <a:picLocks noChangeAspect="1" noChangeArrowheads="1"/>
          </p:cNvPicPr>
          <p:nvPr/>
        </p:nvPicPr>
        <p:blipFill>
          <a:blip r:embed="rId3" cstate="print"/>
          <a:srcRect/>
          <a:stretch>
            <a:fillRect/>
          </a:stretch>
        </p:blipFill>
        <p:spPr bwMode="auto">
          <a:xfrm>
            <a:off x="1601788" y="914400"/>
            <a:ext cx="5864225"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50</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381000" y="277813"/>
            <a:ext cx="8305800" cy="331787"/>
          </a:xfrm>
        </p:spPr>
        <p:txBody>
          <a:bodyPr/>
          <a:lstStyle/>
          <a:p>
            <a:pPr algn="l"/>
            <a:r>
              <a:rPr lang="en-US" sz="1200" b="1"/>
              <a:t>Figure 1-36   </a:t>
            </a:r>
            <a:r>
              <a:rPr lang="en-US" sz="1200"/>
              <a:t>The Multisim oscilloscope image of the square wave from the function generator.</a:t>
            </a:r>
          </a:p>
        </p:txBody>
      </p:sp>
      <p:pic>
        <p:nvPicPr>
          <p:cNvPr id="560131" name="fg01_03600.jpg" descr="fg01_03600"/>
          <p:cNvPicPr>
            <a:picLocks noChangeAspect="1" noChangeArrowheads="1"/>
          </p:cNvPicPr>
          <p:nvPr/>
        </p:nvPicPr>
        <p:blipFill>
          <a:blip r:embed="rId3" cstate="print"/>
          <a:srcRect/>
          <a:stretch>
            <a:fillRect/>
          </a:stretch>
        </p:blipFill>
        <p:spPr bwMode="auto">
          <a:xfrm>
            <a:off x="1944688" y="914400"/>
            <a:ext cx="517683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51</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381000" y="277813"/>
            <a:ext cx="8305800" cy="331787"/>
          </a:xfrm>
        </p:spPr>
        <p:txBody>
          <a:bodyPr/>
          <a:lstStyle/>
          <a:p>
            <a:pPr algn="l"/>
            <a:r>
              <a:rPr lang="en-US" sz="1200" b="1"/>
              <a:t>Figure 1-37  </a:t>
            </a:r>
            <a:r>
              <a:rPr lang="en-US" sz="1200" b="1">
                <a:solidFill>
                  <a:srgbClr val="1A80FF"/>
                </a:solidFill>
              </a:rPr>
              <a:t> </a:t>
            </a:r>
            <a:r>
              <a:rPr lang="en-US" sz="1200"/>
              <a:t>The Multisim spectrum analyzer view of a 1-kHz square wave. </a:t>
            </a:r>
          </a:p>
        </p:txBody>
      </p:sp>
      <p:pic>
        <p:nvPicPr>
          <p:cNvPr id="564227" name="fg01_03700.jpg" descr="fg01_03700"/>
          <p:cNvPicPr>
            <a:picLocks noChangeAspect="1" noChangeArrowheads="1"/>
          </p:cNvPicPr>
          <p:nvPr/>
        </p:nvPicPr>
        <p:blipFill>
          <a:blip r:embed="rId3" cstate="print"/>
          <a:srcRect/>
          <a:stretch>
            <a:fillRect/>
          </a:stretch>
        </p:blipFill>
        <p:spPr bwMode="auto">
          <a:xfrm>
            <a:off x="228600" y="1190625"/>
            <a:ext cx="8456613" cy="447516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52</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81000" y="277813"/>
            <a:ext cx="8305800" cy="331787"/>
          </a:xfrm>
        </p:spPr>
        <p:txBody>
          <a:bodyPr/>
          <a:lstStyle/>
          <a:p>
            <a:pPr algn="l"/>
            <a:r>
              <a:rPr lang="en-US" sz="1200" b="1"/>
              <a:t>Figure 1-38</a:t>
            </a:r>
            <a:r>
              <a:rPr lang="en-US" sz="1200"/>
              <a:t>   FFT for Problem 46.</a:t>
            </a:r>
          </a:p>
        </p:txBody>
      </p:sp>
      <p:pic>
        <p:nvPicPr>
          <p:cNvPr id="566275" name="fg01_03800.jpg" descr="fg01_03800"/>
          <p:cNvPicPr>
            <a:picLocks noChangeAspect="1" noChangeArrowheads="1"/>
          </p:cNvPicPr>
          <p:nvPr/>
        </p:nvPicPr>
        <p:blipFill>
          <a:blip r:embed="rId3" cstate="print"/>
          <a:srcRect/>
          <a:stretch>
            <a:fillRect/>
          </a:stretch>
        </p:blipFill>
        <p:spPr bwMode="auto">
          <a:xfrm>
            <a:off x="1905000" y="914400"/>
            <a:ext cx="525780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53</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381000" y="277813"/>
            <a:ext cx="8305800" cy="331787"/>
          </a:xfrm>
        </p:spPr>
        <p:txBody>
          <a:bodyPr/>
          <a:lstStyle/>
          <a:p>
            <a:pPr algn="l"/>
            <a:r>
              <a:rPr lang="en-US" sz="1200" b="1"/>
              <a:t>Figure 1-39</a:t>
            </a:r>
            <a:r>
              <a:rPr lang="en-US" sz="1200"/>
              <a:t>   FFT for Problem 47. </a:t>
            </a:r>
          </a:p>
        </p:txBody>
      </p:sp>
      <p:pic>
        <p:nvPicPr>
          <p:cNvPr id="568323" name="fg01_03900.jpg" descr="fg01_03900"/>
          <p:cNvPicPr>
            <a:picLocks noChangeAspect="1" noChangeArrowheads="1"/>
          </p:cNvPicPr>
          <p:nvPr/>
        </p:nvPicPr>
        <p:blipFill>
          <a:blip r:embed="rId3" cstate="print"/>
          <a:srcRect/>
          <a:stretch>
            <a:fillRect/>
          </a:stretch>
        </p:blipFill>
        <p:spPr bwMode="auto">
          <a:xfrm>
            <a:off x="1893888" y="914400"/>
            <a:ext cx="5280025"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1/19/2010</a:t>
            </a:r>
            <a:endParaRPr lang="en-US" dirty="0"/>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54</a:t>
            </a:fld>
            <a:endParaRPr kumimoji="0" lang="en-US" dirty="0">
              <a:solidFill>
                <a:srgbClr val="FFFFFF"/>
              </a:solidFill>
            </a:endParaRPr>
          </a:p>
        </p:txBody>
      </p:sp>
      <p:sp>
        <p:nvSpPr>
          <p:cNvPr id="6" name="Footer Placeholder 5"/>
          <p:cNvSpPr>
            <a:spLocks noGrp="1"/>
          </p:cNvSpPr>
          <p:nvPr>
            <p:ph type="ftr" sz="quarter" idx="11"/>
          </p:nvPr>
        </p:nvSpPr>
        <p:spPr/>
        <p:txBody>
          <a:bodyPr/>
          <a:lstStyle/>
          <a:p>
            <a:r>
              <a:rPr kumimoji="0" lang="es-ES" smtClean="0"/>
              <a:t>Fairfield U. -  R. Munden - EE350</a:t>
            </a:r>
            <a:endParaRPr kumimoji="0"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Integrity</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6</a:t>
            </a:fld>
            <a:endParaRPr kumimoji="0" lang="en-US" dirty="0">
              <a:solidFill>
                <a:srgbClr val="FFFFFF"/>
              </a:solidFill>
            </a:endParaRPr>
          </a:p>
        </p:txBody>
      </p:sp>
      <p:sp>
        <p:nvSpPr>
          <p:cNvPr id="7" name="Rectangle 6"/>
          <p:cNvSpPr/>
          <p:nvPr/>
        </p:nvSpPr>
        <p:spPr>
          <a:xfrm>
            <a:off x="762000" y="2057401"/>
            <a:ext cx="7467600" cy="3970318"/>
          </a:xfrm>
          <a:prstGeom prst="rect">
            <a:avLst/>
          </a:prstGeom>
        </p:spPr>
        <p:txBody>
          <a:bodyPr wrap="square">
            <a:spAutoFit/>
          </a:bodyPr>
          <a:lstStyle/>
          <a:p>
            <a:pPr lvl="0" eaLnBrk="0" hangingPunct="0">
              <a:tabLst>
                <a:tab pos="408622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Working with classmates to study, resolve problems, and learn the material is expected and encouraged during normal course work.  However, during individual evaluations (e.g. quizzes, exams, individual projects, etc.) you are expected to comply with all standards of academic honesty.  You will be graded fairly, and so your work should fairly represent your knowledge, abilities, and effort, not that of others.  Any breach of integrity (including but not limited to: copying solutions, internet solutions, copying from peers, claiming work or designs without proper citation, etc.), will not only impact your ability to learn the material and my ability to help you through proper feedback, it will result in academic penalty.  Any individual found in breach of this code will fail the afflicted assignment and will be asked to meet privately; any other offenses will be referred to the Dean for further action, and could result in penalties as severe as expulsion from the University.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Schedule</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7</a:t>
            </a:fld>
            <a:endParaRPr kumimoji="0" lang="en-US" dirty="0">
              <a:solidFill>
                <a:srgbClr val="FFFFFF"/>
              </a:solidFill>
            </a:endParaRPr>
          </a:p>
        </p:txBody>
      </p:sp>
      <p:graphicFrame>
        <p:nvGraphicFramePr>
          <p:cNvPr id="7" name="Table 6"/>
          <p:cNvGraphicFramePr>
            <a:graphicFrameLocks noGrp="1"/>
          </p:cNvGraphicFramePr>
          <p:nvPr/>
        </p:nvGraphicFramePr>
        <p:xfrm>
          <a:off x="1066800" y="1295400"/>
          <a:ext cx="6934201" cy="4927274"/>
        </p:xfrm>
        <a:graphic>
          <a:graphicData uri="http://schemas.openxmlformats.org/drawingml/2006/table">
            <a:tbl>
              <a:tblPr/>
              <a:tblGrid>
                <a:gridCol w="611160"/>
                <a:gridCol w="755984"/>
                <a:gridCol w="3757473"/>
                <a:gridCol w="870396"/>
                <a:gridCol w="939188"/>
              </a:tblGrid>
              <a:tr h="419510">
                <a:tc>
                  <a:txBody>
                    <a:bodyPr/>
                    <a:lstStyle/>
                    <a:p>
                      <a:pPr marL="0" marR="0" algn="ctr">
                        <a:spcBef>
                          <a:spcPts val="300"/>
                        </a:spcBef>
                        <a:spcAft>
                          <a:spcPts val="300"/>
                        </a:spcAft>
                      </a:pPr>
                      <a:r>
                        <a:rPr lang="en-US" sz="1400" b="1" dirty="0">
                          <a:solidFill>
                            <a:srgbClr val="000000"/>
                          </a:solidFill>
                          <a:latin typeface="Arial"/>
                          <a:ea typeface="Times New Roman"/>
                          <a:cs typeface="Times New Roman"/>
                        </a:rPr>
                        <a:t>Week</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spcBef>
                          <a:spcPts val="300"/>
                        </a:spcBef>
                        <a:spcAft>
                          <a:spcPts val="300"/>
                        </a:spcAft>
                      </a:pPr>
                      <a:r>
                        <a:rPr lang="en-US" sz="1400" b="1" dirty="0">
                          <a:solidFill>
                            <a:srgbClr val="000000"/>
                          </a:solidFill>
                          <a:latin typeface="Arial"/>
                          <a:ea typeface="Times New Roman"/>
                          <a:cs typeface="Times New Roman"/>
                        </a:rPr>
                        <a:t>Date</a:t>
                      </a:r>
                      <a:endParaRPr lang="en-US" sz="1400" dirty="0">
                        <a:latin typeface="Times New Roman"/>
                        <a:ea typeface="Times New Roman"/>
                      </a:endParaRPr>
                    </a:p>
                  </a:txBody>
                  <a:tcPr marL="68494" marR="6849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spcBef>
                          <a:spcPts val="300"/>
                        </a:spcBef>
                        <a:spcAft>
                          <a:spcPts val="300"/>
                        </a:spcAft>
                      </a:pPr>
                      <a:r>
                        <a:rPr lang="en-US" sz="1400" b="1" dirty="0">
                          <a:solidFill>
                            <a:srgbClr val="000000"/>
                          </a:solidFill>
                          <a:latin typeface="Arial"/>
                          <a:ea typeface="Times New Roman"/>
                          <a:cs typeface="Times New Roman"/>
                        </a:rPr>
                        <a:t>Topic</a:t>
                      </a:r>
                      <a:endParaRPr lang="en-US" sz="1400" dirty="0">
                        <a:latin typeface="Times New Roman"/>
                        <a:ea typeface="Times New Roman"/>
                      </a:endParaRPr>
                    </a:p>
                  </a:txBody>
                  <a:tcPr marL="68494" marR="6849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spcBef>
                          <a:spcPts val="300"/>
                        </a:spcBef>
                        <a:spcAft>
                          <a:spcPts val="300"/>
                        </a:spcAft>
                      </a:pPr>
                      <a:r>
                        <a:rPr lang="en-US" sz="1400" b="1">
                          <a:solidFill>
                            <a:srgbClr val="000000"/>
                          </a:solidFill>
                          <a:latin typeface="Arial"/>
                          <a:ea typeface="Times New Roman"/>
                          <a:cs typeface="Times New Roman"/>
                        </a:rPr>
                        <a:t>Text</a:t>
                      </a:r>
                      <a:endParaRPr lang="en-US" sz="1400">
                        <a:latin typeface="Times New Roman"/>
                        <a:ea typeface="Times New Roman"/>
                      </a:endParaRPr>
                    </a:p>
                  </a:txBody>
                  <a:tcPr marL="68494" marR="6849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spcBef>
                          <a:spcPts val="300"/>
                        </a:spcBef>
                        <a:spcAft>
                          <a:spcPts val="300"/>
                        </a:spcAft>
                      </a:pPr>
                      <a:r>
                        <a:rPr lang="en-US" sz="1400" b="1">
                          <a:solidFill>
                            <a:srgbClr val="000000"/>
                          </a:solidFill>
                          <a:latin typeface="Arial"/>
                          <a:ea typeface="Times New Roman"/>
                          <a:cs typeface="Times New Roman"/>
                        </a:rPr>
                        <a:t>Objective</a:t>
                      </a:r>
                      <a:endParaRPr lang="en-US" sz="1400">
                        <a:latin typeface="Times New Roman"/>
                        <a:ea typeface="Times New Roman"/>
                      </a:endParaRPr>
                    </a:p>
                  </a:txBody>
                  <a:tcPr marL="68494" marR="6849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209755">
                <a:tc>
                  <a:txBody>
                    <a:bodyPr/>
                    <a:lstStyle/>
                    <a:p>
                      <a:pPr marL="0" marR="0" algn="r">
                        <a:spcBef>
                          <a:spcPts val="0"/>
                        </a:spcBef>
                        <a:spcAft>
                          <a:spcPts val="0"/>
                        </a:spcAft>
                      </a:pPr>
                      <a:r>
                        <a:rPr lang="en-US" sz="1200" dirty="0">
                          <a:solidFill>
                            <a:srgbClr val="000000"/>
                          </a:solidFill>
                          <a:latin typeface="Arial"/>
                          <a:ea typeface="Times New Roman"/>
                        </a:rPr>
                        <a:t>1</a:t>
                      </a:r>
                      <a:endParaRPr lang="en-US" sz="1400" dirty="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a:ea typeface="Times New Roman"/>
                        </a:rPr>
                        <a:t>19-Jan</a:t>
                      </a:r>
                      <a:endParaRPr lang="en-US" sz="1400" dirty="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tabLst>
                          <a:tab pos="2743200" algn="ctr"/>
                          <a:tab pos="5486400" algn="r"/>
                          <a:tab pos="457200" algn="l"/>
                          <a:tab pos="2743200" algn="ctr"/>
                          <a:tab pos="5486400" algn="r"/>
                        </a:tabLst>
                      </a:pPr>
                      <a:r>
                        <a:rPr lang="en-US" sz="1400" dirty="0">
                          <a:latin typeface="Arial"/>
                          <a:ea typeface="Times New Roman"/>
                          <a:cs typeface="Times New Roman"/>
                        </a:rPr>
                        <a:t>Introductory Topics</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latin typeface="Arial"/>
                          <a:ea typeface="Times New Roman"/>
                          <a:cs typeface="Times New Roman"/>
                        </a:rPr>
                        <a:t>1</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latin typeface="Arial"/>
                          <a:ea typeface="Times New Roman"/>
                          <a:cs typeface="Times New Roman"/>
                        </a:rPr>
                        <a:t>1,3</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55">
                <a:tc>
                  <a:txBody>
                    <a:bodyPr/>
                    <a:lstStyle/>
                    <a:p>
                      <a:pPr marL="0" marR="0" algn="r">
                        <a:spcBef>
                          <a:spcPts val="0"/>
                        </a:spcBef>
                        <a:spcAft>
                          <a:spcPts val="0"/>
                        </a:spcAft>
                      </a:pPr>
                      <a:r>
                        <a:rPr lang="en-US" sz="1200">
                          <a:solidFill>
                            <a:srgbClr val="000000"/>
                          </a:solidFill>
                          <a:latin typeface="Arial"/>
                          <a:ea typeface="Times New Roman"/>
                        </a:rPr>
                        <a:t>2</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spcBef>
                          <a:spcPts val="0"/>
                        </a:spcBef>
                        <a:spcAft>
                          <a:spcPts val="0"/>
                        </a:spcAft>
                      </a:pPr>
                      <a:r>
                        <a:rPr lang="en-US" sz="1200" dirty="0">
                          <a:solidFill>
                            <a:srgbClr val="000000"/>
                          </a:solidFill>
                          <a:latin typeface="Arial"/>
                          <a:ea typeface="Times New Roman"/>
                        </a:rPr>
                        <a:t>26-Jan</a:t>
                      </a:r>
                      <a:endParaRPr lang="en-US" sz="1400" dirty="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spcBef>
                          <a:spcPts val="300"/>
                        </a:spcBef>
                        <a:spcAft>
                          <a:spcPts val="300"/>
                        </a:spcAft>
                      </a:pPr>
                      <a:r>
                        <a:rPr lang="en-US" sz="1400" dirty="0">
                          <a:latin typeface="Arial"/>
                          <a:ea typeface="Times New Roman"/>
                          <a:cs typeface="Times New Roman"/>
                        </a:rPr>
                        <a:t>Amplitude Modulation: Transmission</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a:latin typeface="Arial"/>
                          <a:ea typeface="Times New Roman"/>
                          <a:cs typeface="Times New Roman"/>
                        </a:rPr>
                        <a:t>2</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a:latin typeface="Arial"/>
                          <a:ea typeface="Times New Roman"/>
                          <a:cs typeface="Times New Roman"/>
                        </a:rPr>
                        <a:t>2</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209755">
                <a:tc>
                  <a:txBody>
                    <a:bodyPr/>
                    <a:lstStyle/>
                    <a:p>
                      <a:pPr marL="0" marR="0" algn="r">
                        <a:spcBef>
                          <a:spcPts val="0"/>
                        </a:spcBef>
                        <a:spcAft>
                          <a:spcPts val="0"/>
                        </a:spcAft>
                      </a:pPr>
                      <a:r>
                        <a:rPr lang="en-US" sz="1200">
                          <a:solidFill>
                            <a:srgbClr val="000000"/>
                          </a:solidFill>
                          <a:latin typeface="Arial"/>
                          <a:ea typeface="Times New Roman"/>
                        </a:rPr>
                        <a:t>3</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a:ea typeface="Times New Roman"/>
                        </a:rPr>
                        <a:t>2-Feb</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Arial"/>
                          <a:ea typeface="Times New Roman"/>
                          <a:cs typeface="Times New Roman"/>
                        </a:rPr>
                        <a:t>Amplitude Modulation: Reception</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dirty="0">
                          <a:latin typeface="Arial"/>
                          <a:ea typeface="Times New Roman"/>
                          <a:cs typeface="Times New Roman"/>
                        </a:rPr>
                        <a:t>3</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latin typeface="Arial"/>
                          <a:ea typeface="Times New Roman"/>
                          <a:cs typeface="Times New Roman"/>
                        </a:rPr>
                        <a:t>2</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55">
                <a:tc>
                  <a:txBody>
                    <a:bodyPr/>
                    <a:lstStyle/>
                    <a:p>
                      <a:pPr marL="0" marR="0" algn="r">
                        <a:spcBef>
                          <a:spcPts val="0"/>
                        </a:spcBef>
                        <a:spcAft>
                          <a:spcPts val="0"/>
                        </a:spcAft>
                      </a:pPr>
                      <a:r>
                        <a:rPr lang="en-US" sz="1200">
                          <a:solidFill>
                            <a:srgbClr val="000000"/>
                          </a:solidFill>
                          <a:latin typeface="Arial"/>
                          <a:ea typeface="Times New Roman"/>
                        </a:rPr>
                        <a:t>4</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spcBef>
                          <a:spcPts val="0"/>
                        </a:spcBef>
                        <a:spcAft>
                          <a:spcPts val="0"/>
                        </a:spcAft>
                      </a:pPr>
                      <a:r>
                        <a:rPr lang="en-US" sz="1200">
                          <a:solidFill>
                            <a:srgbClr val="000000"/>
                          </a:solidFill>
                          <a:latin typeface="Arial"/>
                          <a:ea typeface="Times New Roman"/>
                        </a:rPr>
                        <a:t>9-Feb</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spcBef>
                          <a:spcPts val="300"/>
                        </a:spcBef>
                        <a:spcAft>
                          <a:spcPts val="300"/>
                        </a:spcAft>
                      </a:pPr>
                      <a:r>
                        <a:rPr lang="en-US" sz="1400" dirty="0">
                          <a:latin typeface="Arial"/>
                          <a:ea typeface="Times New Roman"/>
                          <a:cs typeface="Times New Roman"/>
                        </a:rPr>
                        <a:t>Single-Sideband Communications</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dirty="0">
                          <a:latin typeface="Arial"/>
                          <a:ea typeface="Times New Roman"/>
                          <a:cs typeface="Times New Roman"/>
                        </a:rPr>
                        <a:t>4</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a:latin typeface="Arial"/>
                          <a:ea typeface="Times New Roman"/>
                          <a:cs typeface="Times New Roman"/>
                        </a:rPr>
                        <a:t>1,2</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209755">
                <a:tc>
                  <a:txBody>
                    <a:bodyPr/>
                    <a:lstStyle/>
                    <a:p>
                      <a:pPr marL="0" marR="0" algn="r">
                        <a:spcBef>
                          <a:spcPts val="0"/>
                        </a:spcBef>
                        <a:spcAft>
                          <a:spcPts val="0"/>
                        </a:spcAft>
                      </a:pPr>
                      <a:r>
                        <a:rPr lang="en-US" sz="1200">
                          <a:solidFill>
                            <a:srgbClr val="000000"/>
                          </a:solidFill>
                          <a:latin typeface="Arial"/>
                          <a:ea typeface="Times New Roman"/>
                        </a:rPr>
                        <a:t>-</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a:ea typeface="Times New Roman"/>
                        </a:rPr>
                        <a:t>16-Feb</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b="1" dirty="0">
                          <a:latin typeface="Arial"/>
                          <a:ea typeface="Times New Roman"/>
                          <a:cs typeface="Times New Roman"/>
                        </a:rPr>
                        <a:t>Monday classes meet - NO CLASS</a:t>
                      </a:r>
                      <a:r>
                        <a:rPr lang="en-US" sz="1400" dirty="0">
                          <a:latin typeface="Arial"/>
                          <a:ea typeface="Times New Roman"/>
                          <a:cs typeface="Times New Roman"/>
                        </a:rPr>
                        <a:t> </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endParaRPr lang="en-US" sz="1400">
                        <a:latin typeface="Arial"/>
                        <a:ea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endParaRPr lang="en-US" sz="1400" dirty="0">
                        <a:latin typeface="Arial"/>
                        <a:ea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55">
                <a:tc>
                  <a:txBody>
                    <a:bodyPr/>
                    <a:lstStyle/>
                    <a:p>
                      <a:pPr marL="0" marR="0" algn="r">
                        <a:spcBef>
                          <a:spcPts val="0"/>
                        </a:spcBef>
                        <a:spcAft>
                          <a:spcPts val="0"/>
                        </a:spcAft>
                      </a:pPr>
                      <a:r>
                        <a:rPr lang="en-US" sz="1200">
                          <a:solidFill>
                            <a:srgbClr val="000000"/>
                          </a:solidFill>
                          <a:latin typeface="Arial"/>
                          <a:ea typeface="Times New Roman"/>
                        </a:rPr>
                        <a:t>5</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spcBef>
                          <a:spcPts val="0"/>
                        </a:spcBef>
                        <a:spcAft>
                          <a:spcPts val="0"/>
                        </a:spcAft>
                      </a:pPr>
                      <a:r>
                        <a:rPr lang="en-US" sz="1200">
                          <a:solidFill>
                            <a:srgbClr val="000000"/>
                          </a:solidFill>
                          <a:latin typeface="Arial"/>
                          <a:ea typeface="Times New Roman"/>
                        </a:rPr>
                        <a:t>23-Feb</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spcBef>
                          <a:spcPts val="300"/>
                        </a:spcBef>
                        <a:spcAft>
                          <a:spcPts val="300"/>
                        </a:spcAft>
                      </a:pPr>
                      <a:r>
                        <a:rPr lang="en-US" sz="1400" dirty="0">
                          <a:latin typeface="Arial"/>
                          <a:ea typeface="Times New Roman"/>
                          <a:cs typeface="Times New Roman"/>
                        </a:rPr>
                        <a:t>Frequency Modulation: Transmission</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a:latin typeface="Arial"/>
                          <a:ea typeface="Times New Roman"/>
                          <a:cs typeface="Times New Roman"/>
                        </a:rPr>
                        <a:t>5</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a:latin typeface="Arial"/>
                          <a:ea typeface="Times New Roman"/>
                          <a:cs typeface="Times New Roman"/>
                        </a:rPr>
                        <a:t>2,3</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209755">
                <a:tc>
                  <a:txBody>
                    <a:bodyPr/>
                    <a:lstStyle/>
                    <a:p>
                      <a:pPr marL="0" marR="0" algn="r">
                        <a:spcBef>
                          <a:spcPts val="0"/>
                        </a:spcBef>
                        <a:spcAft>
                          <a:spcPts val="0"/>
                        </a:spcAft>
                      </a:pPr>
                      <a:r>
                        <a:rPr lang="en-US" sz="1200">
                          <a:solidFill>
                            <a:srgbClr val="000000"/>
                          </a:solidFill>
                          <a:latin typeface="Arial"/>
                          <a:ea typeface="Times New Roman"/>
                        </a:rPr>
                        <a:t>6</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a:ea typeface="Times New Roman"/>
                        </a:rPr>
                        <a:t>2-Mar</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Arial"/>
                          <a:ea typeface="Times New Roman"/>
                          <a:cs typeface="Times New Roman"/>
                        </a:rPr>
                        <a:t>Frequency Modulation: Reception</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a:latin typeface="Arial"/>
                          <a:ea typeface="Times New Roman"/>
                        </a:rPr>
                        <a:t>6</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latin typeface="Arial"/>
                          <a:ea typeface="Times New Roman"/>
                        </a:rPr>
                        <a:t>2</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55">
                <a:tc>
                  <a:txBody>
                    <a:bodyPr/>
                    <a:lstStyle/>
                    <a:p>
                      <a:pPr marL="0" marR="0" algn="r">
                        <a:spcBef>
                          <a:spcPts val="0"/>
                        </a:spcBef>
                        <a:spcAft>
                          <a:spcPts val="0"/>
                        </a:spcAft>
                      </a:pPr>
                      <a:r>
                        <a:rPr lang="en-US" sz="1200">
                          <a:solidFill>
                            <a:srgbClr val="000000"/>
                          </a:solidFill>
                          <a:latin typeface="Arial"/>
                          <a:ea typeface="Times New Roman"/>
                        </a:rPr>
                        <a:t>-</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spcBef>
                          <a:spcPts val="0"/>
                        </a:spcBef>
                        <a:spcAft>
                          <a:spcPts val="0"/>
                        </a:spcAft>
                      </a:pPr>
                      <a:r>
                        <a:rPr lang="en-US" sz="1200">
                          <a:solidFill>
                            <a:srgbClr val="000000"/>
                          </a:solidFill>
                          <a:latin typeface="Arial"/>
                          <a:ea typeface="Times New Roman"/>
                        </a:rPr>
                        <a:t>9-Mar</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spcBef>
                          <a:spcPts val="300"/>
                        </a:spcBef>
                        <a:spcAft>
                          <a:spcPts val="300"/>
                        </a:spcAft>
                      </a:pPr>
                      <a:r>
                        <a:rPr lang="en-US" sz="1400" b="1" dirty="0">
                          <a:latin typeface="Arial"/>
                          <a:ea typeface="Times New Roman"/>
                          <a:cs typeface="Times New Roman"/>
                        </a:rPr>
                        <a:t>Spring Break – NO CLASS</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endParaRPr lang="en-US" sz="1400">
                        <a:latin typeface="Arial"/>
                        <a:ea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endParaRPr lang="en-US" sz="1400" dirty="0">
                        <a:latin typeface="Arial"/>
                        <a:ea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506908">
                <a:tc>
                  <a:txBody>
                    <a:bodyPr/>
                    <a:lstStyle/>
                    <a:p>
                      <a:pPr marL="0" marR="0" algn="r">
                        <a:spcBef>
                          <a:spcPts val="0"/>
                        </a:spcBef>
                        <a:spcAft>
                          <a:spcPts val="0"/>
                        </a:spcAft>
                      </a:pPr>
                      <a:r>
                        <a:rPr lang="en-US" sz="1200">
                          <a:solidFill>
                            <a:srgbClr val="000000"/>
                          </a:solidFill>
                          <a:latin typeface="Arial"/>
                          <a:ea typeface="Times New Roman"/>
                        </a:rPr>
                        <a:t>7</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a:ea typeface="Times New Roman"/>
                        </a:rPr>
                        <a:t>16-Mar</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Arial"/>
                          <a:ea typeface="Times New Roman"/>
                          <a:cs typeface="Times New Roman"/>
                        </a:rPr>
                        <a:t>Communication Techniques</a:t>
                      </a:r>
                      <a:endParaRPr lang="en-US" sz="1400" dirty="0">
                        <a:latin typeface="Times New Roman"/>
                        <a:ea typeface="Times New Roman"/>
                      </a:endParaRPr>
                    </a:p>
                    <a:p>
                      <a:pPr marL="0" marR="0">
                        <a:spcBef>
                          <a:spcPts val="300"/>
                        </a:spcBef>
                        <a:spcAft>
                          <a:spcPts val="300"/>
                        </a:spcAft>
                      </a:pPr>
                      <a:r>
                        <a:rPr lang="en-US" sz="1400" dirty="0">
                          <a:latin typeface="Arial"/>
                          <a:ea typeface="Times New Roman"/>
                          <a:cs typeface="Times New Roman"/>
                        </a:rPr>
                        <a:t>Midterm Exam Distributed</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latin typeface="Arial"/>
                          <a:ea typeface="Times New Roman"/>
                          <a:cs typeface="Times New Roman"/>
                        </a:rPr>
                        <a:t>7</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dirty="0">
                          <a:latin typeface="Arial"/>
                          <a:ea typeface="Times New Roman"/>
                          <a:cs typeface="Times New Roman"/>
                        </a:rPr>
                        <a:t>2,3</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55">
                <a:tc>
                  <a:txBody>
                    <a:bodyPr/>
                    <a:lstStyle/>
                    <a:p>
                      <a:pPr marL="0" marR="0" algn="r">
                        <a:spcBef>
                          <a:spcPts val="0"/>
                        </a:spcBef>
                        <a:spcAft>
                          <a:spcPts val="0"/>
                        </a:spcAft>
                      </a:pPr>
                      <a:r>
                        <a:rPr lang="en-US" sz="1200">
                          <a:solidFill>
                            <a:srgbClr val="000000"/>
                          </a:solidFill>
                          <a:latin typeface="Arial"/>
                          <a:ea typeface="Times New Roman"/>
                        </a:rPr>
                        <a:t>8</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spcBef>
                          <a:spcPts val="0"/>
                        </a:spcBef>
                        <a:spcAft>
                          <a:spcPts val="0"/>
                        </a:spcAft>
                      </a:pPr>
                      <a:r>
                        <a:rPr lang="en-US" sz="1200">
                          <a:solidFill>
                            <a:srgbClr val="000000"/>
                          </a:solidFill>
                          <a:latin typeface="Arial"/>
                          <a:ea typeface="Times New Roman"/>
                        </a:rPr>
                        <a:t>23-Mar</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spcBef>
                          <a:spcPts val="300"/>
                        </a:spcBef>
                        <a:spcAft>
                          <a:spcPts val="300"/>
                        </a:spcAft>
                      </a:pPr>
                      <a:r>
                        <a:rPr lang="en-US" sz="1400">
                          <a:latin typeface="Arial"/>
                          <a:ea typeface="Times New Roman"/>
                          <a:cs typeface="Times New Roman"/>
                        </a:rPr>
                        <a:t>Digital Communications: Coding Techniques</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a:latin typeface="Arial"/>
                          <a:ea typeface="Times New Roman"/>
                          <a:cs typeface="Times New Roman"/>
                        </a:rPr>
                        <a:t>8</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dirty="0">
                          <a:latin typeface="Arial"/>
                          <a:ea typeface="Times New Roman"/>
                          <a:cs typeface="Times New Roman"/>
                        </a:rPr>
                        <a:t>2</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506908">
                <a:tc>
                  <a:txBody>
                    <a:bodyPr/>
                    <a:lstStyle/>
                    <a:p>
                      <a:pPr marL="0" marR="0" algn="r">
                        <a:spcBef>
                          <a:spcPts val="0"/>
                        </a:spcBef>
                        <a:spcAft>
                          <a:spcPts val="0"/>
                        </a:spcAft>
                      </a:pPr>
                      <a:r>
                        <a:rPr lang="en-US" sz="1200">
                          <a:solidFill>
                            <a:srgbClr val="000000"/>
                          </a:solidFill>
                          <a:latin typeface="Arial"/>
                          <a:ea typeface="Times New Roman"/>
                        </a:rPr>
                        <a:t>9</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a:ea typeface="Times New Roman"/>
                        </a:rPr>
                        <a:t>30-Mar</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Arial"/>
                          <a:ea typeface="Times New Roman"/>
                          <a:cs typeface="Times New Roman"/>
                        </a:rPr>
                        <a:t>Transmission Lines</a:t>
                      </a:r>
                      <a:endParaRPr lang="en-US" sz="1400" dirty="0">
                        <a:latin typeface="Times New Roman"/>
                        <a:ea typeface="Times New Roman"/>
                      </a:endParaRPr>
                    </a:p>
                    <a:p>
                      <a:pPr marL="0" marR="0">
                        <a:spcBef>
                          <a:spcPts val="300"/>
                        </a:spcBef>
                        <a:spcAft>
                          <a:spcPts val="300"/>
                        </a:spcAft>
                      </a:pPr>
                      <a:r>
                        <a:rPr lang="en-US" sz="1400" b="1" dirty="0">
                          <a:latin typeface="Arial"/>
                          <a:ea typeface="Times New Roman"/>
                          <a:cs typeface="Times New Roman"/>
                        </a:rPr>
                        <a:t>Midterm Exam Due</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dirty="0">
                          <a:latin typeface="Arial"/>
                          <a:ea typeface="Times New Roman"/>
                          <a:cs typeface="Times New Roman"/>
                        </a:rPr>
                        <a:t>12</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dirty="0">
                          <a:latin typeface="Arial"/>
                          <a:ea typeface="Times New Roman"/>
                          <a:cs typeface="Times New Roman"/>
                        </a:rPr>
                        <a:t>2</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55">
                <a:tc>
                  <a:txBody>
                    <a:bodyPr/>
                    <a:lstStyle/>
                    <a:p>
                      <a:pPr marL="0" marR="0" algn="r">
                        <a:spcBef>
                          <a:spcPts val="0"/>
                        </a:spcBef>
                        <a:spcAft>
                          <a:spcPts val="0"/>
                        </a:spcAft>
                      </a:pPr>
                      <a:r>
                        <a:rPr lang="en-US" sz="1200">
                          <a:solidFill>
                            <a:srgbClr val="000000"/>
                          </a:solidFill>
                          <a:latin typeface="Arial"/>
                          <a:ea typeface="Times New Roman"/>
                        </a:rPr>
                        <a:t>10</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spcBef>
                          <a:spcPts val="0"/>
                        </a:spcBef>
                        <a:spcAft>
                          <a:spcPts val="0"/>
                        </a:spcAft>
                      </a:pPr>
                      <a:r>
                        <a:rPr lang="en-US" sz="1200">
                          <a:solidFill>
                            <a:srgbClr val="000000"/>
                          </a:solidFill>
                          <a:latin typeface="Arial"/>
                          <a:ea typeface="Times New Roman"/>
                        </a:rPr>
                        <a:t>6-Apr</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spcBef>
                          <a:spcPts val="300"/>
                        </a:spcBef>
                        <a:spcAft>
                          <a:spcPts val="300"/>
                        </a:spcAft>
                      </a:pPr>
                      <a:r>
                        <a:rPr lang="en-US" sz="1400">
                          <a:latin typeface="Arial"/>
                          <a:ea typeface="Times New Roman"/>
                          <a:cs typeface="Times New Roman"/>
                        </a:rPr>
                        <a:t>Wave Propagation</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dirty="0">
                          <a:latin typeface="Arial"/>
                          <a:ea typeface="Times New Roman"/>
                          <a:cs typeface="Times New Roman"/>
                        </a:rPr>
                        <a:t>13</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dirty="0">
                          <a:latin typeface="Arial"/>
                          <a:ea typeface="Times New Roman"/>
                          <a:cs typeface="Times New Roman"/>
                        </a:rPr>
                        <a:t>2</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209755">
                <a:tc>
                  <a:txBody>
                    <a:bodyPr/>
                    <a:lstStyle/>
                    <a:p>
                      <a:pPr marL="0" marR="0" algn="r">
                        <a:spcBef>
                          <a:spcPts val="0"/>
                        </a:spcBef>
                        <a:spcAft>
                          <a:spcPts val="0"/>
                        </a:spcAft>
                      </a:pPr>
                      <a:r>
                        <a:rPr lang="en-US" sz="1200">
                          <a:solidFill>
                            <a:srgbClr val="000000"/>
                          </a:solidFill>
                          <a:latin typeface="Arial"/>
                          <a:ea typeface="Times New Roman"/>
                        </a:rPr>
                        <a:t>11</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a:ea typeface="Times New Roman"/>
                        </a:rPr>
                        <a:t>13-Apr</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a:ea typeface="Times New Roman"/>
                          <a:cs typeface="Times New Roman"/>
                        </a:rPr>
                        <a:t>Antennas</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dirty="0">
                          <a:latin typeface="Arial"/>
                          <a:ea typeface="Times New Roman"/>
                          <a:cs typeface="Times New Roman"/>
                        </a:rPr>
                        <a:t>14</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dirty="0">
                          <a:latin typeface="Arial"/>
                          <a:ea typeface="Times New Roman"/>
                          <a:cs typeface="Times New Roman"/>
                        </a:rPr>
                        <a:t>1,2</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55">
                <a:tc>
                  <a:txBody>
                    <a:bodyPr/>
                    <a:lstStyle/>
                    <a:p>
                      <a:pPr marL="0" marR="0" algn="r">
                        <a:spcBef>
                          <a:spcPts val="0"/>
                        </a:spcBef>
                        <a:spcAft>
                          <a:spcPts val="0"/>
                        </a:spcAft>
                      </a:pPr>
                      <a:r>
                        <a:rPr lang="en-US" sz="1200">
                          <a:solidFill>
                            <a:srgbClr val="000000"/>
                          </a:solidFill>
                          <a:latin typeface="Arial"/>
                          <a:ea typeface="Times New Roman"/>
                        </a:rPr>
                        <a:t>12</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spcBef>
                          <a:spcPts val="0"/>
                        </a:spcBef>
                        <a:spcAft>
                          <a:spcPts val="0"/>
                        </a:spcAft>
                      </a:pPr>
                      <a:r>
                        <a:rPr lang="en-US" sz="1200">
                          <a:solidFill>
                            <a:srgbClr val="000000"/>
                          </a:solidFill>
                          <a:latin typeface="Arial"/>
                          <a:ea typeface="Times New Roman"/>
                        </a:rPr>
                        <a:t>20-Apr</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spcBef>
                          <a:spcPts val="300"/>
                        </a:spcBef>
                        <a:spcAft>
                          <a:spcPts val="300"/>
                        </a:spcAft>
                      </a:pPr>
                      <a:r>
                        <a:rPr lang="en-US" sz="1400">
                          <a:latin typeface="Arial"/>
                          <a:ea typeface="Times New Roman"/>
                          <a:cs typeface="Times New Roman"/>
                        </a:rPr>
                        <a:t>Waveguides and Radar</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300"/>
                        </a:spcAft>
                      </a:pPr>
                      <a:r>
                        <a:rPr lang="en-US" sz="1050" b="0">
                          <a:latin typeface="Times New Roman"/>
                          <a:cs typeface="Times New Roman"/>
                        </a:rPr>
                        <a:t>15</a:t>
                      </a:r>
                      <a:endParaRPr lang="en-US" sz="1050" b="1">
                        <a:latin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300"/>
                        </a:spcAft>
                      </a:pPr>
                      <a:r>
                        <a:rPr lang="en-US" sz="1050" b="0" dirty="0">
                          <a:latin typeface="Times New Roman"/>
                          <a:cs typeface="Times New Roman"/>
                        </a:rPr>
                        <a:t>2</a:t>
                      </a:r>
                      <a:endParaRPr lang="en-US" sz="1050" b="1" dirty="0">
                        <a:latin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506908">
                <a:tc>
                  <a:txBody>
                    <a:bodyPr/>
                    <a:lstStyle/>
                    <a:p>
                      <a:pPr marL="0" marR="0" algn="r">
                        <a:spcBef>
                          <a:spcPts val="0"/>
                        </a:spcBef>
                        <a:spcAft>
                          <a:spcPts val="0"/>
                        </a:spcAft>
                      </a:pPr>
                      <a:r>
                        <a:rPr lang="en-US" sz="1200">
                          <a:solidFill>
                            <a:srgbClr val="000000"/>
                          </a:solidFill>
                          <a:latin typeface="Arial"/>
                          <a:ea typeface="Times New Roman"/>
                        </a:rPr>
                        <a:t>13</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a:ea typeface="Times New Roman"/>
                        </a:rPr>
                        <a:t>27-Apr</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a:ea typeface="Times New Roman"/>
                          <a:cs typeface="Times New Roman"/>
                        </a:rPr>
                        <a:t>Television</a:t>
                      </a:r>
                      <a:endParaRPr lang="en-US" sz="1400">
                        <a:latin typeface="Times New Roman"/>
                        <a:ea typeface="Times New Roman"/>
                      </a:endParaRPr>
                    </a:p>
                    <a:p>
                      <a:pPr marL="0" marR="0">
                        <a:spcBef>
                          <a:spcPts val="300"/>
                        </a:spcBef>
                        <a:spcAft>
                          <a:spcPts val="300"/>
                        </a:spcAft>
                      </a:pPr>
                      <a:r>
                        <a:rPr lang="en-US" sz="1400">
                          <a:latin typeface="Arial"/>
                          <a:ea typeface="Times New Roman"/>
                          <a:cs typeface="Times New Roman"/>
                        </a:rPr>
                        <a:t>Final Exam Distributed</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050" b="0">
                          <a:latin typeface="Times New Roman"/>
                          <a:cs typeface="Times New Roman"/>
                        </a:rPr>
                        <a:t>17</a:t>
                      </a:r>
                      <a:endParaRPr lang="en-US" sz="1050" b="1">
                        <a:latin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050" b="0" dirty="0">
                          <a:latin typeface="Times New Roman"/>
                          <a:cs typeface="Times New Roman"/>
                        </a:rPr>
                        <a:t>2</a:t>
                      </a:r>
                      <a:endParaRPr lang="en-US" sz="1050" b="1" dirty="0">
                        <a:latin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55">
                <a:tc>
                  <a:txBody>
                    <a:bodyPr/>
                    <a:lstStyle/>
                    <a:p>
                      <a:pPr marL="0" marR="0" algn="r">
                        <a:spcBef>
                          <a:spcPts val="0"/>
                        </a:spcBef>
                        <a:spcAft>
                          <a:spcPts val="0"/>
                        </a:spcAft>
                      </a:pPr>
                      <a:r>
                        <a:rPr lang="en-US" sz="1200">
                          <a:solidFill>
                            <a:srgbClr val="000000"/>
                          </a:solidFill>
                          <a:latin typeface="Arial"/>
                          <a:ea typeface="Times New Roman"/>
                        </a:rPr>
                        <a:t>14</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spcBef>
                          <a:spcPts val="0"/>
                        </a:spcBef>
                        <a:spcAft>
                          <a:spcPts val="0"/>
                        </a:spcAft>
                      </a:pPr>
                      <a:r>
                        <a:rPr lang="en-US" sz="1200">
                          <a:solidFill>
                            <a:srgbClr val="000000"/>
                          </a:solidFill>
                          <a:latin typeface="Arial"/>
                          <a:ea typeface="Times New Roman"/>
                        </a:rPr>
                        <a:t>4-May</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spcBef>
                          <a:spcPts val="300"/>
                        </a:spcBef>
                        <a:spcAft>
                          <a:spcPts val="300"/>
                        </a:spcAft>
                      </a:pPr>
                      <a:r>
                        <a:rPr lang="en-US" sz="1400">
                          <a:latin typeface="Arial"/>
                          <a:ea typeface="Times New Roman"/>
                          <a:cs typeface="Times New Roman"/>
                        </a:rPr>
                        <a:t>Selected Topics </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a:latin typeface="Arial"/>
                          <a:ea typeface="Times New Roman"/>
                          <a:cs typeface="Times New Roman"/>
                        </a:rPr>
                        <a:t>TBD</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indent="0" algn="ctr">
                        <a:spcBef>
                          <a:spcPts val="300"/>
                        </a:spcBef>
                        <a:spcAft>
                          <a:spcPts val="300"/>
                        </a:spcAft>
                      </a:pPr>
                      <a:r>
                        <a:rPr lang="en-US" sz="1400" dirty="0">
                          <a:latin typeface="Arial"/>
                          <a:ea typeface="Times New Roman"/>
                          <a:cs typeface="Times New Roman"/>
                        </a:rPr>
                        <a:t>2</a:t>
                      </a:r>
                      <a:endParaRPr lang="en-US" sz="1400" dirty="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209755">
                <a:tc>
                  <a:txBody>
                    <a:bodyPr/>
                    <a:lstStyle/>
                    <a:p>
                      <a:pPr marL="0" marR="0" algn="r">
                        <a:spcBef>
                          <a:spcPts val="0"/>
                        </a:spcBef>
                        <a:spcAft>
                          <a:spcPts val="0"/>
                        </a:spcAft>
                      </a:pPr>
                      <a:r>
                        <a:rPr lang="en-US" sz="1200">
                          <a:solidFill>
                            <a:srgbClr val="000000"/>
                          </a:solidFill>
                          <a:latin typeface="Arial"/>
                          <a:ea typeface="Times New Roman"/>
                        </a:rPr>
                        <a:t>15</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a:ea typeface="Times New Roman"/>
                        </a:rPr>
                        <a:t>11-May</a:t>
                      </a:r>
                      <a:endParaRPr lang="en-US" sz="1400">
                        <a:latin typeface="Times New Roman"/>
                        <a:ea typeface="Times New Roman"/>
                      </a:endParaRPr>
                    </a:p>
                  </a:txBody>
                  <a:tcPr marL="68494" marR="68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b="1">
                          <a:latin typeface="Arial"/>
                          <a:ea typeface="Times New Roman"/>
                          <a:cs typeface="Times New Roman"/>
                        </a:rPr>
                        <a:t>Final Exam Due</a:t>
                      </a:r>
                      <a:endParaRPr lang="en-US" sz="1400">
                        <a:latin typeface="Times New Roman"/>
                        <a:ea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endParaRPr lang="en-US" sz="1400">
                        <a:latin typeface="Arial"/>
                        <a:ea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endParaRPr lang="en-US" sz="1400" dirty="0">
                        <a:latin typeface="Arial"/>
                        <a:ea typeface="Times New Roman"/>
                        <a:cs typeface="Times New Roman"/>
                      </a:endParaRPr>
                    </a:p>
                  </a:txBody>
                  <a:tcPr marL="68494" marR="68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The dB in Communications</a:t>
            </a:r>
          </a:p>
          <a:p>
            <a:r>
              <a:rPr lang="en-US" dirty="0" smtClean="0"/>
              <a:t>Noise</a:t>
            </a:r>
          </a:p>
          <a:p>
            <a:r>
              <a:rPr lang="en-US" dirty="0" smtClean="0"/>
              <a:t>Noise Designation and Calculation</a:t>
            </a:r>
          </a:p>
          <a:p>
            <a:r>
              <a:rPr lang="en-US" dirty="0" smtClean="0"/>
              <a:t>Noise Measurement</a:t>
            </a:r>
          </a:p>
          <a:p>
            <a:r>
              <a:rPr lang="en-US" dirty="0" smtClean="0"/>
              <a:t>Information and Bandwidth</a:t>
            </a:r>
          </a:p>
          <a:p>
            <a:r>
              <a:rPr lang="en-US" dirty="0" smtClean="0"/>
              <a:t>LC Circuits</a:t>
            </a:r>
          </a:p>
          <a:p>
            <a:r>
              <a:rPr lang="en-US" dirty="0" smtClean="0"/>
              <a:t>Oscillators</a:t>
            </a:r>
          </a:p>
          <a:p>
            <a:r>
              <a:rPr lang="en-US" dirty="0" smtClean="0"/>
              <a:t>Troubleshooting</a:t>
            </a:r>
            <a:endParaRPr lang="en-US" dirty="0"/>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8</a:t>
            </a:fld>
            <a:endParaRPr kumimoji="0" lang="en-US"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Describe a basic communication system and explain the concept of modulation</a:t>
            </a:r>
          </a:p>
          <a:p>
            <a:r>
              <a:rPr lang="en-US" dirty="0" smtClean="0"/>
              <a:t>Develop an understanding of the use of the decibel (dB) in communication systems</a:t>
            </a:r>
          </a:p>
          <a:p>
            <a:r>
              <a:rPr lang="en-US" dirty="0" smtClean="0"/>
              <a:t>Define </a:t>
            </a:r>
            <a:r>
              <a:rPr lang="en-US" i="1" dirty="0" smtClean="0"/>
              <a:t>electrical noise</a:t>
            </a:r>
            <a:r>
              <a:rPr lang="en-US" dirty="0" smtClean="0"/>
              <a:t> and explain its effect at the first stages of a receiver</a:t>
            </a:r>
          </a:p>
          <a:p>
            <a:r>
              <a:rPr lang="en-US" dirty="0" smtClean="0"/>
              <a:t>Calculate the thermal noise generated by a resistor</a:t>
            </a:r>
          </a:p>
          <a:p>
            <a:r>
              <a:rPr lang="en-US" dirty="0" smtClean="0"/>
              <a:t>Calculate the signal-to-noise ratio and noise figure for an amplifier</a:t>
            </a:r>
          </a:p>
          <a:p>
            <a:r>
              <a:rPr lang="en-US" dirty="0" smtClean="0"/>
              <a:t>Describe several techniques for making noise measurements</a:t>
            </a:r>
          </a:p>
          <a:p>
            <a:r>
              <a:rPr lang="en-US" dirty="0" smtClean="0"/>
              <a:t>Explain the relationship among information, bandwidth, and time of transmission</a:t>
            </a:r>
          </a:p>
          <a:p>
            <a:r>
              <a:rPr lang="en-US" dirty="0" smtClean="0"/>
              <a:t>Analyze </a:t>
            </a:r>
            <a:r>
              <a:rPr lang="en-US" dirty="0" err="1" smtClean="0"/>
              <a:t>nonsinusoidal</a:t>
            </a:r>
            <a:r>
              <a:rPr lang="en-US" dirty="0" smtClean="0"/>
              <a:t> repetitive waveforms via Fourier Analysis</a:t>
            </a:r>
          </a:p>
          <a:p>
            <a:r>
              <a:rPr lang="en-US" dirty="0" smtClean="0"/>
              <a:t>Analyze the operation of various RLC circuits</a:t>
            </a:r>
          </a:p>
          <a:p>
            <a:r>
              <a:rPr lang="en-US" dirty="0" smtClean="0"/>
              <a:t>Describe the operation of common LC and crystal oscillators</a:t>
            </a:r>
          </a:p>
        </p:txBody>
      </p:sp>
      <p:sp>
        <p:nvSpPr>
          <p:cNvPr id="4" name="Date Placeholder 3"/>
          <p:cNvSpPr>
            <a:spLocks noGrp="1"/>
          </p:cNvSpPr>
          <p:nvPr>
            <p:ph type="dt" sz="half" idx="10"/>
          </p:nvPr>
        </p:nvSpPr>
        <p:spPr/>
        <p:txBody>
          <a:bodyPr/>
          <a:lstStyle/>
          <a:p>
            <a:r>
              <a:rPr lang="en-US" smtClean="0"/>
              <a:t>1/19/2010</a:t>
            </a:r>
            <a:endParaRPr lang="en-US" dirty="0"/>
          </a:p>
        </p:txBody>
      </p:sp>
      <p:sp>
        <p:nvSpPr>
          <p:cNvPr id="5" name="Footer Placeholder 4"/>
          <p:cNvSpPr>
            <a:spLocks noGrp="1"/>
          </p:cNvSpPr>
          <p:nvPr>
            <p:ph type="ftr" sz="quarter" idx="11"/>
          </p:nvPr>
        </p:nvSpPr>
        <p:spPr/>
        <p:txBody>
          <a:bodyPr/>
          <a:lstStyle/>
          <a:p>
            <a:r>
              <a:rPr kumimoji="0" lang="es-ES" smtClean="0"/>
              <a:t>Fairfield U. -  R. Munden - EE350</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9</a:t>
            </a:fld>
            <a:endParaRPr kumimoji="0" lang="en-US" dirty="0">
              <a:solidFill>
                <a:srgbClr val="FFFF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455</TotalTime>
  <Words>2299</Words>
  <Application>Microsoft Office PowerPoint</Application>
  <PresentationFormat>On-screen Show (4:3)</PresentationFormat>
  <Paragraphs>456</Paragraphs>
  <Slides>54</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Flow</vt:lpstr>
      <vt:lpstr>Equation</vt:lpstr>
      <vt:lpstr>EE 350 / ECE 490 Analog Communication Systems</vt:lpstr>
      <vt:lpstr>Syllabus</vt:lpstr>
      <vt:lpstr>Course Objectives</vt:lpstr>
      <vt:lpstr>Course Particulars</vt:lpstr>
      <vt:lpstr>Academic Policies</vt:lpstr>
      <vt:lpstr>Academic Integrity</vt:lpstr>
      <vt:lpstr>Schedule</vt:lpstr>
      <vt:lpstr>Outline</vt:lpstr>
      <vt:lpstr>Objectives</vt:lpstr>
      <vt:lpstr>Modulation</vt:lpstr>
      <vt:lpstr>Figure 1-1   A communication system block diagram.     </vt:lpstr>
      <vt:lpstr>The dB in Communications</vt:lpstr>
      <vt:lpstr>Noise</vt:lpstr>
      <vt:lpstr>Figure 1-2   Noise effect on a receiver s first and second amplifier stages.</vt:lpstr>
      <vt:lpstr>Figure 1-3   Resistance noise generator.</vt:lpstr>
      <vt:lpstr>Figure 1-4   Device noise versus frequency. </vt:lpstr>
      <vt:lpstr>Noise Designation</vt:lpstr>
      <vt:lpstr>Figure 1-5   NF versus frequency for a 2N4957 transistor. (Courtesy of Motorola Semiconductor Products, Inc.)</vt:lpstr>
      <vt:lpstr>Figure 1-6   Noise contours for a 2N4957 transistor. (Courtesy of Motorola Semiconductor Products, Inc.)</vt:lpstr>
      <vt:lpstr>Noise Effects</vt:lpstr>
      <vt:lpstr>Figure 1-7   Scope display of the same noise signal at two different intensity settings. (Courtesy of Electronic Design.)</vt:lpstr>
      <vt:lpstr>Figure 1-8   (a) With the tangential method, the noise signal is connected to both channels of a dual-channel scope used in the alternate-sweep mode. (b) The offset voltage is adjusted until the traces just merge. (c) The noise signal is then removed. The difference in the noise-free traces is twice the rms noise voltage. (d, e, f) This is repeated at a different intensity to show that the method is independent of  intensity. Scope settings are: horizontal  =  500 ms/cm, vertical  =  20 mV/cm. (Courtesy of Electronic Design.)</vt:lpstr>
      <vt:lpstr>Figure 1-9   (a) Fundamental frequency (sin t); (b) the addition of the first and third harmonics (sint + 1/3 sin 3t); (c) the addition of the first, third, and fifth harmonics (sin t + 1/3 sin 3t + 1/5 sin 5t).</vt:lpstr>
      <vt:lpstr>Figure1-10   Square waves containing: (a) 13 harmonics; (b) 51 harmonics.</vt:lpstr>
      <vt:lpstr>Figure 1-11   (a) A 1-kHz sinusoid and its FFT representation; (b) a 2-kHz sinusoid and its FFT representation.</vt:lpstr>
      <vt:lpstr>Figure 1-11 (continued)   (a) A 1-kHz sinusoid and its FFT representation; (b) a 2-kHz sinusoid and its FFT representation.</vt:lpstr>
      <vt:lpstr>Figure 1-12   A 1-kHz square wave and its FFT representation.</vt:lpstr>
      <vt:lpstr>Figure 1-13   (a) A low-pass filter simulating a bandwidth-limited communications channel; (b) the resulting time series and FFT waveforms after passing through the low-pass filter.</vt:lpstr>
      <vt:lpstr>Figure 1-14   Series RLC circuit.</vt:lpstr>
      <vt:lpstr>Figure 1-15   Series RLC circuit effects.</vt:lpstr>
      <vt:lpstr>Figure 1-16   (a) LC bandpass filter and (b) response.</vt:lpstr>
      <vt:lpstr>Figure 1-18   Parallel LC circuit and response.</vt:lpstr>
      <vt:lpstr>LC Filters</vt:lpstr>
      <vt:lpstr>Figure 1-19   Inductor at high frequencies.</vt:lpstr>
      <vt:lpstr>Figure 1-20   Resistor at high frequencies.</vt:lpstr>
      <vt:lpstr>Figure 1-21   Tank circuit flywheel effect.</vt:lpstr>
      <vt:lpstr>Simplified Hartley oscillator.</vt:lpstr>
      <vt:lpstr>Figure 1-23   Practical Hartley oscillator.</vt:lpstr>
      <vt:lpstr>Figure 1-24   Colpitts oscillator.</vt:lpstr>
      <vt:lpstr>Figure 1-25   Clapp oscillator.</vt:lpstr>
      <vt:lpstr>Figure 1-26   Electrical equivalent circuit of a crystal.</vt:lpstr>
      <vt:lpstr>Figure 1-27   Pierce oscillator.</vt:lpstr>
      <vt:lpstr>Figure 1-28   IC crystal oscillator.</vt:lpstr>
      <vt:lpstr>Figure 1-29   Crystal test circuit.</vt:lpstr>
      <vt:lpstr>Figure 1-30   Signal injection.</vt:lpstr>
      <vt:lpstr>Figure 1-31   Signal tracing.</vt:lpstr>
      <vt:lpstr>Figure 1-32   Crystal test.</vt:lpstr>
      <vt:lpstr>Figure 1-33   Clapp oscillator.</vt:lpstr>
      <vt:lpstr>Figure 1-34   The time series (top) and the FFT (bottom) for a 12.375-kHz sinusoid with the sample rate set to 10 kS/s.</vt:lpstr>
      <vt:lpstr>Figure 1-35   The Multisim component view of the test circuit used to demonstrate the frequency spectra for a square wave. </vt:lpstr>
      <vt:lpstr>Figure 1-36   The Multisim oscilloscope image of the square wave from the function generator.</vt:lpstr>
      <vt:lpstr>Figure 1-37   The Multisim spectrum analyzer view of a 1-kHz square wave. </vt:lpstr>
      <vt:lpstr>Figure 1-38   FFT for Problem 46.</vt:lpstr>
      <vt:lpstr>Figure 1-39   FFT for Problem 47. </vt:lpstr>
    </vt:vector>
  </TitlesOfParts>
  <Company>Workflow Data Systems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James Ramsey</dc:creator>
  <cp:lastModifiedBy>Ryan Munden</cp:lastModifiedBy>
  <cp:revision>31</cp:revision>
  <dcterms:created xsi:type="dcterms:W3CDTF">2007-06-03T22:08:33Z</dcterms:created>
  <dcterms:modified xsi:type="dcterms:W3CDTF">2010-01-20T01:48:43Z</dcterms:modified>
</cp:coreProperties>
</file>