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50"/>
  </p:notesMasterIdLst>
  <p:sldIdLst>
    <p:sldId id="358" r:id="rId2"/>
    <p:sldId id="359" r:id="rId3"/>
    <p:sldId id="360" r:id="rId4"/>
    <p:sldId id="361" r:id="rId5"/>
    <p:sldId id="319" r:id="rId6"/>
    <p:sldId id="362" r:id="rId7"/>
    <p:sldId id="320" r:id="rId8"/>
    <p:sldId id="371" r:id="rId9"/>
    <p:sldId id="372" r:id="rId10"/>
    <p:sldId id="321" r:id="rId11"/>
    <p:sldId id="322" r:id="rId12"/>
    <p:sldId id="363" r:id="rId13"/>
    <p:sldId id="324" r:id="rId14"/>
    <p:sldId id="325" r:id="rId15"/>
    <p:sldId id="326" r:id="rId16"/>
    <p:sldId id="328" r:id="rId17"/>
    <p:sldId id="327" r:id="rId18"/>
    <p:sldId id="329" r:id="rId19"/>
    <p:sldId id="330" r:id="rId20"/>
    <p:sldId id="331" r:id="rId21"/>
    <p:sldId id="332" r:id="rId22"/>
    <p:sldId id="333" r:id="rId23"/>
    <p:sldId id="335" r:id="rId24"/>
    <p:sldId id="336" r:id="rId25"/>
    <p:sldId id="365" r:id="rId26"/>
    <p:sldId id="337" r:id="rId27"/>
    <p:sldId id="338" r:id="rId28"/>
    <p:sldId id="339" r:id="rId29"/>
    <p:sldId id="340" r:id="rId30"/>
    <p:sldId id="341" r:id="rId31"/>
    <p:sldId id="342" r:id="rId32"/>
    <p:sldId id="367" r:id="rId33"/>
    <p:sldId id="343" r:id="rId34"/>
    <p:sldId id="344" r:id="rId35"/>
    <p:sldId id="368" r:id="rId36"/>
    <p:sldId id="373" r:id="rId37"/>
    <p:sldId id="369" r:id="rId38"/>
    <p:sldId id="347" r:id="rId39"/>
    <p:sldId id="349" r:id="rId40"/>
    <p:sldId id="350" r:id="rId41"/>
    <p:sldId id="351" r:id="rId42"/>
    <p:sldId id="352" r:id="rId43"/>
    <p:sldId id="353" r:id="rId44"/>
    <p:sldId id="354" r:id="rId45"/>
    <p:sldId id="370" r:id="rId46"/>
    <p:sldId id="355" r:id="rId47"/>
    <p:sldId id="356" r:id="rId48"/>
    <p:sldId id="357"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86FF"/>
    <a:srgbClr val="DA8C8C"/>
    <a:srgbClr val="97D4FB"/>
    <a:srgbClr val="F7F7F7"/>
    <a:srgbClr val="000000"/>
    <a:srgbClr val="F9C486"/>
    <a:srgbClr val="B50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1" autoAdjust="0"/>
    <p:restoredTop sz="91443" autoAdjust="0"/>
  </p:normalViewPr>
  <p:slideViewPr>
    <p:cSldViewPr>
      <p:cViewPr varScale="1">
        <p:scale>
          <a:sx n="79" d="100"/>
          <a:sy n="79" d="100"/>
        </p:scale>
        <p:origin x="-109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55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55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55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55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55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6F171F7-DA5C-480A-8630-3F6345C160CA}" type="slidenum">
              <a:rPr lang="en-US"/>
              <a:pPr/>
              <a:t>‹#›</a:t>
            </a:fld>
            <a:endParaRPr lang="en-US"/>
          </a:p>
        </p:txBody>
      </p:sp>
    </p:spTree>
    <p:extLst>
      <p:ext uri="{BB962C8B-B14F-4D97-AF65-F5344CB8AC3E}">
        <p14:creationId xmlns:p14="http://schemas.microsoft.com/office/powerpoint/2010/main" val="414963255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7E2078-4BE1-4087-BD35-54C023E0EDC4}" type="slidenum">
              <a:rPr lang="en-US"/>
              <a:pPr/>
              <a:t>5</a:t>
            </a:fld>
            <a:endParaRPr lang="en-US"/>
          </a:p>
        </p:txBody>
      </p:sp>
      <p:sp>
        <p:nvSpPr>
          <p:cNvPr id="4771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718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81805F-C647-4A53-99EC-494DE397131A}" type="slidenum">
              <a:rPr lang="en-US"/>
              <a:pPr/>
              <a:t>18</a:t>
            </a:fld>
            <a:endParaRPr lang="en-US"/>
          </a:p>
        </p:txBody>
      </p:sp>
      <p:sp>
        <p:nvSpPr>
          <p:cNvPr id="4976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766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A3FCF6-6461-456C-A177-84BFD3E87BCF}" type="slidenum">
              <a:rPr lang="en-US"/>
              <a:pPr/>
              <a:t>19</a:t>
            </a:fld>
            <a:endParaRPr lang="en-US"/>
          </a:p>
        </p:txBody>
      </p:sp>
      <p:sp>
        <p:nvSpPr>
          <p:cNvPr id="4997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971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911FDC-AAB6-4A67-BD62-8A7CE2B81DA5}" type="slidenum">
              <a:rPr lang="en-US"/>
              <a:pPr/>
              <a:t>20</a:t>
            </a:fld>
            <a:endParaRPr lang="en-US"/>
          </a:p>
        </p:txBody>
      </p:sp>
      <p:sp>
        <p:nvSpPr>
          <p:cNvPr id="5017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176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023C47-4FC1-48F1-99EE-9503A41EF508}" type="slidenum">
              <a:rPr lang="en-US"/>
              <a:pPr/>
              <a:t>21</a:t>
            </a:fld>
            <a:endParaRPr lang="en-US"/>
          </a:p>
        </p:txBody>
      </p:sp>
      <p:sp>
        <p:nvSpPr>
          <p:cNvPr id="5038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381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096046-5D4C-4769-AB0C-1492AD599389}" type="slidenum">
              <a:rPr lang="en-US"/>
              <a:pPr/>
              <a:t>22</a:t>
            </a:fld>
            <a:endParaRPr lang="en-US"/>
          </a:p>
        </p:txBody>
      </p:sp>
      <p:sp>
        <p:nvSpPr>
          <p:cNvPr id="5058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585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12182C-F67D-4745-940C-5E87E7B2457E}" type="slidenum">
              <a:rPr lang="en-US"/>
              <a:pPr/>
              <a:t>23</a:t>
            </a:fld>
            <a:endParaRPr lang="en-US"/>
          </a:p>
        </p:txBody>
      </p:sp>
      <p:sp>
        <p:nvSpPr>
          <p:cNvPr id="5099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995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A31E1E-0269-46E1-A064-9ED6F2D56176}" type="slidenum">
              <a:rPr lang="en-US"/>
              <a:pPr/>
              <a:t>24</a:t>
            </a:fld>
            <a:endParaRPr lang="en-US"/>
          </a:p>
        </p:txBody>
      </p:sp>
      <p:sp>
        <p:nvSpPr>
          <p:cNvPr id="5120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200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7E9C64-BA93-4C9B-86AA-CD228ED55E88}" type="slidenum">
              <a:rPr lang="en-US"/>
              <a:pPr/>
              <a:t>26</a:t>
            </a:fld>
            <a:endParaRPr lang="en-US"/>
          </a:p>
        </p:txBody>
      </p:sp>
      <p:sp>
        <p:nvSpPr>
          <p:cNvPr id="5140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405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5E35C4-40AE-41B2-BC48-74AE3B7F2FA9}" type="slidenum">
              <a:rPr lang="en-US"/>
              <a:pPr/>
              <a:t>27</a:t>
            </a:fld>
            <a:endParaRPr lang="en-US"/>
          </a:p>
        </p:txBody>
      </p:sp>
      <p:sp>
        <p:nvSpPr>
          <p:cNvPr id="5160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609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D84C3C-E880-4B1A-949D-9AC7B22FC02B}" type="slidenum">
              <a:rPr lang="en-US"/>
              <a:pPr/>
              <a:t>28</a:t>
            </a:fld>
            <a:endParaRPr lang="en-US"/>
          </a:p>
        </p:txBody>
      </p:sp>
      <p:sp>
        <p:nvSpPr>
          <p:cNvPr id="5181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814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DED3EF-625D-4B74-B121-C3917BB23DDC}" type="slidenum">
              <a:rPr lang="en-US"/>
              <a:pPr/>
              <a:t>7</a:t>
            </a:fld>
            <a:endParaRPr lang="en-US"/>
          </a:p>
        </p:txBody>
      </p:sp>
      <p:sp>
        <p:nvSpPr>
          <p:cNvPr id="4792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923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4038B4-ED26-4F82-A473-10DCDE448F92}" type="slidenum">
              <a:rPr lang="en-US"/>
              <a:pPr/>
              <a:t>29</a:t>
            </a:fld>
            <a:endParaRPr lang="en-US"/>
          </a:p>
        </p:txBody>
      </p:sp>
      <p:sp>
        <p:nvSpPr>
          <p:cNvPr id="5201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019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884F0E-7324-49CE-8415-DD1EB43E141E}" type="slidenum">
              <a:rPr lang="en-US"/>
              <a:pPr/>
              <a:t>30</a:t>
            </a:fld>
            <a:endParaRPr lang="en-US"/>
          </a:p>
        </p:txBody>
      </p:sp>
      <p:sp>
        <p:nvSpPr>
          <p:cNvPr id="5222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224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3D385C-BAAC-4888-BAC2-E56764C567C0}" type="slidenum">
              <a:rPr lang="en-US"/>
              <a:pPr/>
              <a:t>31</a:t>
            </a:fld>
            <a:endParaRPr lang="en-US"/>
          </a:p>
        </p:txBody>
      </p:sp>
      <p:sp>
        <p:nvSpPr>
          <p:cNvPr id="5242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429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BC0E0B-161A-4515-B74D-C5B50CD9C857}" type="slidenum">
              <a:rPr lang="en-US"/>
              <a:pPr/>
              <a:t>33</a:t>
            </a:fld>
            <a:endParaRPr lang="en-US"/>
          </a:p>
        </p:txBody>
      </p:sp>
      <p:sp>
        <p:nvSpPr>
          <p:cNvPr id="5263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633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CC1F66-3658-451D-B6B5-0FB91B66CBF4}" type="slidenum">
              <a:rPr lang="en-US"/>
              <a:pPr/>
              <a:t>34</a:t>
            </a:fld>
            <a:endParaRPr lang="en-US"/>
          </a:p>
        </p:txBody>
      </p:sp>
      <p:sp>
        <p:nvSpPr>
          <p:cNvPr id="5283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838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14EAA8-8D3C-461E-9D56-191FD35B21F6}" type="slidenum">
              <a:rPr lang="en-US"/>
              <a:pPr/>
              <a:t>38</a:t>
            </a:fld>
            <a:endParaRPr lang="en-US"/>
          </a:p>
        </p:txBody>
      </p:sp>
      <p:sp>
        <p:nvSpPr>
          <p:cNvPr id="5345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453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1F2523-F6C8-40E0-92BC-2577EEFE044A}" type="slidenum">
              <a:rPr lang="en-US"/>
              <a:pPr/>
              <a:t>39</a:t>
            </a:fld>
            <a:endParaRPr lang="en-US"/>
          </a:p>
        </p:txBody>
      </p:sp>
      <p:sp>
        <p:nvSpPr>
          <p:cNvPr id="5386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862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65B330-2FD8-4DEA-B571-87D523B365CA}" type="slidenum">
              <a:rPr lang="en-US"/>
              <a:pPr/>
              <a:t>40</a:t>
            </a:fld>
            <a:endParaRPr lang="en-US"/>
          </a:p>
        </p:txBody>
      </p:sp>
      <p:sp>
        <p:nvSpPr>
          <p:cNvPr id="5406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067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3F6B0F-7846-44F5-848F-A2A44FD09111}" type="slidenum">
              <a:rPr lang="en-US"/>
              <a:pPr/>
              <a:t>41</a:t>
            </a:fld>
            <a:endParaRPr lang="en-US"/>
          </a:p>
        </p:txBody>
      </p:sp>
      <p:sp>
        <p:nvSpPr>
          <p:cNvPr id="5427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272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6B710D-408C-40A5-8645-11A460344A65}" type="slidenum">
              <a:rPr lang="en-US"/>
              <a:pPr/>
              <a:t>42</a:t>
            </a:fld>
            <a:endParaRPr lang="en-US"/>
          </a:p>
        </p:txBody>
      </p:sp>
      <p:sp>
        <p:nvSpPr>
          <p:cNvPr id="5447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477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8294F5-7F35-404D-9571-9E3007606F8F}" type="slidenum">
              <a:rPr lang="en-US"/>
              <a:pPr/>
              <a:t>10</a:t>
            </a:fld>
            <a:endParaRPr lang="en-US"/>
          </a:p>
        </p:txBody>
      </p:sp>
      <p:sp>
        <p:nvSpPr>
          <p:cNvPr id="4812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28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E8A05E-9F95-43CC-9FD7-2CA15FC1A5B1}" type="slidenum">
              <a:rPr lang="en-US"/>
              <a:pPr/>
              <a:t>43</a:t>
            </a:fld>
            <a:endParaRPr lang="en-US"/>
          </a:p>
        </p:txBody>
      </p:sp>
      <p:sp>
        <p:nvSpPr>
          <p:cNvPr id="5468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681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948619-8328-46EF-8382-ED0667D34CCD}" type="slidenum">
              <a:rPr lang="en-US"/>
              <a:pPr/>
              <a:t>44</a:t>
            </a:fld>
            <a:endParaRPr lang="en-US"/>
          </a:p>
        </p:txBody>
      </p:sp>
      <p:sp>
        <p:nvSpPr>
          <p:cNvPr id="5488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886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2024B2-0EFE-41E6-922E-498199863B8D}" type="slidenum">
              <a:rPr lang="en-US"/>
              <a:pPr/>
              <a:t>46</a:t>
            </a:fld>
            <a:endParaRPr lang="en-US"/>
          </a:p>
        </p:txBody>
      </p:sp>
      <p:sp>
        <p:nvSpPr>
          <p:cNvPr id="5509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5091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0AECE4-69D5-4796-B491-7A4034D6E6F0}" type="slidenum">
              <a:rPr lang="en-US"/>
              <a:pPr/>
              <a:t>47</a:t>
            </a:fld>
            <a:endParaRPr lang="en-US"/>
          </a:p>
        </p:txBody>
      </p:sp>
      <p:sp>
        <p:nvSpPr>
          <p:cNvPr id="5529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5296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FFCBEA-C86C-448C-8389-5C393E87FDD0}" type="slidenum">
              <a:rPr lang="en-US"/>
              <a:pPr/>
              <a:t>48</a:t>
            </a:fld>
            <a:endParaRPr lang="en-US"/>
          </a:p>
        </p:txBody>
      </p:sp>
      <p:sp>
        <p:nvSpPr>
          <p:cNvPr id="5550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5501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CD08A5-6CDB-4967-94F1-6B0CF75A4366}" type="slidenum">
              <a:rPr lang="en-US"/>
              <a:pPr/>
              <a:t>11</a:t>
            </a:fld>
            <a:endParaRPr lang="en-US"/>
          </a:p>
        </p:txBody>
      </p:sp>
      <p:sp>
        <p:nvSpPr>
          <p:cNvPr id="4833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333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780983-3C99-4288-A4C6-74411300A919}" type="slidenum">
              <a:rPr lang="en-US"/>
              <a:pPr/>
              <a:t>13</a:t>
            </a:fld>
            <a:endParaRPr lang="en-US"/>
          </a:p>
        </p:txBody>
      </p:sp>
      <p:sp>
        <p:nvSpPr>
          <p:cNvPr id="4874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742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73CC81-ECCA-491A-9B2A-8039CEB13315}" type="slidenum">
              <a:rPr lang="en-US"/>
              <a:pPr/>
              <a:t>14</a:t>
            </a:fld>
            <a:endParaRPr lang="en-US"/>
          </a:p>
        </p:txBody>
      </p:sp>
      <p:sp>
        <p:nvSpPr>
          <p:cNvPr id="4894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947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C5E5FE-A2AE-43FC-86BB-34240AB1BC71}" type="slidenum">
              <a:rPr lang="en-US"/>
              <a:pPr/>
              <a:t>15</a:t>
            </a:fld>
            <a:endParaRPr lang="en-US"/>
          </a:p>
        </p:txBody>
      </p:sp>
      <p:sp>
        <p:nvSpPr>
          <p:cNvPr id="4915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152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CB4FD3-D9B0-4ED9-9AEA-4D276D3B0A68}" type="slidenum">
              <a:rPr lang="en-US"/>
              <a:pPr/>
              <a:t>16</a:t>
            </a:fld>
            <a:endParaRPr lang="en-US"/>
          </a:p>
        </p:txBody>
      </p:sp>
      <p:sp>
        <p:nvSpPr>
          <p:cNvPr id="4956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561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699D7C-BC2F-4139-A891-4E473B1EB570}" type="slidenum">
              <a:rPr lang="en-US"/>
              <a:pPr/>
              <a:t>17</a:t>
            </a:fld>
            <a:endParaRPr lang="en-US"/>
          </a:p>
        </p:txBody>
      </p:sp>
      <p:sp>
        <p:nvSpPr>
          <p:cNvPr id="4935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357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r>
              <a:rPr lang="en-US" smtClean="0"/>
              <a:t>2/23/2010</a:t>
            </a:r>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69E29E33-B620-47F9-BB04-8846C2A5AFCC}" type="slidenum">
              <a:rPr kumimoji="0" lang="en-US" smtClean="0"/>
              <a:pPr/>
              <a:t>‹#›</a:t>
            </a:fld>
            <a:endParaRPr kumimoji="0"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r>
              <a:rPr kumimoji="0" lang="en-US" smtClean="0"/>
              <a:t>R. Munden - Fairfield University</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2/23/2010</a:t>
            </a:r>
            <a:endParaRPr lang="en-US"/>
          </a:p>
        </p:txBody>
      </p:sp>
      <p:sp>
        <p:nvSpPr>
          <p:cNvPr id="5" name="Footer Placeholder 4"/>
          <p:cNvSpPr>
            <a:spLocks noGrp="1"/>
          </p:cNvSpPr>
          <p:nvPr>
            <p:ph type="ftr" sz="quarter" idx="11"/>
          </p:nvPr>
        </p:nvSpPr>
        <p:spPr/>
        <p:txBody>
          <a:bodyPr/>
          <a:lstStyle>
            <a:extLst/>
          </a:lstStyle>
          <a:p>
            <a:r>
              <a:rPr kumimoji="0" lang="en-US" smtClean="0"/>
              <a:t>R. Munden - Fairfield University</a:t>
            </a:r>
            <a:endParaRPr kumimoji="0" lang="en-US"/>
          </a:p>
        </p:txBody>
      </p:sp>
      <p:sp>
        <p:nvSpPr>
          <p:cNvPr id="6" name="Slide Number Placeholder 5"/>
          <p:cNvSpPr>
            <a:spLocks noGrp="1"/>
          </p:cNvSpPr>
          <p:nvPr>
            <p:ph type="sldNum" sz="quarter" idx="12"/>
          </p:nvPr>
        </p:nvSpPr>
        <p:spPr/>
        <p:txBody>
          <a:bodyPr/>
          <a:lstStyle>
            <a:extLst/>
          </a:lstStyle>
          <a:p>
            <a:fld id="{69E29E33-B620-47F9-BB04-8846C2A5AFC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2/23/2010</a:t>
            </a:r>
            <a:endParaRPr lang="en-US"/>
          </a:p>
        </p:txBody>
      </p:sp>
      <p:sp>
        <p:nvSpPr>
          <p:cNvPr id="5" name="Footer Placeholder 4"/>
          <p:cNvSpPr>
            <a:spLocks noGrp="1"/>
          </p:cNvSpPr>
          <p:nvPr>
            <p:ph type="ftr" sz="quarter" idx="11"/>
          </p:nvPr>
        </p:nvSpPr>
        <p:spPr/>
        <p:txBody>
          <a:bodyPr/>
          <a:lstStyle>
            <a:extLst/>
          </a:lstStyle>
          <a:p>
            <a:r>
              <a:rPr kumimoji="0" lang="en-US" smtClean="0"/>
              <a:t>R. Munden - Fairfield University</a:t>
            </a:r>
            <a:endParaRPr kumimoji="0" lang="en-US"/>
          </a:p>
        </p:txBody>
      </p:sp>
      <p:sp>
        <p:nvSpPr>
          <p:cNvPr id="6" name="Slide Number Placeholder 5"/>
          <p:cNvSpPr>
            <a:spLocks noGrp="1"/>
          </p:cNvSpPr>
          <p:nvPr>
            <p:ph type="sldNum" sz="quarter" idx="12"/>
          </p:nvPr>
        </p:nvSpPr>
        <p:spPr/>
        <p:txBody>
          <a:bodyPr/>
          <a:lstStyle>
            <a:extLst/>
          </a:lstStyle>
          <a:p>
            <a:fld id="{69E29E33-B620-47F9-BB04-8846C2A5AFC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2/23/2010</a:t>
            </a:r>
            <a:endParaRPr lang="en-US"/>
          </a:p>
        </p:txBody>
      </p:sp>
      <p:sp>
        <p:nvSpPr>
          <p:cNvPr id="5" name="Footer Placeholder 4"/>
          <p:cNvSpPr>
            <a:spLocks noGrp="1"/>
          </p:cNvSpPr>
          <p:nvPr>
            <p:ph type="ftr" sz="quarter" idx="11"/>
          </p:nvPr>
        </p:nvSpPr>
        <p:spPr/>
        <p:txBody>
          <a:bodyPr/>
          <a:lstStyle>
            <a:extLst/>
          </a:lstStyle>
          <a:p>
            <a:r>
              <a:rPr kumimoji="0" lang="en-US" smtClean="0"/>
              <a:t>R. Munden - Fairfield University</a:t>
            </a:r>
            <a:endParaRPr kumimoji="0" lang="en-US"/>
          </a:p>
        </p:txBody>
      </p:sp>
      <p:sp>
        <p:nvSpPr>
          <p:cNvPr id="6" name="Slide Number Placeholder 5"/>
          <p:cNvSpPr>
            <a:spLocks noGrp="1"/>
          </p:cNvSpPr>
          <p:nvPr>
            <p:ph type="sldNum" sz="quarter" idx="12"/>
          </p:nvPr>
        </p:nvSpPr>
        <p:spPr/>
        <p:txBody>
          <a:bodyPr/>
          <a:lstStyle>
            <a:extLst/>
          </a:lstStyle>
          <a:p>
            <a:fld id="{69E29E33-B620-47F9-BB04-8846C2A5AFC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r>
              <a:rPr lang="en-US" smtClean="0"/>
              <a:t>2/23/2010</a:t>
            </a:r>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69E29E33-B620-47F9-BB04-8846C2A5AFCC}" type="slidenum">
              <a:rPr kumimoji="0" lang="en-US" smtClean="0"/>
              <a:pPr/>
              <a:t>‹#›</a:t>
            </a:fld>
            <a:endParaRPr kumimoji="0"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r>
              <a:rPr kumimoji="0" lang="en-US" smtClean="0"/>
              <a:t>R. Munden - Fairfield University</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t>2/23/2010</a:t>
            </a:r>
            <a:endParaRPr lang="en-US"/>
          </a:p>
        </p:txBody>
      </p:sp>
      <p:sp>
        <p:nvSpPr>
          <p:cNvPr id="6" name="Footer Placeholder 5"/>
          <p:cNvSpPr>
            <a:spLocks noGrp="1"/>
          </p:cNvSpPr>
          <p:nvPr>
            <p:ph type="ftr" sz="quarter" idx="11"/>
          </p:nvPr>
        </p:nvSpPr>
        <p:spPr/>
        <p:txBody>
          <a:bodyPr/>
          <a:lstStyle>
            <a:extLst/>
          </a:lstStyle>
          <a:p>
            <a:r>
              <a:rPr kumimoji="0" lang="en-US" smtClean="0"/>
              <a:t>R. Munden - Fairfield University</a:t>
            </a:r>
            <a:endParaRPr kumimoji="0"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69E29E33-B620-47F9-BB04-8846C2A5AFCC}" type="slidenum">
              <a:rPr kumimoji="0" lang="en-US" smtClean="0"/>
              <a:pPr/>
              <a:t>‹#›</a:t>
            </a:fld>
            <a:endParaRPr kumimoji="0"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r>
              <a:rPr lang="en-US" smtClean="0"/>
              <a:t>2/23/2010</a:t>
            </a:r>
            <a:endParaRPr lang="en-US"/>
          </a:p>
        </p:txBody>
      </p:sp>
      <p:sp>
        <p:nvSpPr>
          <p:cNvPr id="8" name="Footer Placeholder 7"/>
          <p:cNvSpPr>
            <a:spLocks noGrp="1"/>
          </p:cNvSpPr>
          <p:nvPr>
            <p:ph type="ftr" sz="quarter" idx="11"/>
          </p:nvPr>
        </p:nvSpPr>
        <p:spPr/>
        <p:txBody>
          <a:bodyPr/>
          <a:lstStyle>
            <a:extLst/>
          </a:lstStyle>
          <a:p>
            <a:r>
              <a:rPr kumimoji="0" lang="en-US" smtClean="0"/>
              <a:t>R. Munden - Fairfield University</a:t>
            </a:r>
            <a:endParaRPr kumimoji="0"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69E29E33-B620-47F9-BB04-8846C2A5AFC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r>
              <a:rPr lang="en-US" smtClean="0"/>
              <a:t>2/23/2010</a:t>
            </a:r>
            <a:endParaRPr lang="en-US"/>
          </a:p>
        </p:txBody>
      </p:sp>
      <p:sp>
        <p:nvSpPr>
          <p:cNvPr id="4" name="Footer Placeholder 3"/>
          <p:cNvSpPr>
            <a:spLocks noGrp="1"/>
          </p:cNvSpPr>
          <p:nvPr>
            <p:ph type="ftr" sz="quarter" idx="11"/>
          </p:nvPr>
        </p:nvSpPr>
        <p:spPr/>
        <p:txBody>
          <a:bodyPr/>
          <a:lstStyle>
            <a:extLst/>
          </a:lstStyle>
          <a:p>
            <a:r>
              <a:rPr kumimoji="0" lang="en-US" smtClean="0"/>
              <a:t>R. Munden - Fairfield University</a:t>
            </a:r>
            <a:endParaRPr kumimoji="0" lang="en-US"/>
          </a:p>
        </p:txBody>
      </p:sp>
      <p:sp>
        <p:nvSpPr>
          <p:cNvPr id="5" name="Slide Number Placeholder 4"/>
          <p:cNvSpPr>
            <a:spLocks noGrp="1"/>
          </p:cNvSpPr>
          <p:nvPr>
            <p:ph type="sldNum" sz="quarter" idx="12"/>
          </p:nvPr>
        </p:nvSpPr>
        <p:spPr/>
        <p:txBody>
          <a:bodyPr/>
          <a:lstStyle>
            <a:extLst/>
          </a:lstStyle>
          <a:p>
            <a:fld id="{69E29E33-B620-47F9-BB04-8846C2A5AFCC}" type="slidenum">
              <a:rPr kumimoji="0" lang="en-US" smtClean="0"/>
              <a:pPr/>
              <a:t>‹#›</a:t>
            </a:fld>
            <a:endParaRPr kumimoji="0"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r>
              <a:rPr lang="en-US" smtClean="0"/>
              <a:t>2/23/2010</a:t>
            </a:r>
            <a:endParaRPr lang="en-US"/>
          </a:p>
        </p:txBody>
      </p:sp>
      <p:sp>
        <p:nvSpPr>
          <p:cNvPr id="3" name="Footer Placeholder 2"/>
          <p:cNvSpPr>
            <a:spLocks noGrp="1"/>
          </p:cNvSpPr>
          <p:nvPr>
            <p:ph type="ftr" sz="quarter" idx="11"/>
          </p:nvPr>
        </p:nvSpPr>
        <p:spPr/>
        <p:txBody>
          <a:bodyPr/>
          <a:lstStyle>
            <a:extLst/>
          </a:lstStyle>
          <a:p>
            <a:r>
              <a:rPr kumimoji="0" lang="en-US" smtClean="0"/>
              <a:t>R. Munden - Fairfield University</a:t>
            </a:r>
            <a:endParaRPr kumimoji="0" lang="en-US"/>
          </a:p>
        </p:txBody>
      </p:sp>
      <p:sp>
        <p:nvSpPr>
          <p:cNvPr id="4" name="Slide Number Placeholder 3"/>
          <p:cNvSpPr>
            <a:spLocks noGrp="1"/>
          </p:cNvSpPr>
          <p:nvPr>
            <p:ph type="sldNum" sz="quarter" idx="12"/>
          </p:nvPr>
        </p:nvSpPr>
        <p:spPr/>
        <p:txBody>
          <a:bodyPr/>
          <a:lstStyle>
            <a:extLst/>
          </a:lstStyle>
          <a:p>
            <a:fld id="{69E29E33-B620-47F9-BB04-8846C2A5AFC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r>
              <a:rPr lang="en-US" smtClean="0"/>
              <a:t>2/23/2010</a:t>
            </a:r>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69E29E33-B620-47F9-BB04-8846C2A5AFCC}" type="slidenum">
              <a:rPr kumimoji="0" lang="en-US" smtClean="0"/>
              <a:pPr/>
              <a:t>‹#›</a:t>
            </a:fld>
            <a:endParaRPr kumimoji="0"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r>
              <a:rPr kumimoji="0" lang="en-US" smtClean="0"/>
              <a:t>R. Munden - Fairfield University</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r>
              <a:rPr lang="en-US" smtClean="0"/>
              <a:t>2/23/2010</a:t>
            </a:r>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69E29E33-B620-47F9-BB04-8846C2A5AFCC}" type="slidenum">
              <a:rPr kumimoji="0" lang="en-US" smtClean="0"/>
              <a:pPr/>
              <a:t>‹#›</a:t>
            </a:fld>
            <a:endParaRPr kumimoji="0"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r>
              <a:rPr kumimoji="0" lang="en-US" smtClean="0"/>
              <a:t>R. Munden - Fairfield University</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r>
              <a:rPr kumimoji="0" lang="en-US" smtClean="0">
                <a:solidFill>
                  <a:schemeClr val="tx1">
                    <a:shade val="50000"/>
                  </a:schemeClr>
                </a:solidFill>
              </a:rPr>
              <a:t>R. Munden - Fairfield University</a:t>
            </a:r>
            <a:endParaRPr kumimoji="0" lang="en-US">
              <a:solidFill>
                <a:schemeClr val="tx1">
                  <a:shade val="50000"/>
                </a:schemeClr>
              </a:solidFill>
            </a:endParaRPr>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r>
              <a:rPr lang="en-US" smtClean="0"/>
              <a:t>2/23/2010</a:t>
            </a:r>
            <a:endParaRPr lang="en-US">
              <a:solidFill>
                <a:schemeClr val="tx1">
                  <a:shade val="50000"/>
                </a:schemeClr>
              </a:solidFill>
            </a:endParaRPr>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69E29E33-B620-47F9-BB04-8846C2A5AFCC}" type="slidenum">
              <a:rPr kumimoji="0" lang="en-US" smtClean="0"/>
              <a:pPr/>
              <a:t>‹#›</a:t>
            </a:fld>
            <a:endParaRPr kumimoji="0" lang="en-US" dirty="0">
              <a:solidFill>
                <a:schemeClr val="tx1">
                  <a:shade val="50000"/>
                </a:schemeClr>
              </a:solidFill>
            </a:endParaRPr>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4.wmf"/><Relationship Id="rId5" Type="http://schemas.openxmlformats.org/officeDocument/2006/relationships/oleObject" Target="../embeddings/oleObject9.bin"/><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notesSlide" Target="../notesSlides/notesSlide6.xml"/><Relationship Id="rId7"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image" Target="../media/image17.wmf"/><Relationship Id="rId5" Type="http://schemas.openxmlformats.org/officeDocument/2006/relationships/oleObject" Target="../embeddings/oleObject10.bin"/><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notesSlide" Target="../notesSlides/notesSlide1.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4.bin"/><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7.bin"/><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28600"/>
            <a:ext cx="6480048" cy="2301240"/>
          </a:xfrm>
        </p:spPr>
        <p:txBody>
          <a:bodyPr>
            <a:normAutofit fontScale="90000"/>
          </a:bodyPr>
          <a:lstStyle/>
          <a:p>
            <a:r>
              <a:rPr lang="en-US" dirty="0" smtClean="0"/>
              <a:t>EE 350 / ECE 490</a:t>
            </a:r>
            <a:br>
              <a:rPr lang="en-US" dirty="0" smtClean="0"/>
            </a:br>
            <a:r>
              <a:rPr lang="en-US" dirty="0" smtClean="0"/>
              <a:t>Analog Communication Systems</a:t>
            </a:r>
            <a:endParaRPr lang="en-US" dirty="0"/>
          </a:p>
        </p:txBody>
      </p:sp>
      <p:sp>
        <p:nvSpPr>
          <p:cNvPr id="3" name="Subtitle 2"/>
          <p:cNvSpPr>
            <a:spLocks noGrp="1"/>
          </p:cNvSpPr>
          <p:nvPr>
            <p:ph type="subTitle" idx="1"/>
          </p:nvPr>
        </p:nvSpPr>
        <p:spPr>
          <a:xfrm>
            <a:off x="1066800" y="3886200"/>
            <a:ext cx="6480048" cy="1752600"/>
          </a:xfrm>
          <a:ln>
            <a:noFill/>
          </a:ln>
        </p:spPr>
        <p:txBody>
          <a:bodyPr/>
          <a:lstStyle/>
          <a:p>
            <a:r>
              <a:rPr lang="en-US" b="1" dirty="0" smtClean="0">
                <a:ln w="12700">
                  <a:solidFill>
                    <a:schemeClr val="tx2">
                      <a:satMod val="155000"/>
                    </a:schemeClr>
                  </a:solidFill>
                  <a:prstDash val="solid"/>
                </a:ln>
                <a:solidFill>
                  <a:schemeClr val="accent5">
                    <a:lumMod val="60000"/>
                    <a:lumOff val="40000"/>
                  </a:schemeClr>
                </a:solidFill>
                <a:effectLst>
                  <a:outerShdw blurRad="41275" dist="20320" dir="1800000" algn="tl" rotWithShape="0">
                    <a:srgbClr val="000000">
                      <a:alpha val="40000"/>
                    </a:srgbClr>
                  </a:outerShdw>
                </a:effectLst>
              </a:rPr>
              <a:t>Ch. 5 – Frequency Modulation (FM) Transmission</a:t>
            </a:r>
            <a:endParaRPr lang="en-US" b="1" dirty="0">
              <a:ln w="12700">
                <a:solidFill>
                  <a:schemeClr val="tx2">
                    <a:satMod val="155000"/>
                  </a:schemeClr>
                </a:solidFill>
                <a:prstDash val="solid"/>
              </a:ln>
              <a:solidFill>
                <a:schemeClr val="accent5">
                  <a:lumMod val="60000"/>
                  <a:lumOff val="40000"/>
                </a:schemeClr>
              </a:solidFill>
              <a:effectLst>
                <a:outerShdw blurRad="41275" dist="20320" dir="1800000" algn="tl" rotWithShape="0">
                  <a:srgbClr val="000000">
                    <a:alpha val="40000"/>
                  </a:srgbClr>
                </a:outerShdw>
              </a:effectLst>
            </a:endParaRPr>
          </a:p>
        </p:txBody>
      </p:sp>
      <p:sp>
        <p:nvSpPr>
          <p:cNvPr id="7" name="Date Placeholder 6"/>
          <p:cNvSpPr>
            <a:spLocks noGrp="1"/>
          </p:cNvSpPr>
          <p:nvPr>
            <p:ph type="dt" sz="half" idx="10"/>
          </p:nvPr>
        </p:nvSpPr>
        <p:spPr/>
        <p:txBody>
          <a:bodyPr/>
          <a:lstStyle/>
          <a:p>
            <a:r>
              <a:rPr lang="en-US" smtClean="0"/>
              <a:t>2/23/2010</a:t>
            </a:r>
            <a:endParaRPr lang="en-US"/>
          </a:p>
        </p:txBody>
      </p:sp>
      <p:sp>
        <p:nvSpPr>
          <p:cNvPr id="8" name="Slide Number Placeholder 7"/>
          <p:cNvSpPr>
            <a:spLocks noGrp="1"/>
          </p:cNvSpPr>
          <p:nvPr>
            <p:ph type="sldNum" sz="quarter" idx="11"/>
          </p:nvPr>
        </p:nvSpPr>
        <p:spPr/>
        <p:txBody>
          <a:bodyPr/>
          <a:lstStyle/>
          <a:p>
            <a:fld id="{69E29E33-B620-47F9-BB04-8846C2A5AFCC}" type="slidenum">
              <a:rPr kumimoji="0" lang="en-US" smtClean="0"/>
              <a:pPr/>
              <a:t>1</a:t>
            </a:fld>
            <a:endParaRPr kumimoji="0" lang="en-US"/>
          </a:p>
        </p:txBody>
      </p:sp>
      <p:sp>
        <p:nvSpPr>
          <p:cNvPr id="9" name="Footer Placeholder 8"/>
          <p:cNvSpPr>
            <a:spLocks noGrp="1"/>
          </p:cNvSpPr>
          <p:nvPr>
            <p:ph type="ftr" sz="quarter" idx="12"/>
          </p:nvPr>
        </p:nvSpPr>
        <p:spPr/>
        <p:txBody>
          <a:bodyPr/>
          <a:lstStyle/>
          <a:p>
            <a:r>
              <a:rPr kumimoji="0" lang="en-US" smtClean="0"/>
              <a:t>R. Munden - Fairfield University</a:t>
            </a:r>
            <a:endParaRPr kumimoji="0"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a:xfrm>
            <a:off x="381000" y="533400"/>
            <a:ext cx="8305800" cy="331787"/>
          </a:xfrm>
        </p:spPr>
        <p:txBody>
          <a:bodyPr>
            <a:noAutofit/>
          </a:bodyPr>
          <a:lstStyle/>
          <a:p>
            <a:pPr algn="l"/>
            <a:r>
              <a:rPr lang="en-US" sz="1800" b="1" dirty="0"/>
              <a:t>Figure 5-4</a:t>
            </a:r>
            <a:r>
              <a:rPr lang="en-US" sz="1800" dirty="0"/>
              <a:t>   Frequency spectrum for FM (constant modulating frequency, variable deviation).</a:t>
            </a:r>
          </a:p>
        </p:txBody>
      </p:sp>
      <p:pic>
        <p:nvPicPr>
          <p:cNvPr id="480259" name="fg05_00400.jpg" descr="fg05_00400"/>
          <p:cNvPicPr>
            <a:picLocks noChangeAspect="1" noChangeArrowheads="1"/>
          </p:cNvPicPr>
          <p:nvPr/>
        </p:nvPicPr>
        <p:blipFill>
          <a:blip r:embed="rId3" cstate="print"/>
          <a:srcRect/>
          <a:stretch>
            <a:fillRect/>
          </a:stretch>
        </p:blipFill>
        <p:spPr bwMode="auto">
          <a:xfrm>
            <a:off x="838200" y="1066800"/>
            <a:ext cx="7467600" cy="4510090"/>
          </a:xfrm>
          <a:prstGeom prst="rect">
            <a:avLst/>
          </a:prstGeom>
          <a:noFill/>
          <a:ln w="9525">
            <a:noFill/>
            <a:miter lim="800000"/>
            <a:headEnd/>
            <a:tailEnd/>
          </a:ln>
          <a:effectLst/>
        </p:spPr>
      </p:pic>
      <p:sp>
        <p:nvSpPr>
          <p:cNvPr id="4" name="TextBox 3"/>
          <p:cNvSpPr txBox="1"/>
          <p:nvPr/>
        </p:nvSpPr>
        <p:spPr>
          <a:xfrm>
            <a:off x="762000" y="5715000"/>
            <a:ext cx="7620000" cy="923330"/>
          </a:xfrm>
          <a:prstGeom prst="rect">
            <a:avLst/>
          </a:prstGeom>
          <a:noFill/>
        </p:spPr>
        <p:txBody>
          <a:bodyPr wrap="square" rtlCol="0">
            <a:spAutoFit/>
          </a:bodyPr>
          <a:lstStyle/>
          <a:p>
            <a:r>
              <a:rPr lang="en-US" dirty="0" smtClean="0"/>
              <a:t>As the modulation index increases, the energy is spread among different frequency components.  At some (i.e. 2.4) the carrier strength drops to zero.</a:t>
            </a:r>
            <a:endParaRPr lang="en-US" dirty="0"/>
          </a:p>
        </p:txBody>
      </p:sp>
      <p:sp>
        <p:nvSpPr>
          <p:cNvPr id="5" name="Date Placeholder 4"/>
          <p:cNvSpPr>
            <a:spLocks noGrp="1"/>
          </p:cNvSpPr>
          <p:nvPr>
            <p:ph type="dt" sz="half" idx="10"/>
          </p:nvPr>
        </p:nvSpPr>
        <p:spPr/>
        <p:txBody>
          <a:bodyPr/>
          <a:lstStyle/>
          <a:p>
            <a:r>
              <a:rPr lang="en-US" smtClean="0"/>
              <a:t>2/23/2010</a:t>
            </a:r>
            <a:endParaRPr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10</a:t>
            </a:fld>
            <a:endParaRPr kumimoji="0" lang="en-US"/>
          </a:p>
        </p:txBody>
      </p:sp>
      <p:sp>
        <p:nvSpPr>
          <p:cNvPr id="7" name="Footer Placeholder 6"/>
          <p:cNvSpPr>
            <a:spLocks noGrp="1"/>
          </p:cNvSpPr>
          <p:nvPr>
            <p:ph type="ftr" sz="quarter" idx="11"/>
          </p:nvPr>
        </p:nvSpPr>
        <p:spPr/>
        <p:txBody>
          <a:bodyPr/>
          <a:lstStyle/>
          <a:p>
            <a:r>
              <a:rPr kumimoji="0" lang="en-US" smtClean="0"/>
              <a:t>R. Munden - Fairfield University</a:t>
            </a:r>
            <a:endParaRPr kumimoji="0"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2307" name="fg05_00500.jpg" descr="fg05_00500"/>
          <p:cNvPicPr>
            <a:picLocks noChangeAspect="1" noChangeArrowheads="1"/>
          </p:cNvPicPr>
          <p:nvPr/>
        </p:nvPicPr>
        <p:blipFill>
          <a:blip r:embed="rId4" cstate="print"/>
          <a:srcRect/>
          <a:stretch>
            <a:fillRect/>
          </a:stretch>
        </p:blipFill>
        <p:spPr bwMode="auto">
          <a:xfrm>
            <a:off x="304800" y="1524000"/>
            <a:ext cx="8456613" cy="2435225"/>
          </a:xfrm>
          <a:prstGeom prst="rect">
            <a:avLst/>
          </a:prstGeom>
          <a:noFill/>
          <a:ln w="9525">
            <a:noFill/>
            <a:miter lim="800000"/>
            <a:headEnd/>
            <a:tailEnd/>
          </a:ln>
          <a:effectLst/>
        </p:spPr>
      </p:pic>
      <p:sp>
        <p:nvSpPr>
          <p:cNvPr id="4" name="Title 3"/>
          <p:cNvSpPr>
            <a:spLocks noGrp="1"/>
          </p:cNvSpPr>
          <p:nvPr>
            <p:ph type="title"/>
          </p:nvPr>
        </p:nvSpPr>
        <p:spPr/>
        <p:txBody>
          <a:bodyPr/>
          <a:lstStyle/>
          <a:p>
            <a:r>
              <a:rPr lang="en-US" dirty="0" smtClean="0"/>
              <a:t>Broadcast FM</a:t>
            </a:r>
            <a:endParaRPr lang="en-US" dirty="0"/>
          </a:p>
        </p:txBody>
      </p:sp>
      <p:sp>
        <p:nvSpPr>
          <p:cNvPr id="5" name="Rectangle 2"/>
          <p:cNvSpPr txBox="1">
            <a:spLocks noChangeArrowheads="1"/>
          </p:cNvSpPr>
          <p:nvPr/>
        </p:nvSpPr>
        <p:spPr>
          <a:xfrm>
            <a:off x="304800" y="4038600"/>
            <a:ext cx="8305800" cy="331787"/>
          </a:xfrm>
          <a:prstGeom prst="rect">
            <a:avLst/>
          </a:prstGeom>
        </p:spPr>
        <p:txBody>
          <a:bodyPr rIns="91440" anchor="b">
            <a:noAutofit/>
            <a:scene3d>
              <a:camera prst="orthographicFront"/>
              <a:lightRig rig="soft" dir="t">
                <a:rot lat="0" lon="0" rev="2400000"/>
              </a:lightRig>
            </a:scene3d>
            <a:sp3d>
              <a:bevelT w="19050" h="12700"/>
            </a:sp3d>
          </a:bodyPr>
          <a:lstStyle/>
          <a:p>
            <a:pPr marL="54864"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Figure 5-5</a:t>
            </a:r>
            <a:r>
              <a:rPr kumimoji="0" lang="en-US" sz="16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   Commercial FM bandwidth allocations for two adjacent  stations.</a:t>
            </a:r>
            <a:endParaRPr kumimoji="0" lang="en-US" sz="16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6" name="TextBox 5"/>
          <p:cNvSpPr txBox="1"/>
          <p:nvPr/>
        </p:nvSpPr>
        <p:spPr>
          <a:xfrm>
            <a:off x="457200" y="4419600"/>
            <a:ext cx="8001000" cy="2585323"/>
          </a:xfrm>
          <a:prstGeom prst="rect">
            <a:avLst/>
          </a:prstGeom>
          <a:noFill/>
        </p:spPr>
        <p:txBody>
          <a:bodyPr wrap="square" rtlCol="0">
            <a:spAutoFit/>
          </a:bodyPr>
          <a:lstStyle/>
          <a:p>
            <a:r>
              <a:rPr lang="en-US" dirty="0" smtClean="0"/>
              <a:t>Unlike AM, full modulation is by definition of the permissible band, not by a fundamental feature, such as AM’s modulation index = 1.  </a:t>
            </a:r>
          </a:p>
          <a:p>
            <a:r>
              <a:rPr lang="en-US" dirty="0" smtClean="0"/>
              <a:t>We can call FM modulation index </a:t>
            </a:r>
            <a:r>
              <a:rPr lang="en-US" b="1" dirty="0" smtClean="0"/>
              <a:t>deviation ratio (DR)</a:t>
            </a:r>
          </a:p>
          <a:p>
            <a:r>
              <a:rPr lang="en-US" b="1" dirty="0" smtClean="0"/>
              <a:t>DR </a:t>
            </a:r>
            <a:r>
              <a:rPr lang="en-US" dirty="0" smtClean="0"/>
              <a:t>(broadcast FM radio) = 75 kHz / 15 kHz = 5</a:t>
            </a:r>
          </a:p>
          <a:p>
            <a:r>
              <a:rPr lang="en-US" b="1" dirty="0" smtClean="0"/>
              <a:t>DR</a:t>
            </a:r>
            <a:r>
              <a:rPr lang="en-US" dirty="0"/>
              <a:t> </a:t>
            </a:r>
            <a:r>
              <a:rPr lang="en-US" dirty="0" smtClean="0"/>
              <a:t>(TV NTSC) = 25 kHz / 15 kHz = 1.67</a:t>
            </a:r>
          </a:p>
          <a:p>
            <a:r>
              <a:rPr lang="en-US" b="1" dirty="0" smtClean="0"/>
              <a:t>DR &gt;= 1 are wideband, DR &lt; 1 is narrowband </a:t>
            </a:r>
            <a:r>
              <a:rPr lang="en-US" dirty="0" smtClean="0"/>
              <a:t>(NBFM)</a:t>
            </a:r>
          </a:p>
          <a:p>
            <a:r>
              <a:rPr lang="en-US" dirty="0" smtClean="0"/>
              <a:t>NBFM is useful for communication systems, like police, taxis, etc. for voice</a:t>
            </a:r>
          </a:p>
          <a:p>
            <a:endParaRPr lang="en-US" dirty="0" smtClean="0"/>
          </a:p>
          <a:p>
            <a:endParaRPr lang="en-US" dirty="0"/>
          </a:p>
        </p:txBody>
      </p:sp>
      <p:graphicFrame>
        <p:nvGraphicFramePr>
          <p:cNvPr id="7" name="Object 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82309" name="Equation" r:id="rId5" imgW="914400" imgH="215640" progId="Equation.3">
                  <p:embed/>
                </p:oleObj>
              </mc:Choice>
              <mc:Fallback>
                <p:oleObj name="Equation" r:id="rId5" imgW="914400" imgH="21564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Date Placeholder 7"/>
          <p:cNvSpPr>
            <a:spLocks noGrp="1"/>
          </p:cNvSpPr>
          <p:nvPr>
            <p:ph type="dt" sz="half" idx="10"/>
          </p:nvPr>
        </p:nvSpPr>
        <p:spPr/>
        <p:txBody>
          <a:bodyPr/>
          <a:lstStyle/>
          <a:p>
            <a:r>
              <a:rPr lang="en-US" smtClean="0"/>
              <a:t>2/23/2010</a:t>
            </a:r>
            <a:endParaRPr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a:t>11</a:t>
            </a:fld>
            <a:endParaRPr kumimoji="0" lang="en-US"/>
          </a:p>
        </p:txBody>
      </p:sp>
      <p:sp>
        <p:nvSpPr>
          <p:cNvPr id="10" name="Footer Placeholder 9"/>
          <p:cNvSpPr>
            <a:spLocks noGrp="1"/>
          </p:cNvSpPr>
          <p:nvPr>
            <p:ph type="ftr" sz="quarter" idx="11"/>
          </p:nvPr>
        </p:nvSpPr>
        <p:spPr/>
        <p:txBody>
          <a:bodyPr/>
          <a:lstStyle/>
          <a:p>
            <a:r>
              <a:rPr kumimoji="0" lang="en-US" smtClean="0"/>
              <a:t>R. Munden - Fairfield University</a:t>
            </a:r>
            <a:endParaRPr kumimoji="0"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5-4 Noise Suppression</a:t>
            </a:r>
            <a:endParaRPr lang="en-US" dirty="0"/>
          </a:p>
        </p:txBody>
      </p:sp>
      <p:sp>
        <p:nvSpPr>
          <p:cNvPr id="3" name="Content Placeholder 2"/>
          <p:cNvSpPr>
            <a:spLocks noGrp="1"/>
          </p:cNvSpPr>
          <p:nvPr>
            <p:ph idx="1"/>
          </p:nvPr>
        </p:nvSpPr>
        <p:spPr/>
        <p:txBody>
          <a:bodyPr/>
          <a:lstStyle/>
          <a:p>
            <a:r>
              <a:rPr lang="en-US" dirty="0" smtClean="0"/>
              <a:t>Since noise changes the amplitude of the signal, this affects the intelligence in AM, resulting in noise</a:t>
            </a:r>
          </a:p>
          <a:p>
            <a:r>
              <a:rPr lang="en-US" dirty="0" smtClean="0"/>
              <a:t>In FM, the amplitude is constant, so a spike in amplitude due to noise can be removed by a limiter</a:t>
            </a:r>
            <a:endParaRPr lang="en-US" dirty="0"/>
          </a:p>
        </p:txBody>
      </p:sp>
      <p:sp>
        <p:nvSpPr>
          <p:cNvPr id="4" name="Date Placeholder 3"/>
          <p:cNvSpPr>
            <a:spLocks noGrp="1"/>
          </p:cNvSpPr>
          <p:nvPr>
            <p:ph type="dt" sz="half" idx="10"/>
          </p:nvPr>
        </p:nvSpPr>
        <p:spPr/>
        <p:txBody>
          <a:bodyPr/>
          <a:lstStyle/>
          <a:p>
            <a:r>
              <a:rPr lang="en-US" smtClean="0"/>
              <a:t>2/23/2010</a:t>
            </a:r>
            <a:endParaRPr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12</a:t>
            </a:fld>
            <a:endParaRPr kumimoji="0" lang="en-US"/>
          </a:p>
        </p:txBody>
      </p:sp>
      <p:sp>
        <p:nvSpPr>
          <p:cNvPr id="6" name="Footer Placeholder 5"/>
          <p:cNvSpPr>
            <a:spLocks noGrp="1"/>
          </p:cNvSpPr>
          <p:nvPr>
            <p:ph type="ftr" sz="quarter" idx="11"/>
          </p:nvPr>
        </p:nvSpPr>
        <p:spPr/>
        <p:txBody>
          <a:bodyPr/>
          <a:lstStyle/>
          <a:p>
            <a:r>
              <a:rPr kumimoji="0" lang="en-US" smtClean="0"/>
              <a:t>R. Munden - Fairfield University</a:t>
            </a:r>
            <a:endParaRPr kumimoji="0"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a:xfrm>
            <a:off x="381000" y="277813"/>
            <a:ext cx="8305800" cy="331787"/>
          </a:xfrm>
        </p:spPr>
        <p:txBody>
          <a:bodyPr>
            <a:noAutofit/>
          </a:bodyPr>
          <a:lstStyle/>
          <a:p>
            <a:pPr algn="l"/>
            <a:r>
              <a:rPr lang="en-US" sz="1800" b="1" dirty="0"/>
              <a:t>Figure 5-6</a:t>
            </a:r>
            <a:r>
              <a:rPr lang="en-US" sz="1800" dirty="0"/>
              <a:t>   FM, AM noise comparison.</a:t>
            </a:r>
          </a:p>
        </p:txBody>
      </p:sp>
      <p:pic>
        <p:nvPicPr>
          <p:cNvPr id="486403" name="fg05_00600.jpg" descr="fg05_00600"/>
          <p:cNvPicPr>
            <a:picLocks noChangeAspect="1" noChangeArrowheads="1"/>
          </p:cNvPicPr>
          <p:nvPr/>
        </p:nvPicPr>
        <p:blipFill>
          <a:blip r:embed="rId3" cstate="print"/>
          <a:srcRect/>
          <a:stretch>
            <a:fillRect/>
          </a:stretch>
        </p:blipFill>
        <p:spPr bwMode="auto">
          <a:xfrm>
            <a:off x="228600" y="1125538"/>
            <a:ext cx="8456613" cy="4606925"/>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2/23/2010</a:t>
            </a:r>
            <a:endParaRPr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13</a:t>
            </a:fld>
            <a:endParaRPr kumimoji="0" lang="en-US"/>
          </a:p>
        </p:txBody>
      </p:sp>
      <p:sp>
        <p:nvSpPr>
          <p:cNvPr id="6" name="Footer Placeholder 5"/>
          <p:cNvSpPr>
            <a:spLocks noGrp="1"/>
          </p:cNvSpPr>
          <p:nvPr>
            <p:ph type="ftr" sz="quarter" idx="11"/>
          </p:nvPr>
        </p:nvSpPr>
        <p:spPr/>
        <p:txBody>
          <a:bodyPr/>
          <a:lstStyle/>
          <a:p>
            <a:r>
              <a:rPr kumimoji="0" lang="en-US" smtClean="0"/>
              <a:t>R. Munden - Fairfield University</a:t>
            </a:r>
            <a:endParaRPr kumimoji="0"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8451" name="fg05_00700.jpg" descr="fg05_00700"/>
          <p:cNvPicPr>
            <a:picLocks noChangeAspect="1" noChangeArrowheads="1"/>
          </p:cNvPicPr>
          <p:nvPr/>
        </p:nvPicPr>
        <p:blipFill>
          <a:blip r:embed="rId4" cstate="print"/>
          <a:srcRect/>
          <a:stretch>
            <a:fillRect/>
          </a:stretch>
        </p:blipFill>
        <p:spPr bwMode="auto">
          <a:xfrm>
            <a:off x="533400" y="1600200"/>
            <a:ext cx="2438400" cy="2004819"/>
          </a:xfrm>
          <a:prstGeom prst="rect">
            <a:avLst/>
          </a:prstGeom>
          <a:noFill/>
          <a:ln w="9525">
            <a:noFill/>
            <a:miter lim="800000"/>
            <a:headEnd/>
            <a:tailEnd/>
          </a:ln>
          <a:effectLst/>
        </p:spPr>
      </p:pic>
      <p:sp>
        <p:nvSpPr>
          <p:cNvPr id="4" name="Title 3"/>
          <p:cNvSpPr>
            <a:spLocks noGrp="1"/>
          </p:cNvSpPr>
          <p:nvPr>
            <p:ph type="title"/>
          </p:nvPr>
        </p:nvSpPr>
        <p:spPr/>
        <p:txBody>
          <a:bodyPr/>
          <a:lstStyle/>
          <a:p>
            <a:r>
              <a:rPr lang="en-US" dirty="0" smtClean="0"/>
              <a:t>FM Noise Analysis</a:t>
            </a:r>
            <a:endParaRPr lang="en-US" dirty="0"/>
          </a:p>
        </p:txBody>
      </p:sp>
      <p:sp>
        <p:nvSpPr>
          <p:cNvPr id="8" name="Content Placeholder 7"/>
          <p:cNvSpPr>
            <a:spLocks noGrp="1"/>
          </p:cNvSpPr>
          <p:nvPr>
            <p:ph sz="half" idx="2"/>
          </p:nvPr>
        </p:nvSpPr>
        <p:spPr/>
        <p:txBody>
          <a:bodyPr/>
          <a:lstStyle/>
          <a:p>
            <a:r>
              <a:rPr lang="en-US" dirty="0" smtClean="0"/>
              <a:t>FM noise still introduces a phase shift, which can cause frequency deviation</a:t>
            </a:r>
            <a:endParaRPr lang="en-US" dirty="0"/>
          </a:p>
        </p:txBody>
      </p:sp>
      <p:sp>
        <p:nvSpPr>
          <p:cNvPr id="5" name="Rectangle 2"/>
          <p:cNvSpPr txBox="1">
            <a:spLocks noChangeArrowheads="1"/>
          </p:cNvSpPr>
          <p:nvPr/>
        </p:nvSpPr>
        <p:spPr>
          <a:xfrm>
            <a:off x="457200" y="3657600"/>
            <a:ext cx="3505200" cy="331787"/>
          </a:xfrm>
          <a:prstGeom prst="rect">
            <a:avLst/>
          </a:prstGeom>
        </p:spPr>
        <p:txBody>
          <a:bodyPr rIns="91440" anchor="b">
            <a:noAutofit/>
            <a:scene3d>
              <a:camera prst="orthographicFront"/>
              <a:lightRig rig="soft" dir="t">
                <a:rot lat="0" lon="0" rev="2400000"/>
              </a:lightRig>
            </a:scene3d>
            <a:sp3d>
              <a:bevelT w="19050" h="12700"/>
            </a:sp3d>
          </a:bodyPr>
          <a:lstStyle/>
          <a:p>
            <a:pPr marL="54864"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Figure 5-7</a:t>
            </a:r>
            <a:r>
              <a:rPr kumimoji="0" lang="en-US" sz="12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   Phase shift (</a:t>
            </a:r>
            <a:r>
              <a:rPr kumimoji="0" lang="en-US" sz="1200" b="0" i="1"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sym typeface="Symbol" pitchFamily="-108" charset="2"/>
              </a:rPr>
              <a:t></a:t>
            </a:r>
            <a:r>
              <a:rPr kumimoji="0" lang="en-US" sz="12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 as a result of noise.</a:t>
            </a:r>
            <a:endParaRPr kumimoji="0" lang="en-US" sz="12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graphicFrame>
        <p:nvGraphicFramePr>
          <p:cNvPr id="6" name="Object 5"/>
          <p:cNvGraphicFramePr>
            <a:graphicFrameLocks noChangeAspect="1"/>
          </p:cNvGraphicFramePr>
          <p:nvPr/>
        </p:nvGraphicFramePr>
        <p:xfrm>
          <a:off x="5943600" y="3505200"/>
          <a:ext cx="1213971" cy="412750"/>
        </p:xfrm>
        <a:graphic>
          <a:graphicData uri="http://schemas.openxmlformats.org/presentationml/2006/ole">
            <mc:AlternateContent xmlns:mc="http://schemas.openxmlformats.org/markup-compatibility/2006">
              <mc:Choice xmlns:v="urn:schemas-microsoft-com:vml" Requires="v">
                <p:oleObj spid="_x0000_s488454" name="Equation" r:id="rId5" imgW="634680" imgH="215640" progId="Equation.3">
                  <p:embed/>
                </p:oleObj>
              </mc:Choice>
              <mc:Fallback>
                <p:oleObj name="Equation" r:id="rId5" imgW="634680" imgH="21564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3505200"/>
                        <a:ext cx="1213971" cy="412750"/>
                      </a:xfrm>
                      <a:prstGeom prst="rect">
                        <a:avLst/>
                      </a:prstGeom>
                      <a:solidFill>
                        <a:schemeClr val="tx1"/>
                      </a:solidFill>
                    </p:spPr>
                  </p:pic>
                </p:oleObj>
              </mc:Fallback>
            </mc:AlternateContent>
          </a:graphicData>
        </a:graphic>
      </p:graphicFrame>
      <p:sp>
        <p:nvSpPr>
          <p:cNvPr id="9" name="TextBox 8"/>
          <p:cNvSpPr txBox="1"/>
          <p:nvPr/>
        </p:nvSpPr>
        <p:spPr>
          <a:xfrm>
            <a:off x="457200" y="3962400"/>
            <a:ext cx="3429000" cy="1200329"/>
          </a:xfrm>
          <a:prstGeom prst="rect">
            <a:avLst/>
          </a:prstGeom>
          <a:noFill/>
        </p:spPr>
        <p:txBody>
          <a:bodyPr wrap="square" rtlCol="0">
            <a:spAutoFit/>
          </a:bodyPr>
          <a:lstStyle/>
          <a:p>
            <a:r>
              <a:rPr lang="en-US" dirty="0" smtClean="0"/>
              <a:t>For S/N of 2:1 (as pictured): in AM this would be terrible, for FM, not so bad even in worst case.</a:t>
            </a:r>
            <a:endParaRPr lang="en-US" dirty="0"/>
          </a:p>
        </p:txBody>
      </p:sp>
      <p:graphicFrame>
        <p:nvGraphicFramePr>
          <p:cNvPr id="10" name="Object 9"/>
          <p:cNvGraphicFramePr>
            <a:graphicFrameLocks noChangeAspect="1"/>
          </p:cNvGraphicFramePr>
          <p:nvPr/>
        </p:nvGraphicFramePr>
        <p:xfrm>
          <a:off x="4495800" y="4038600"/>
          <a:ext cx="4191000" cy="2171503"/>
        </p:xfrm>
        <a:graphic>
          <a:graphicData uri="http://schemas.openxmlformats.org/presentationml/2006/ole">
            <mc:AlternateContent xmlns:mc="http://schemas.openxmlformats.org/markup-compatibility/2006">
              <mc:Choice xmlns:v="urn:schemas-microsoft-com:vml" Requires="v">
                <p:oleObj spid="_x0000_s488455" name="Equation" r:id="rId7" imgW="2450880" imgH="1269720" progId="Equation.3">
                  <p:embed/>
                </p:oleObj>
              </mc:Choice>
              <mc:Fallback>
                <p:oleObj name="Equation" r:id="rId7" imgW="2450880" imgH="126972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4038600"/>
                        <a:ext cx="4191000" cy="2171503"/>
                      </a:xfrm>
                      <a:prstGeom prst="rect">
                        <a:avLst/>
                      </a:prstGeom>
                      <a:solidFill>
                        <a:schemeClr val="tx1"/>
                      </a:solidFill>
                    </p:spPr>
                  </p:pic>
                </p:oleObj>
              </mc:Fallback>
            </mc:AlternateContent>
          </a:graphicData>
        </a:graphic>
      </p:graphicFrame>
      <p:sp>
        <p:nvSpPr>
          <p:cNvPr id="11" name="Date Placeholder 10"/>
          <p:cNvSpPr>
            <a:spLocks noGrp="1"/>
          </p:cNvSpPr>
          <p:nvPr>
            <p:ph type="dt" sz="half" idx="10"/>
          </p:nvPr>
        </p:nvSpPr>
        <p:spPr/>
        <p:txBody>
          <a:bodyPr/>
          <a:lstStyle/>
          <a:p>
            <a:r>
              <a:rPr lang="en-US" smtClean="0"/>
              <a:t>2/23/2010</a:t>
            </a:r>
            <a:endParaRPr lang="en-US"/>
          </a:p>
        </p:txBody>
      </p:sp>
      <p:sp>
        <p:nvSpPr>
          <p:cNvPr id="12" name="Slide Number Placeholder 11"/>
          <p:cNvSpPr>
            <a:spLocks noGrp="1"/>
          </p:cNvSpPr>
          <p:nvPr>
            <p:ph type="sldNum" sz="quarter" idx="12"/>
          </p:nvPr>
        </p:nvSpPr>
        <p:spPr/>
        <p:txBody>
          <a:bodyPr/>
          <a:lstStyle/>
          <a:p>
            <a:fld id="{69E29E33-B620-47F9-BB04-8846C2A5AFCC}" type="slidenum">
              <a:rPr kumimoji="0" lang="en-US" smtClean="0"/>
              <a:pPr/>
              <a:t>14</a:t>
            </a:fld>
            <a:endParaRPr kumimoji="0" lang="en-US"/>
          </a:p>
        </p:txBody>
      </p:sp>
      <p:sp>
        <p:nvSpPr>
          <p:cNvPr id="13" name="Footer Placeholder 12"/>
          <p:cNvSpPr>
            <a:spLocks noGrp="1"/>
          </p:cNvSpPr>
          <p:nvPr>
            <p:ph type="ftr" sz="quarter" idx="11"/>
          </p:nvPr>
        </p:nvSpPr>
        <p:spPr/>
        <p:txBody>
          <a:bodyPr/>
          <a:lstStyle/>
          <a:p>
            <a:r>
              <a:rPr kumimoji="0" lang="en-US" smtClean="0"/>
              <a:t>R. Munden - Fairfield University</a:t>
            </a:r>
            <a:endParaRPr kumimoji="0"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499" name="fg05_00800.jpg" descr="fg05_00800"/>
          <p:cNvPicPr>
            <a:picLocks noChangeAspect="1" noChangeArrowheads="1"/>
          </p:cNvPicPr>
          <p:nvPr/>
        </p:nvPicPr>
        <p:blipFill>
          <a:blip r:embed="rId3" cstate="print"/>
          <a:srcRect/>
          <a:stretch>
            <a:fillRect/>
          </a:stretch>
        </p:blipFill>
        <p:spPr bwMode="auto">
          <a:xfrm>
            <a:off x="1981200" y="1524000"/>
            <a:ext cx="4648200" cy="3158687"/>
          </a:xfrm>
          <a:prstGeom prst="rect">
            <a:avLst/>
          </a:prstGeom>
          <a:noFill/>
          <a:ln w="9525">
            <a:noFill/>
            <a:miter lim="800000"/>
            <a:headEnd/>
            <a:tailEnd/>
          </a:ln>
          <a:effectLst/>
        </p:spPr>
      </p:pic>
      <p:sp>
        <p:nvSpPr>
          <p:cNvPr id="4" name="Title 3"/>
          <p:cNvSpPr>
            <a:spLocks noGrp="1"/>
          </p:cNvSpPr>
          <p:nvPr>
            <p:ph type="title"/>
          </p:nvPr>
        </p:nvSpPr>
        <p:spPr/>
        <p:txBody>
          <a:bodyPr/>
          <a:lstStyle/>
          <a:p>
            <a:r>
              <a:rPr lang="en-US" dirty="0" smtClean="0"/>
              <a:t>Capture Effect</a:t>
            </a:r>
            <a:endParaRPr lang="en-US" dirty="0"/>
          </a:p>
        </p:txBody>
      </p:sp>
      <p:sp>
        <p:nvSpPr>
          <p:cNvPr id="5" name="Rectangle 2"/>
          <p:cNvSpPr txBox="1">
            <a:spLocks noChangeArrowheads="1"/>
          </p:cNvSpPr>
          <p:nvPr/>
        </p:nvSpPr>
        <p:spPr>
          <a:xfrm>
            <a:off x="1981200" y="4724400"/>
            <a:ext cx="3505200" cy="331787"/>
          </a:xfrm>
          <a:prstGeom prst="rect">
            <a:avLst/>
          </a:prstGeom>
        </p:spPr>
        <p:txBody>
          <a:bodyPr rIns="91440" anchor="b">
            <a:normAutofit fontScale="92500"/>
            <a:scene3d>
              <a:camera prst="orthographicFront"/>
              <a:lightRig rig="soft" dir="t">
                <a:rot lat="0" lon="0" rev="2400000"/>
              </a:lightRig>
            </a:scene3d>
            <a:sp3d>
              <a:bevelT w="19050" h="12700"/>
            </a:sp3d>
          </a:bodyPr>
          <a:lstStyle/>
          <a:p>
            <a:pPr marL="54864"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Figure 5-8</a:t>
            </a:r>
            <a:r>
              <a:rPr kumimoji="0" lang="en-US" sz="12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   </a:t>
            </a:r>
            <a:r>
              <a:rPr kumimoji="0" lang="en-US" sz="1200" b="0" i="1"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S/N</a:t>
            </a:r>
            <a:r>
              <a:rPr kumimoji="0" lang="en-US" sz="12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 for basic modulation schemes.</a:t>
            </a:r>
            <a:endParaRPr kumimoji="0" lang="en-US" sz="12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6" name="TextBox 5"/>
          <p:cNvSpPr txBox="1"/>
          <p:nvPr/>
        </p:nvSpPr>
        <p:spPr>
          <a:xfrm>
            <a:off x="533400" y="5105400"/>
            <a:ext cx="8001000" cy="923330"/>
          </a:xfrm>
          <a:prstGeom prst="rect">
            <a:avLst/>
          </a:prstGeom>
          <a:noFill/>
        </p:spPr>
        <p:txBody>
          <a:bodyPr wrap="square" rtlCol="0">
            <a:spAutoFit/>
          </a:bodyPr>
          <a:lstStyle/>
          <a:p>
            <a:r>
              <a:rPr lang="en-US" dirty="0" smtClean="0"/>
              <a:t>FM receivers have a typical </a:t>
            </a:r>
            <a:r>
              <a:rPr lang="en-US" b="1" i="1" dirty="0" smtClean="0"/>
              <a:t>capture ratio</a:t>
            </a:r>
            <a:r>
              <a:rPr lang="en-US" dirty="0" smtClean="0"/>
              <a:t> of 1dB, which eliminates low power signals</a:t>
            </a:r>
          </a:p>
          <a:p>
            <a:r>
              <a:rPr lang="en-US" dirty="0" smtClean="0"/>
              <a:t>FM receivers can </a:t>
            </a:r>
            <a:r>
              <a:rPr lang="en-US" i="1" dirty="0" smtClean="0"/>
              <a:t>improve</a:t>
            </a:r>
            <a:r>
              <a:rPr lang="en-US" dirty="0" smtClean="0"/>
              <a:t> SNR, above the threshold</a:t>
            </a:r>
            <a:endParaRPr lang="en-US" dirty="0"/>
          </a:p>
        </p:txBody>
      </p:sp>
      <p:sp>
        <p:nvSpPr>
          <p:cNvPr id="7" name="Date Placeholder 6"/>
          <p:cNvSpPr>
            <a:spLocks noGrp="1"/>
          </p:cNvSpPr>
          <p:nvPr>
            <p:ph type="dt" sz="half" idx="10"/>
          </p:nvPr>
        </p:nvSpPr>
        <p:spPr/>
        <p:txBody>
          <a:bodyPr/>
          <a:lstStyle/>
          <a:p>
            <a:r>
              <a:rPr lang="en-US" smtClean="0"/>
              <a:t>2/23/2010</a:t>
            </a:r>
            <a:endParaRPr lang="en-US"/>
          </a:p>
        </p:txBody>
      </p:sp>
      <p:sp>
        <p:nvSpPr>
          <p:cNvPr id="8" name="Slide Number Placeholder 7"/>
          <p:cNvSpPr>
            <a:spLocks noGrp="1"/>
          </p:cNvSpPr>
          <p:nvPr>
            <p:ph type="sldNum" sz="quarter" idx="12"/>
          </p:nvPr>
        </p:nvSpPr>
        <p:spPr/>
        <p:txBody>
          <a:bodyPr/>
          <a:lstStyle/>
          <a:p>
            <a:fld id="{69E29E33-B620-47F9-BB04-8846C2A5AFCC}" type="slidenum">
              <a:rPr kumimoji="0" lang="en-US" smtClean="0"/>
              <a:pPr/>
              <a:t>15</a:t>
            </a:fld>
            <a:endParaRPr kumimoji="0" lang="en-US"/>
          </a:p>
        </p:txBody>
      </p:sp>
      <p:sp>
        <p:nvSpPr>
          <p:cNvPr id="9" name="Footer Placeholder 8"/>
          <p:cNvSpPr>
            <a:spLocks noGrp="1"/>
          </p:cNvSpPr>
          <p:nvPr>
            <p:ph type="ftr" sz="quarter" idx="11"/>
          </p:nvPr>
        </p:nvSpPr>
        <p:spPr/>
        <p:txBody>
          <a:bodyPr/>
          <a:lstStyle/>
          <a:p>
            <a:r>
              <a:rPr kumimoji="0" lang="en-US" smtClean="0"/>
              <a:t>R. Munden - Fairfield University</a:t>
            </a:r>
            <a:endParaRPr kumimoji="0"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4595" name="fg05_00900.jpg" descr="fg05_00900"/>
          <p:cNvPicPr>
            <a:picLocks noChangeAspect="1" noChangeArrowheads="1"/>
          </p:cNvPicPr>
          <p:nvPr/>
        </p:nvPicPr>
        <p:blipFill>
          <a:blip r:embed="rId3" cstate="print"/>
          <a:srcRect/>
          <a:stretch>
            <a:fillRect/>
          </a:stretch>
        </p:blipFill>
        <p:spPr bwMode="auto">
          <a:xfrm>
            <a:off x="1600200" y="1524000"/>
            <a:ext cx="5562600" cy="3301531"/>
          </a:xfrm>
          <a:prstGeom prst="rect">
            <a:avLst/>
          </a:prstGeom>
          <a:noFill/>
          <a:ln w="9525">
            <a:noFill/>
            <a:miter lim="800000"/>
            <a:headEnd/>
            <a:tailEnd/>
          </a:ln>
          <a:effectLst/>
        </p:spPr>
      </p:pic>
      <p:sp>
        <p:nvSpPr>
          <p:cNvPr id="4" name="Title 3"/>
          <p:cNvSpPr>
            <a:spLocks noGrp="1"/>
          </p:cNvSpPr>
          <p:nvPr>
            <p:ph type="title"/>
          </p:nvPr>
        </p:nvSpPr>
        <p:spPr/>
        <p:txBody>
          <a:bodyPr/>
          <a:lstStyle/>
          <a:p>
            <a:r>
              <a:rPr lang="en-US" dirty="0" smtClean="0"/>
              <a:t>Preemphasis</a:t>
            </a:r>
            <a:endParaRPr lang="en-US" dirty="0"/>
          </a:p>
        </p:txBody>
      </p:sp>
      <p:sp>
        <p:nvSpPr>
          <p:cNvPr id="5" name="Rectangle 2"/>
          <p:cNvSpPr txBox="1">
            <a:spLocks noChangeArrowheads="1"/>
          </p:cNvSpPr>
          <p:nvPr/>
        </p:nvSpPr>
        <p:spPr>
          <a:xfrm>
            <a:off x="1600200" y="4876800"/>
            <a:ext cx="3352800" cy="331787"/>
          </a:xfrm>
          <a:prstGeom prst="rect">
            <a:avLst/>
          </a:prstGeom>
        </p:spPr>
        <p:txBody>
          <a:bodyPr rIns="91440" anchor="b">
            <a:normAutofit/>
            <a:scene3d>
              <a:camera prst="orthographicFront"/>
              <a:lightRig rig="soft" dir="t">
                <a:rot lat="0" lon="0" rev="2400000"/>
              </a:lightRig>
            </a:scene3d>
            <a:sp3d>
              <a:bevelT w="19050" h="12700"/>
            </a:sp3d>
          </a:bodyPr>
          <a:lstStyle/>
          <a:p>
            <a:pPr marL="54864"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Figure 5-9</a:t>
            </a:r>
            <a:r>
              <a:rPr kumimoji="0" lang="en-US" sz="12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   Emphasis curves (</a:t>
            </a:r>
            <a:r>
              <a:rPr kumimoji="0" lang="en-US" sz="1200" b="0" i="1"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sym typeface="Symbol" pitchFamily="-108" charset="2"/>
              </a:rPr>
              <a:t></a:t>
            </a:r>
            <a:r>
              <a:rPr kumimoji="0" lang="en-US" sz="12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sym typeface="Symbol" pitchFamily="-108" charset="2"/>
              </a:rPr>
              <a:t> = 75 </a:t>
            </a:r>
            <a:r>
              <a:rPr kumimoji="0" lang="en-US" sz="1200" b="0" i="1"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sym typeface="Symbol" pitchFamily="-108" charset="2"/>
              </a:rPr>
              <a:t></a:t>
            </a:r>
            <a:r>
              <a:rPr kumimoji="0" lang="en-US" sz="12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s).</a:t>
            </a:r>
            <a:endParaRPr kumimoji="0" lang="en-US" sz="12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6" name="TextBox 5"/>
          <p:cNvSpPr txBox="1"/>
          <p:nvPr/>
        </p:nvSpPr>
        <p:spPr>
          <a:xfrm>
            <a:off x="990600" y="5181600"/>
            <a:ext cx="7543800" cy="914400"/>
          </a:xfrm>
          <a:prstGeom prst="rect">
            <a:avLst/>
          </a:prstGeom>
          <a:noFill/>
        </p:spPr>
        <p:txBody>
          <a:bodyPr wrap="square" rtlCol="0">
            <a:spAutoFit/>
          </a:bodyPr>
          <a:lstStyle/>
          <a:p>
            <a:r>
              <a:rPr lang="en-US" dirty="0" smtClean="0"/>
              <a:t>Since SNR improvement is less at high frequencies, broadcasters apply preemphasis, or frequency dependent amplification, before modulation</a:t>
            </a:r>
          </a:p>
          <a:p>
            <a:r>
              <a:rPr lang="en-US" dirty="0" smtClean="0"/>
              <a:t>Standard curve for FCC FM Broadcast (75 us time constant)</a:t>
            </a:r>
            <a:endParaRPr lang="en-US" dirty="0"/>
          </a:p>
        </p:txBody>
      </p:sp>
      <p:sp>
        <p:nvSpPr>
          <p:cNvPr id="7" name="Date Placeholder 6"/>
          <p:cNvSpPr>
            <a:spLocks noGrp="1"/>
          </p:cNvSpPr>
          <p:nvPr>
            <p:ph type="dt" sz="half" idx="10"/>
          </p:nvPr>
        </p:nvSpPr>
        <p:spPr/>
        <p:txBody>
          <a:bodyPr/>
          <a:lstStyle/>
          <a:p>
            <a:r>
              <a:rPr lang="en-US" smtClean="0"/>
              <a:t>2/23/2010</a:t>
            </a:r>
            <a:endParaRPr lang="en-US"/>
          </a:p>
        </p:txBody>
      </p:sp>
      <p:sp>
        <p:nvSpPr>
          <p:cNvPr id="8" name="Slide Number Placeholder 7"/>
          <p:cNvSpPr>
            <a:spLocks noGrp="1"/>
          </p:cNvSpPr>
          <p:nvPr>
            <p:ph type="sldNum" sz="quarter" idx="12"/>
          </p:nvPr>
        </p:nvSpPr>
        <p:spPr/>
        <p:txBody>
          <a:bodyPr/>
          <a:lstStyle/>
          <a:p>
            <a:fld id="{69E29E33-B620-47F9-BB04-8846C2A5AFCC}" type="slidenum">
              <a:rPr kumimoji="0" lang="en-US" smtClean="0"/>
              <a:pPr/>
              <a:t>16</a:t>
            </a:fld>
            <a:endParaRPr kumimoji="0" lang="en-US"/>
          </a:p>
        </p:txBody>
      </p:sp>
      <p:sp>
        <p:nvSpPr>
          <p:cNvPr id="9" name="Footer Placeholder 8"/>
          <p:cNvSpPr>
            <a:spLocks noGrp="1"/>
          </p:cNvSpPr>
          <p:nvPr>
            <p:ph type="ftr" sz="quarter" idx="11"/>
          </p:nvPr>
        </p:nvSpPr>
        <p:spPr/>
        <p:txBody>
          <a:bodyPr/>
          <a:lstStyle/>
          <a:p>
            <a:r>
              <a:rPr kumimoji="0" lang="en-US" smtClean="0"/>
              <a:t>R. Munden - Fairfield University</a:t>
            </a:r>
            <a:endParaRPr kumimoji="0"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ChangeArrowheads="1"/>
          </p:cNvSpPr>
          <p:nvPr>
            <p:ph type="title"/>
          </p:nvPr>
        </p:nvSpPr>
        <p:spPr>
          <a:xfrm>
            <a:off x="381000" y="914400"/>
            <a:ext cx="8305800" cy="331787"/>
          </a:xfrm>
        </p:spPr>
        <p:txBody>
          <a:bodyPr>
            <a:noAutofit/>
          </a:bodyPr>
          <a:lstStyle/>
          <a:p>
            <a:pPr algn="l"/>
            <a:r>
              <a:rPr lang="en-US" sz="1800" b="1" dirty="0"/>
              <a:t>Figure 5-10</a:t>
            </a:r>
            <a:r>
              <a:rPr lang="en-US" sz="1800" dirty="0"/>
              <a:t>   Emphasis circuits.</a:t>
            </a:r>
          </a:p>
        </p:txBody>
      </p:sp>
      <p:pic>
        <p:nvPicPr>
          <p:cNvPr id="492547" name="fg05_01000.jpg" descr="fg05_01000"/>
          <p:cNvPicPr>
            <a:picLocks noChangeAspect="1" noChangeArrowheads="1"/>
          </p:cNvPicPr>
          <p:nvPr/>
        </p:nvPicPr>
        <p:blipFill>
          <a:blip r:embed="rId3" cstate="print"/>
          <a:srcRect/>
          <a:stretch>
            <a:fillRect/>
          </a:stretch>
        </p:blipFill>
        <p:spPr bwMode="auto">
          <a:xfrm>
            <a:off x="381000" y="1676400"/>
            <a:ext cx="8456613" cy="3644900"/>
          </a:xfrm>
          <a:prstGeom prst="rect">
            <a:avLst/>
          </a:prstGeom>
          <a:noFill/>
          <a:ln w="9525">
            <a:noFill/>
            <a:miter lim="800000"/>
            <a:headEnd/>
            <a:tailEnd/>
          </a:ln>
          <a:effectLst/>
        </p:spPr>
      </p:pic>
      <p:sp>
        <p:nvSpPr>
          <p:cNvPr id="4" name="TextBox 3"/>
          <p:cNvSpPr txBox="1"/>
          <p:nvPr/>
        </p:nvSpPr>
        <p:spPr>
          <a:xfrm>
            <a:off x="533400" y="5562600"/>
            <a:ext cx="8571577" cy="369332"/>
          </a:xfrm>
          <a:prstGeom prst="rect">
            <a:avLst/>
          </a:prstGeom>
          <a:noFill/>
        </p:spPr>
        <p:txBody>
          <a:bodyPr wrap="none" rtlCol="0">
            <a:spAutoFit/>
          </a:bodyPr>
          <a:lstStyle/>
          <a:p>
            <a:r>
              <a:rPr lang="en-US" dirty="0" smtClean="0"/>
              <a:t>R and C must match the time constant =&gt; 2120 Hz to reproduce the original levels</a:t>
            </a:r>
            <a:endParaRPr lang="en-US" dirty="0"/>
          </a:p>
        </p:txBody>
      </p:sp>
      <p:sp>
        <p:nvSpPr>
          <p:cNvPr id="5" name="Date Placeholder 4"/>
          <p:cNvSpPr>
            <a:spLocks noGrp="1"/>
          </p:cNvSpPr>
          <p:nvPr>
            <p:ph type="dt" sz="half" idx="10"/>
          </p:nvPr>
        </p:nvSpPr>
        <p:spPr/>
        <p:txBody>
          <a:bodyPr/>
          <a:lstStyle/>
          <a:p>
            <a:r>
              <a:rPr lang="en-US" smtClean="0"/>
              <a:t>2/23/2010</a:t>
            </a:r>
            <a:endParaRPr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17</a:t>
            </a:fld>
            <a:endParaRPr kumimoji="0" lang="en-US"/>
          </a:p>
        </p:txBody>
      </p:sp>
      <p:sp>
        <p:nvSpPr>
          <p:cNvPr id="7" name="Footer Placeholder 6"/>
          <p:cNvSpPr>
            <a:spLocks noGrp="1"/>
          </p:cNvSpPr>
          <p:nvPr>
            <p:ph type="ftr" sz="quarter" idx="11"/>
          </p:nvPr>
        </p:nvSpPr>
        <p:spPr/>
        <p:txBody>
          <a:bodyPr/>
          <a:lstStyle/>
          <a:p>
            <a:r>
              <a:rPr kumimoji="0" lang="en-US" smtClean="0"/>
              <a:t>R. Munden - Fairfield University</a:t>
            </a:r>
            <a:endParaRPr kumimoji="0"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a:xfrm>
            <a:off x="533400" y="838200"/>
            <a:ext cx="8305800" cy="331787"/>
          </a:xfrm>
        </p:spPr>
        <p:txBody>
          <a:bodyPr>
            <a:noAutofit/>
          </a:bodyPr>
          <a:lstStyle/>
          <a:p>
            <a:pPr algn="l"/>
            <a:r>
              <a:rPr lang="en-US" sz="2000" b="1" dirty="0"/>
              <a:t>Figure 5-11</a:t>
            </a:r>
            <a:r>
              <a:rPr lang="en-US" sz="2000" dirty="0"/>
              <a:t>   Dolby dynamic preemphasis.</a:t>
            </a:r>
          </a:p>
        </p:txBody>
      </p:sp>
      <p:pic>
        <p:nvPicPr>
          <p:cNvPr id="496643" name="fg05_01100.jpg" descr="fg05_01100"/>
          <p:cNvPicPr>
            <a:picLocks noChangeAspect="1" noChangeArrowheads="1"/>
          </p:cNvPicPr>
          <p:nvPr/>
        </p:nvPicPr>
        <p:blipFill>
          <a:blip r:embed="rId3" cstate="print"/>
          <a:srcRect/>
          <a:stretch>
            <a:fillRect/>
          </a:stretch>
        </p:blipFill>
        <p:spPr bwMode="auto">
          <a:xfrm>
            <a:off x="609600" y="1600200"/>
            <a:ext cx="3886200" cy="4800600"/>
          </a:xfrm>
          <a:prstGeom prst="rect">
            <a:avLst/>
          </a:prstGeom>
          <a:noFill/>
          <a:ln w="9525">
            <a:noFill/>
            <a:miter lim="800000"/>
            <a:headEnd/>
            <a:tailEnd/>
          </a:ln>
          <a:effectLst/>
        </p:spPr>
      </p:pic>
      <p:sp>
        <p:nvSpPr>
          <p:cNvPr id="4" name="TextBox 3"/>
          <p:cNvSpPr txBox="1"/>
          <p:nvPr/>
        </p:nvSpPr>
        <p:spPr>
          <a:xfrm>
            <a:off x="4800600" y="1752600"/>
            <a:ext cx="3429000" cy="3139321"/>
          </a:xfrm>
          <a:prstGeom prst="rect">
            <a:avLst/>
          </a:prstGeom>
          <a:noFill/>
        </p:spPr>
        <p:txBody>
          <a:bodyPr wrap="square" rtlCol="0">
            <a:spAutoFit/>
          </a:bodyPr>
          <a:lstStyle/>
          <a:p>
            <a:r>
              <a:rPr lang="en-US" dirty="0" smtClean="0"/>
              <a:t>Broadcasters can use a 25 us time constant, with the Dolby system</a:t>
            </a:r>
          </a:p>
          <a:p>
            <a:endParaRPr lang="en-US" dirty="0"/>
          </a:p>
          <a:p>
            <a:r>
              <a:rPr lang="en-US" dirty="0" smtClean="0"/>
              <a:t>Dolby applies dynamic gain to lower level, high frequency signals</a:t>
            </a:r>
          </a:p>
          <a:p>
            <a:endParaRPr lang="en-US" dirty="0"/>
          </a:p>
          <a:p>
            <a:r>
              <a:rPr lang="en-US" dirty="0" smtClean="0"/>
              <a:t>This is helpful for transmissions with very strong high frequency components</a:t>
            </a:r>
            <a:endParaRPr lang="en-US" dirty="0"/>
          </a:p>
        </p:txBody>
      </p:sp>
      <p:sp>
        <p:nvSpPr>
          <p:cNvPr id="5" name="Date Placeholder 4"/>
          <p:cNvSpPr>
            <a:spLocks noGrp="1"/>
          </p:cNvSpPr>
          <p:nvPr>
            <p:ph type="dt" sz="half" idx="10"/>
          </p:nvPr>
        </p:nvSpPr>
        <p:spPr/>
        <p:txBody>
          <a:bodyPr/>
          <a:lstStyle/>
          <a:p>
            <a:r>
              <a:rPr lang="en-US" smtClean="0"/>
              <a:t>2/23/2010</a:t>
            </a:r>
            <a:endParaRPr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18</a:t>
            </a:fld>
            <a:endParaRPr kumimoji="0" lang="en-US"/>
          </a:p>
        </p:txBody>
      </p:sp>
      <p:sp>
        <p:nvSpPr>
          <p:cNvPr id="7" name="Footer Placeholder 6"/>
          <p:cNvSpPr>
            <a:spLocks noGrp="1"/>
          </p:cNvSpPr>
          <p:nvPr>
            <p:ph type="ftr" sz="quarter" idx="11"/>
          </p:nvPr>
        </p:nvSpPr>
        <p:spPr/>
        <p:txBody>
          <a:bodyPr/>
          <a:lstStyle/>
          <a:p>
            <a:r>
              <a:rPr kumimoji="0" lang="en-US" smtClean="0"/>
              <a:t>R. Munden - Fairfield University</a:t>
            </a:r>
            <a:endParaRPr kumimoji="0"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8691" name="fg05_01200.jpg" descr="fg05_01200"/>
          <p:cNvPicPr>
            <a:picLocks noChangeAspect="1" noChangeArrowheads="1"/>
          </p:cNvPicPr>
          <p:nvPr/>
        </p:nvPicPr>
        <p:blipFill>
          <a:blip r:embed="rId3" cstate="print"/>
          <a:srcRect/>
          <a:stretch>
            <a:fillRect/>
          </a:stretch>
        </p:blipFill>
        <p:spPr bwMode="auto">
          <a:xfrm>
            <a:off x="2209800" y="1447800"/>
            <a:ext cx="4495800" cy="3469959"/>
          </a:xfrm>
          <a:prstGeom prst="rect">
            <a:avLst/>
          </a:prstGeom>
          <a:noFill/>
          <a:ln w="9525">
            <a:noFill/>
            <a:miter lim="800000"/>
            <a:headEnd/>
            <a:tailEnd/>
          </a:ln>
          <a:effectLst/>
        </p:spPr>
      </p:pic>
      <p:sp>
        <p:nvSpPr>
          <p:cNvPr id="4" name="Title 3"/>
          <p:cNvSpPr>
            <a:spLocks noGrp="1"/>
          </p:cNvSpPr>
          <p:nvPr>
            <p:ph type="title"/>
          </p:nvPr>
        </p:nvSpPr>
        <p:spPr/>
        <p:txBody>
          <a:bodyPr/>
          <a:lstStyle/>
          <a:p>
            <a:r>
              <a:rPr lang="en-US" dirty="0" smtClean="0"/>
              <a:t>5-5 Direct FM Generation</a:t>
            </a:r>
            <a:endParaRPr lang="en-US" dirty="0"/>
          </a:p>
        </p:txBody>
      </p:sp>
      <p:sp>
        <p:nvSpPr>
          <p:cNvPr id="5" name="Rectangle 2"/>
          <p:cNvSpPr txBox="1">
            <a:spLocks noChangeArrowheads="1"/>
          </p:cNvSpPr>
          <p:nvPr/>
        </p:nvSpPr>
        <p:spPr>
          <a:xfrm>
            <a:off x="2057400" y="4953000"/>
            <a:ext cx="4648200" cy="331787"/>
          </a:xfrm>
          <a:prstGeom prst="rect">
            <a:avLst/>
          </a:prstGeom>
        </p:spPr>
        <p:txBody>
          <a:bodyPr rIns="91440" anchor="b">
            <a:noAutofit/>
            <a:scene3d>
              <a:camera prst="orthographicFront"/>
              <a:lightRig rig="soft" dir="t">
                <a:rot lat="0" lon="0" rev="2400000"/>
              </a:lightRig>
            </a:scene3d>
            <a:sp3d>
              <a:bevelT w="19050" h="12700"/>
            </a:sp3d>
          </a:bodyPr>
          <a:lstStyle/>
          <a:p>
            <a:pPr marL="54864" marR="0" lvl="0" indent="0" algn="l"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Figure 5-12</a:t>
            </a:r>
            <a:r>
              <a:rPr kumimoji="0" lang="en-US" sz="1800" b="0" i="0" u="none" strike="noStrike" kern="1200" cap="none" spc="0" normalizeH="0" baseline="0" noProof="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   Varactor diode modulator.</a:t>
            </a:r>
            <a:endParaRPr kumimoji="0" lang="en-US" sz="18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6" name="TextBox 5"/>
          <p:cNvSpPr txBox="1"/>
          <p:nvPr/>
        </p:nvSpPr>
        <p:spPr>
          <a:xfrm>
            <a:off x="762000" y="5486400"/>
            <a:ext cx="7086600" cy="646331"/>
          </a:xfrm>
          <a:prstGeom prst="rect">
            <a:avLst/>
          </a:prstGeom>
          <a:noFill/>
        </p:spPr>
        <p:txBody>
          <a:bodyPr wrap="square" rtlCol="0">
            <a:spAutoFit/>
          </a:bodyPr>
          <a:lstStyle/>
          <a:p>
            <a:r>
              <a:rPr lang="en-US" dirty="0" smtClean="0"/>
              <a:t>L1, C1, D1 set up the unbiased carrier frequency.  </a:t>
            </a:r>
            <a:r>
              <a:rPr lang="en-US" dirty="0" err="1" smtClean="0"/>
              <a:t>Ei</a:t>
            </a:r>
            <a:r>
              <a:rPr lang="en-US" dirty="0" smtClean="0"/>
              <a:t> shifts this by varying the capacitance of D1 through the reverse bias.</a:t>
            </a:r>
            <a:endParaRPr lang="en-US" dirty="0"/>
          </a:p>
        </p:txBody>
      </p:sp>
      <p:sp>
        <p:nvSpPr>
          <p:cNvPr id="7" name="Date Placeholder 6"/>
          <p:cNvSpPr>
            <a:spLocks noGrp="1"/>
          </p:cNvSpPr>
          <p:nvPr>
            <p:ph type="dt" sz="half" idx="10"/>
          </p:nvPr>
        </p:nvSpPr>
        <p:spPr/>
        <p:txBody>
          <a:bodyPr/>
          <a:lstStyle/>
          <a:p>
            <a:r>
              <a:rPr lang="en-US" smtClean="0"/>
              <a:t>2/23/2010</a:t>
            </a:r>
            <a:endParaRPr lang="en-US"/>
          </a:p>
        </p:txBody>
      </p:sp>
      <p:sp>
        <p:nvSpPr>
          <p:cNvPr id="8" name="Slide Number Placeholder 7"/>
          <p:cNvSpPr>
            <a:spLocks noGrp="1"/>
          </p:cNvSpPr>
          <p:nvPr>
            <p:ph type="sldNum" sz="quarter" idx="12"/>
          </p:nvPr>
        </p:nvSpPr>
        <p:spPr/>
        <p:txBody>
          <a:bodyPr/>
          <a:lstStyle/>
          <a:p>
            <a:fld id="{69E29E33-B620-47F9-BB04-8846C2A5AFCC}" type="slidenum">
              <a:rPr kumimoji="0" lang="en-US" smtClean="0"/>
              <a:pPr/>
              <a:t>19</a:t>
            </a:fld>
            <a:endParaRPr kumimoji="0" lang="en-US"/>
          </a:p>
        </p:txBody>
      </p:sp>
      <p:sp>
        <p:nvSpPr>
          <p:cNvPr id="9" name="Footer Placeholder 8"/>
          <p:cNvSpPr>
            <a:spLocks noGrp="1"/>
          </p:cNvSpPr>
          <p:nvPr>
            <p:ph type="ftr" sz="quarter" idx="11"/>
          </p:nvPr>
        </p:nvSpPr>
        <p:spPr/>
        <p:txBody>
          <a:bodyPr/>
          <a:lstStyle/>
          <a:p>
            <a:r>
              <a:rPr kumimoji="0" lang="en-US" smtClean="0"/>
              <a:t>R. Munden - Fairfield University</a:t>
            </a:r>
            <a:endParaRPr kumimoji="0"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Define </a:t>
            </a:r>
            <a:r>
              <a:rPr lang="en-US" i="1" dirty="0" smtClean="0"/>
              <a:t>angle modulation</a:t>
            </a:r>
            <a:r>
              <a:rPr lang="en-US" dirty="0" smtClean="0"/>
              <a:t> and describe the two categories</a:t>
            </a:r>
          </a:p>
          <a:p>
            <a:r>
              <a:rPr lang="en-US" dirty="0" smtClean="0"/>
              <a:t>Explain a basic capacitor microphone FM generator and the effects of voice amplitude and frequency</a:t>
            </a:r>
          </a:p>
          <a:p>
            <a:r>
              <a:rPr lang="en-US" dirty="0" smtClean="0"/>
              <a:t>Analyze an FM signal with respect to modulation index, sidebands, and power</a:t>
            </a:r>
          </a:p>
          <a:p>
            <a:r>
              <a:rPr lang="en-US" dirty="0" smtClean="0"/>
              <a:t>Describe the noise suppression capabilities of FM and how they relate to the capture effect and preemphasis</a:t>
            </a:r>
          </a:p>
          <a:p>
            <a:r>
              <a:rPr lang="en-US" dirty="0" smtClean="0"/>
              <a:t>Provide various schemes and circuits used to generate FM</a:t>
            </a:r>
          </a:p>
          <a:p>
            <a:r>
              <a:rPr lang="en-US" dirty="0" smtClean="0"/>
              <a:t>Explain how a PLL can be used to generate FM</a:t>
            </a:r>
          </a:p>
          <a:p>
            <a:r>
              <a:rPr lang="en-US" dirty="0" smtClean="0"/>
              <a:t>Describe the multiplexing technique used to add stereo to the standard FM broadcast systems</a:t>
            </a:r>
          </a:p>
        </p:txBody>
      </p:sp>
      <p:sp>
        <p:nvSpPr>
          <p:cNvPr id="4" name="Date Placeholder 3"/>
          <p:cNvSpPr>
            <a:spLocks noGrp="1"/>
          </p:cNvSpPr>
          <p:nvPr>
            <p:ph type="dt" sz="half" idx="10"/>
          </p:nvPr>
        </p:nvSpPr>
        <p:spPr>
          <a:xfrm>
            <a:off x="4245936" y="6557946"/>
            <a:ext cx="2002464" cy="226902"/>
          </a:xfrm>
          <a:prstGeom prst="rect">
            <a:avLst/>
          </a:prstGeom>
        </p:spPr>
        <p:txBody>
          <a:bodyPr/>
          <a:lstStyle/>
          <a:p>
            <a:r>
              <a:rPr lang="en-US" smtClean="0"/>
              <a:t>2/23/2010</a:t>
            </a:r>
            <a:endParaRPr lang="en-US"/>
          </a:p>
        </p:txBody>
      </p:sp>
      <p:sp>
        <p:nvSpPr>
          <p:cNvPr id="6" name="Footer Placeholder 5"/>
          <p:cNvSpPr>
            <a:spLocks noGrp="1"/>
          </p:cNvSpPr>
          <p:nvPr>
            <p:ph type="ftr" sz="quarter" idx="11"/>
          </p:nvPr>
        </p:nvSpPr>
        <p:spPr>
          <a:xfrm>
            <a:off x="457200" y="6557946"/>
            <a:ext cx="3657600" cy="228600"/>
          </a:xfrm>
          <a:prstGeom prst="rect">
            <a:avLst/>
          </a:prstGeom>
        </p:spPr>
        <p:txBody>
          <a:bodyPr/>
          <a:lstStyle/>
          <a:p>
            <a:r>
              <a:rPr kumimoji="0" lang="es-ES" smtClean="0"/>
              <a:t>R. Munden - Fairfield University</a:t>
            </a:r>
            <a:endParaRPr kumimoji="0" lang="en-US"/>
          </a:p>
        </p:txBody>
      </p:sp>
      <p:sp>
        <p:nvSpPr>
          <p:cNvPr id="5" name="Slide Number Placeholder 4"/>
          <p:cNvSpPr>
            <a:spLocks noGrp="1"/>
          </p:cNvSpPr>
          <p:nvPr>
            <p:ph type="sldNum" sz="quarter" idx="12"/>
          </p:nvPr>
        </p:nvSpPr>
        <p:spPr>
          <a:xfrm>
            <a:off x="6251448" y="6556248"/>
            <a:ext cx="588336" cy="228600"/>
          </a:xfrm>
          <a:prstGeom prst="rect">
            <a:avLst/>
          </a:prstGeom>
        </p:spPr>
        <p:txBody>
          <a:bodyPr/>
          <a:lstStyle/>
          <a:p>
            <a:fld id="{BC5217A8-0E06-4059-AC45-433E2E67A85D}" type="slidenum">
              <a:rPr kumimoji="0" lang="en-US" smtClean="0"/>
              <a:pPr/>
              <a:t>2</a:t>
            </a:fld>
            <a:endParaRPr kumimoji="0"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a:xfrm>
            <a:off x="381000" y="838200"/>
            <a:ext cx="8305800" cy="331787"/>
          </a:xfrm>
        </p:spPr>
        <p:txBody>
          <a:bodyPr>
            <a:noAutofit/>
          </a:bodyPr>
          <a:lstStyle/>
          <a:p>
            <a:pPr algn="l"/>
            <a:r>
              <a:rPr lang="en-US" sz="1800" b="1" dirty="0"/>
              <a:t>Figure 5-13</a:t>
            </a:r>
            <a:r>
              <a:rPr lang="en-US" sz="1800" dirty="0"/>
              <a:t>   Reactance modulator.</a:t>
            </a:r>
          </a:p>
        </p:txBody>
      </p:sp>
      <p:pic>
        <p:nvPicPr>
          <p:cNvPr id="500739" name="fg05_01300.jpg" descr="fg05_01300"/>
          <p:cNvPicPr>
            <a:picLocks noChangeAspect="1" noChangeArrowheads="1"/>
          </p:cNvPicPr>
          <p:nvPr/>
        </p:nvPicPr>
        <p:blipFill>
          <a:blip r:embed="rId3" cstate="print"/>
          <a:srcRect/>
          <a:stretch>
            <a:fillRect/>
          </a:stretch>
        </p:blipFill>
        <p:spPr bwMode="auto">
          <a:xfrm>
            <a:off x="1828800" y="1524000"/>
            <a:ext cx="4876800" cy="3873770"/>
          </a:xfrm>
          <a:prstGeom prst="rect">
            <a:avLst/>
          </a:prstGeom>
          <a:noFill/>
          <a:ln w="9525">
            <a:noFill/>
            <a:miter lim="800000"/>
            <a:headEnd/>
            <a:tailEnd/>
          </a:ln>
          <a:effectLst/>
        </p:spPr>
      </p:pic>
      <p:sp>
        <p:nvSpPr>
          <p:cNvPr id="4" name="TextBox 3"/>
          <p:cNvSpPr txBox="1"/>
          <p:nvPr/>
        </p:nvSpPr>
        <p:spPr>
          <a:xfrm>
            <a:off x="1066800" y="5562600"/>
            <a:ext cx="6324600" cy="646331"/>
          </a:xfrm>
          <a:prstGeom prst="rect">
            <a:avLst/>
          </a:prstGeom>
          <a:noFill/>
        </p:spPr>
        <p:txBody>
          <a:bodyPr wrap="square" rtlCol="0">
            <a:spAutoFit/>
          </a:bodyPr>
          <a:lstStyle/>
          <a:p>
            <a:r>
              <a:rPr lang="en-US" dirty="0" smtClean="0"/>
              <a:t>In the reactance modulator, the impedance of the active device is varied by the modulating signal.</a:t>
            </a:r>
            <a:endParaRPr lang="en-US" dirty="0"/>
          </a:p>
        </p:txBody>
      </p:sp>
      <p:sp>
        <p:nvSpPr>
          <p:cNvPr id="5" name="Date Placeholder 4"/>
          <p:cNvSpPr>
            <a:spLocks noGrp="1"/>
          </p:cNvSpPr>
          <p:nvPr>
            <p:ph type="dt" sz="half" idx="10"/>
          </p:nvPr>
        </p:nvSpPr>
        <p:spPr/>
        <p:txBody>
          <a:bodyPr/>
          <a:lstStyle/>
          <a:p>
            <a:r>
              <a:rPr lang="en-US" smtClean="0"/>
              <a:t>2/23/2010</a:t>
            </a:r>
            <a:endParaRPr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20</a:t>
            </a:fld>
            <a:endParaRPr kumimoji="0" lang="en-US"/>
          </a:p>
        </p:txBody>
      </p:sp>
      <p:sp>
        <p:nvSpPr>
          <p:cNvPr id="7" name="Footer Placeholder 6"/>
          <p:cNvSpPr>
            <a:spLocks noGrp="1"/>
          </p:cNvSpPr>
          <p:nvPr>
            <p:ph type="ftr" sz="quarter" idx="11"/>
          </p:nvPr>
        </p:nvSpPr>
        <p:spPr/>
        <p:txBody>
          <a:bodyPr/>
          <a:lstStyle/>
          <a:p>
            <a:r>
              <a:rPr kumimoji="0" lang="en-US" smtClean="0"/>
              <a:t>R. Munden - Fairfield University</a:t>
            </a:r>
            <a:endParaRPr kumimoji="0"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200" y="1645920"/>
            <a:ext cx="3962400" cy="4526280"/>
          </a:xfrm>
        </p:spPr>
        <p:txBody>
          <a:bodyPr/>
          <a:lstStyle/>
          <a:p>
            <a:r>
              <a:rPr lang="en-US" dirty="0" smtClean="0"/>
              <a:t>Thanks to LIC a direct FM generation scheme is easily obtained by using a Voltage Controlled Oscillator Circuit</a:t>
            </a:r>
            <a:endParaRPr lang="en-US" dirty="0"/>
          </a:p>
        </p:txBody>
      </p:sp>
      <p:pic>
        <p:nvPicPr>
          <p:cNvPr id="502787" name="fg05_0140a.jpg" descr="fg05_0140a"/>
          <p:cNvPicPr>
            <a:picLocks noChangeAspect="1" noChangeArrowheads="1"/>
          </p:cNvPicPr>
          <p:nvPr/>
        </p:nvPicPr>
        <p:blipFill>
          <a:blip r:embed="rId3" cstate="print"/>
          <a:srcRect/>
          <a:stretch>
            <a:fillRect/>
          </a:stretch>
        </p:blipFill>
        <p:spPr bwMode="auto">
          <a:xfrm>
            <a:off x="4724400" y="1523999"/>
            <a:ext cx="3832940" cy="4681957"/>
          </a:xfrm>
          <a:prstGeom prst="rect">
            <a:avLst/>
          </a:prstGeom>
          <a:noFill/>
          <a:ln w="9525">
            <a:noFill/>
            <a:miter lim="800000"/>
            <a:headEnd/>
            <a:tailEnd/>
          </a:ln>
          <a:effectLst/>
        </p:spPr>
      </p:pic>
      <p:sp>
        <p:nvSpPr>
          <p:cNvPr id="6" name="Title 5"/>
          <p:cNvSpPr>
            <a:spLocks noGrp="1"/>
          </p:cNvSpPr>
          <p:nvPr>
            <p:ph type="title"/>
          </p:nvPr>
        </p:nvSpPr>
        <p:spPr/>
        <p:txBody>
          <a:bodyPr/>
          <a:lstStyle/>
          <a:p>
            <a:r>
              <a:rPr lang="en-US" dirty="0" smtClean="0"/>
              <a:t>LIC VCO FM Generation</a:t>
            </a:r>
            <a:endParaRPr lang="en-US" dirty="0"/>
          </a:p>
        </p:txBody>
      </p:sp>
      <p:sp>
        <p:nvSpPr>
          <p:cNvPr id="7" name="Rectangle 2"/>
          <p:cNvSpPr txBox="1">
            <a:spLocks noChangeArrowheads="1"/>
          </p:cNvSpPr>
          <p:nvPr/>
        </p:nvSpPr>
        <p:spPr>
          <a:xfrm>
            <a:off x="1905000" y="6019800"/>
            <a:ext cx="6477000" cy="482136"/>
          </a:xfrm>
          <a:prstGeom prst="rect">
            <a:avLst/>
          </a:prstGeom>
        </p:spPr>
        <p:txBody>
          <a:bodyPr rIns="91440" anchor="b">
            <a:normAutofit/>
            <a:scene3d>
              <a:camera prst="orthographicFront"/>
              <a:lightRig rig="soft" dir="t">
                <a:rot lat="0" lon="0" rev="2400000"/>
              </a:lightRig>
            </a:scene3d>
            <a:sp3d>
              <a:bevelT w="19050" h="12700"/>
            </a:sp3d>
          </a:bodyPr>
          <a:lstStyle/>
          <a:p>
            <a:pPr marL="54864"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Figure 5-14</a:t>
            </a:r>
            <a:r>
              <a:rPr kumimoji="0" lang="en-US" sz="1200" b="0" i="0" u="none" strike="noStrike" kern="1200" cap="none" spc="0" normalizeH="0" baseline="0" noProof="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   The NE/SE566 VCO specifications. (Courtesy of Philips Semiconductors.)</a:t>
            </a:r>
            <a:endParaRPr kumimoji="0" lang="en-US" sz="12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8" name="Date Placeholder 7"/>
          <p:cNvSpPr>
            <a:spLocks noGrp="1"/>
          </p:cNvSpPr>
          <p:nvPr>
            <p:ph type="dt" sz="half" idx="10"/>
          </p:nvPr>
        </p:nvSpPr>
        <p:spPr/>
        <p:txBody>
          <a:bodyPr/>
          <a:lstStyle/>
          <a:p>
            <a:r>
              <a:rPr lang="en-US" smtClean="0"/>
              <a:t>2/23/2010</a:t>
            </a:r>
            <a:endParaRPr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a:t>21</a:t>
            </a:fld>
            <a:endParaRPr kumimoji="0" lang="en-US"/>
          </a:p>
        </p:txBody>
      </p:sp>
      <p:sp>
        <p:nvSpPr>
          <p:cNvPr id="10" name="Footer Placeholder 9"/>
          <p:cNvSpPr>
            <a:spLocks noGrp="1"/>
          </p:cNvSpPr>
          <p:nvPr>
            <p:ph type="ftr" sz="quarter" idx="11"/>
          </p:nvPr>
        </p:nvSpPr>
        <p:spPr/>
        <p:txBody>
          <a:bodyPr/>
          <a:lstStyle/>
          <a:p>
            <a:r>
              <a:rPr kumimoji="0" lang="en-US" smtClean="0"/>
              <a:t>R. Munden - Fairfield University</a:t>
            </a:r>
            <a:endParaRPr kumimoji="0"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a:xfrm>
            <a:off x="381000" y="457200"/>
            <a:ext cx="8305800" cy="331787"/>
          </a:xfrm>
        </p:spPr>
        <p:txBody>
          <a:bodyPr>
            <a:noAutofit/>
          </a:bodyPr>
          <a:lstStyle/>
          <a:p>
            <a:pPr algn="l"/>
            <a:r>
              <a:rPr lang="en-US" sz="1600" b="1" dirty="0"/>
              <a:t>Figure 5-14 (continued)</a:t>
            </a:r>
            <a:r>
              <a:rPr lang="en-US" sz="1600" dirty="0"/>
              <a:t>   The NE/SE566 VCO specifications. (Courtesy of Philips Semiconductors.)</a:t>
            </a:r>
          </a:p>
        </p:txBody>
      </p:sp>
      <p:pic>
        <p:nvPicPr>
          <p:cNvPr id="504835" name="fg05_0140b.jpg" descr="fg05_0140b"/>
          <p:cNvPicPr>
            <a:picLocks noChangeAspect="1" noChangeArrowheads="1"/>
          </p:cNvPicPr>
          <p:nvPr/>
        </p:nvPicPr>
        <p:blipFill>
          <a:blip r:embed="rId3" cstate="print"/>
          <a:srcRect/>
          <a:stretch>
            <a:fillRect/>
          </a:stretch>
        </p:blipFill>
        <p:spPr bwMode="auto">
          <a:xfrm>
            <a:off x="304800" y="762000"/>
            <a:ext cx="3795713" cy="5410200"/>
          </a:xfrm>
          <a:prstGeom prst="rect">
            <a:avLst/>
          </a:prstGeom>
          <a:noFill/>
          <a:ln w="9525">
            <a:noFill/>
            <a:miter lim="800000"/>
            <a:headEnd/>
            <a:tailEnd/>
          </a:ln>
          <a:effectLst/>
        </p:spPr>
      </p:pic>
      <p:pic>
        <p:nvPicPr>
          <p:cNvPr id="4" name="fg05_0140c.jpg" descr="fg05_0140c"/>
          <p:cNvPicPr>
            <a:picLocks noChangeAspect="1" noChangeArrowheads="1"/>
          </p:cNvPicPr>
          <p:nvPr/>
        </p:nvPicPr>
        <p:blipFill>
          <a:blip r:embed="rId4" cstate="print"/>
          <a:srcRect/>
          <a:stretch>
            <a:fillRect/>
          </a:stretch>
        </p:blipFill>
        <p:spPr bwMode="auto">
          <a:xfrm>
            <a:off x="4114800" y="762000"/>
            <a:ext cx="4767263" cy="5410200"/>
          </a:xfrm>
          <a:prstGeom prst="rect">
            <a:avLst/>
          </a:prstGeom>
          <a:noFill/>
          <a:ln w="9525">
            <a:noFill/>
            <a:miter lim="800000"/>
            <a:headEnd/>
            <a:tailEnd/>
          </a:ln>
          <a:effectLst/>
        </p:spPr>
      </p:pic>
      <p:sp>
        <p:nvSpPr>
          <p:cNvPr id="5" name="TextBox 4"/>
          <p:cNvSpPr txBox="1"/>
          <p:nvPr/>
        </p:nvSpPr>
        <p:spPr>
          <a:xfrm>
            <a:off x="304800" y="6172200"/>
            <a:ext cx="8610600" cy="369332"/>
          </a:xfrm>
          <a:prstGeom prst="rect">
            <a:avLst/>
          </a:prstGeom>
          <a:noFill/>
        </p:spPr>
        <p:txBody>
          <a:bodyPr wrap="square" rtlCol="0">
            <a:spAutoFit/>
          </a:bodyPr>
          <a:lstStyle/>
          <a:p>
            <a:r>
              <a:rPr lang="en-US" dirty="0" smtClean="0"/>
              <a:t>Figure 1 shows a FM generator, using an LC tank produces a sinusoidal FM signal</a:t>
            </a:r>
            <a:endParaRPr lang="en-US" dirty="0"/>
          </a:p>
        </p:txBody>
      </p:sp>
      <p:sp>
        <p:nvSpPr>
          <p:cNvPr id="6" name="Date Placeholder 5"/>
          <p:cNvSpPr>
            <a:spLocks noGrp="1"/>
          </p:cNvSpPr>
          <p:nvPr>
            <p:ph type="dt" sz="half" idx="10"/>
          </p:nvPr>
        </p:nvSpPr>
        <p:spPr/>
        <p:txBody>
          <a:bodyPr/>
          <a:lstStyle/>
          <a:p>
            <a:r>
              <a:rPr lang="en-US" smtClean="0"/>
              <a:t>2/23/2010</a:t>
            </a:r>
            <a:endParaRPr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22</a:t>
            </a:fld>
            <a:endParaRPr kumimoji="0" lang="en-US"/>
          </a:p>
        </p:txBody>
      </p:sp>
      <p:sp>
        <p:nvSpPr>
          <p:cNvPr id="8" name="Footer Placeholder 7"/>
          <p:cNvSpPr>
            <a:spLocks noGrp="1"/>
          </p:cNvSpPr>
          <p:nvPr>
            <p:ph type="ftr" sz="quarter" idx="11"/>
          </p:nvPr>
        </p:nvSpPr>
        <p:spPr/>
        <p:txBody>
          <a:bodyPr/>
          <a:lstStyle/>
          <a:p>
            <a:r>
              <a:rPr kumimoji="0" lang="en-US" smtClean="0"/>
              <a:t>R. Munden - Fairfield University</a:t>
            </a:r>
            <a:endParaRPr kumimoji="0"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8931" name="fg05_01500.jpg" descr="fg05_01500"/>
          <p:cNvPicPr>
            <a:picLocks noChangeAspect="1" noChangeArrowheads="1"/>
          </p:cNvPicPr>
          <p:nvPr/>
        </p:nvPicPr>
        <p:blipFill>
          <a:blip r:embed="rId3" cstate="print"/>
          <a:srcRect/>
          <a:stretch>
            <a:fillRect/>
          </a:stretch>
        </p:blipFill>
        <p:spPr bwMode="auto">
          <a:xfrm>
            <a:off x="533400" y="1447800"/>
            <a:ext cx="5513387" cy="4800600"/>
          </a:xfrm>
          <a:prstGeom prst="rect">
            <a:avLst/>
          </a:prstGeom>
          <a:noFill/>
          <a:ln w="9525">
            <a:noFill/>
            <a:miter lim="800000"/>
            <a:headEnd/>
            <a:tailEnd/>
          </a:ln>
          <a:effectLst/>
        </p:spPr>
      </p:pic>
      <p:sp>
        <p:nvSpPr>
          <p:cNvPr id="4" name="Title 3"/>
          <p:cNvSpPr>
            <a:spLocks noGrp="1"/>
          </p:cNvSpPr>
          <p:nvPr>
            <p:ph type="title"/>
          </p:nvPr>
        </p:nvSpPr>
        <p:spPr/>
        <p:txBody>
          <a:bodyPr/>
          <a:lstStyle/>
          <a:p>
            <a:r>
              <a:rPr lang="en-US" dirty="0" smtClean="0"/>
              <a:t>Crosby Modulator</a:t>
            </a:r>
            <a:endParaRPr lang="en-US" dirty="0"/>
          </a:p>
        </p:txBody>
      </p:sp>
      <p:sp>
        <p:nvSpPr>
          <p:cNvPr id="5" name="Rectangle 2"/>
          <p:cNvSpPr txBox="1">
            <a:spLocks noChangeArrowheads="1"/>
          </p:cNvSpPr>
          <p:nvPr/>
        </p:nvSpPr>
        <p:spPr>
          <a:xfrm>
            <a:off x="457200" y="6248400"/>
            <a:ext cx="8305800" cy="331787"/>
          </a:xfrm>
          <a:prstGeom prst="rect">
            <a:avLst/>
          </a:prstGeom>
        </p:spPr>
        <p:txBody>
          <a:bodyPr rIns="91440" anchor="b">
            <a:normAutofit/>
            <a:scene3d>
              <a:camera prst="orthographicFront"/>
              <a:lightRig rig="soft" dir="t">
                <a:rot lat="0" lon="0" rev="2400000"/>
              </a:lightRig>
            </a:scene3d>
            <a:sp3d>
              <a:bevelT w="19050" h="12700"/>
            </a:sp3d>
          </a:bodyPr>
          <a:lstStyle/>
          <a:p>
            <a:pPr marL="54864"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Figure 5-15</a:t>
            </a:r>
            <a:r>
              <a:rPr kumimoji="0" lang="en-US" sz="1200" b="0" i="0" u="none" strike="noStrike" kern="1200" cap="none" spc="0" normalizeH="0" baseline="0" noProof="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   Crosby direct FM transmitter.</a:t>
            </a:r>
            <a:endParaRPr kumimoji="0" lang="en-US" sz="12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6" name="TextBox 5"/>
          <p:cNvSpPr txBox="1"/>
          <p:nvPr/>
        </p:nvSpPr>
        <p:spPr>
          <a:xfrm>
            <a:off x="6096000" y="1524000"/>
            <a:ext cx="2590800" cy="3693319"/>
          </a:xfrm>
          <a:prstGeom prst="rect">
            <a:avLst/>
          </a:prstGeom>
          <a:noFill/>
        </p:spPr>
        <p:txBody>
          <a:bodyPr wrap="square" rtlCol="0">
            <a:spAutoFit/>
          </a:bodyPr>
          <a:lstStyle/>
          <a:p>
            <a:pPr>
              <a:buFont typeface="Arial" pitchFamily="34" charset="0"/>
              <a:buChar char="•"/>
            </a:pPr>
            <a:r>
              <a:rPr lang="en-US" dirty="0" smtClean="0"/>
              <a:t>Previous methods did not use a crystal for precise control of frequency.</a:t>
            </a:r>
          </a:p>
          <a:p>
            <a:pPr>
              <a:buFont typeface="Arial" pitchFamily="34" charset="0"/>
              <a:buChar char="•"/>
            </a:pPr>
            <a:endParaRPr lang="en-US" dirty="0"/>
          </a:p>
          <a:p>
            <a:pPr>
              <a:buFont typeface="Arial" pitchFamily="34" charset="0"/>
              <a:buChar char="•"/>
            </a:pPr>
            <a:r>
              <a:rPr lang="en-US" dirty="0" smtClean="0"/>
              <a:t>We need an Automatic Frequency Control to stabilize the transmitter</a:t>
            </a:r>
          </a:p>
          <a:p>
            <a:pPr>
              <a:buFont typeface="Arial" pitchFamily="34" charset="0"/>
              <a:buChar char="•"/>
            </a:pPr>
            <a:endParaRPr lang="en-US" dirty="0"/>
          </a:p>
          <a:p>
            <a:pPr>
              <a:buFont typeface="Arial" pitchFamily="34" charset="0"/>
              <a:buChar char="•"/>
            </a:pPr>
            <a:r>
              <a:rPr lang="en-US" dirty="0" smtClean="0"/>
              <a:t>Crosby systems use frequency multipliers to reach the transmission frequency.</a:t>
            </a:r>
            <a:endParaRPr lang="en-US" dirty="0"/>
          </a:p>
        </p:txBody>
      </p:sp>
      <p:sp>
        <p:nvSpPr>
          <p:cNvPr id="7" name="Date Placeholder 6"/>
          <p:cNvSpPr>
            <a:spLocks noGrp="1"/>
          </p:cNvSpPr>
          <p:nvPr>
            <p:ph type="dt" sz="half" idx="10"/>
          </p:nvPr>
        </p:nvSpPr>
        <p:spPr/>
        <p:txBody>
          <a:bodyPr/>
          <a:lstStyle/>
          <a:p>
            <a:r>
              <a:rPr lang="en-US" smtClean="0"/>
              <a:t>2/23/2010</a:t>
            </a:r>
            <a:endParaRPr lang="en-US"/>
          </a:p>
        </p:txBody>
      </p:sp>
      <p:sp>
        <p:nvSpPr>
          <p:cNvPr id="8" name="Slide Number Placeholder 7"/>
          <p:cNvSpPr>
            <a:spLocks noGrp="1"/>
          </p:cNvSpPr>
          <p:nvPr>
            <p:ph type="sldNum" sz="quarter" idx="12"/>
          </p:nvPr>
        </p:nvSpPr>
        <p:spPr/>
        <p:txBody>
          <a:bodyPr/>
          <a:lstStyle/>
          <a:p>
            <a:fld id="{69E29E33-B620-47F9-BB04-8846C2A5AFCC}" type="slidenum">
              <a:rPr kumimoji="0" lang="en-US" smtClean="0"/>
              <a:pPr/>
              <a:t>23</a:t>
            </a:fld>
            <a:endParaRPr kumimoji="0" lang="en-US"/>
          </a:p>
        </p:txBody>
      </p:sp>
      <p:sp>
        <p:nvSpPr>
          <p:cNvPr id="9" name="Footer Placeholder 8"/>
          <p:cNvSpPr>
            <a:spLocks noGrp="1"/>
          </p:cNvSpPr>
          <p:nvPr>
            <p:ph type="ftr" sz="quarter" idx="11"/>
          </p:nvPr>
        </p:nvSpPr>
        <p:spPr/>
        <p:txBody>
          <a:bodyPr/>
          <a:lstStyle/>
          <a:p>
            <a:r>
              <a:rPr kumimoji="0" lang="en-US" smtClean="0"/>
              <a:t>R. Munden - Fairfield University</a:t>
            </a:r>
            <a:endParaRPr kumimoji="0"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a:xfrm>
            <a:off x="381000" y="277813"/>
            <a:ext cx="8305800" cy="331787"/>
          </a:xfrm>
        </p:spPr>
        <p:txBody>
          <a:bodyPr/>
          <a:lstStyle/>
          <a:p>
            <a:pPr algn="l"/>
            <a:r>
              <a:rPr lang="en-US" sz="1200" b="1"/>
              <a:t>Figure 5-16</a:t>
            </a:r>
            <a:r>
              <a:rPr lang="en-US" sz="1200"/>
              <a:t>   Frequency multiplication (doubler).</a:t>
            </a:r>
          </a:p>
        </p:txBody>
      </p:sp>
      <p:pic>
        <p:nvPicPr>
          <p:cNvPr id="510979" name="fg05_01600.jpg" descr="fg05_01600"/>
          <p:cNvPicPr>
            <a:picLocks noChangeAspect="1" noChangeArrowheads="1"/>
          </p:cNvPicPr>
          <p:nvPr/>
        </p:nvPicPr>
        <p:blipFill>
          <a:blip r:embed="rId3" cstate="print"/>
          <a:srcRect/>
          <a:stretch>
            <a:fillRect/>
          </a:stretch>
        </p:blipFill>
        <p:spPr bwMode="auto">
          <a:xfrm>
            <a:off x="228600" y="1668463"/>
            <a:ext cx="8456613" cy="3521075"/>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2/23/2010</a:t>
            </a:r>
            <a:endParaRPr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24</a:t>
            </a:fld>
            <a:endParaRPr kumimoji="0" lang="en-US"/>
          </a:p>
        </p:txBody>
      </p:sp>
      <p:sp>
        <p:nvSpPr>
          <p:cNvPr id="6" name="Footer Placeholder 5"/>
          <p:cNvSpPr>
            <a:spLocks noGrp="1"/>
          </p:cNvSpPr>
          <p:nvPr>
            <p:ph type="ftr" sz="quarter" idx="11"/>
          </p:nvPr>
        </p:nvSpPr>
        <p:spPr/>
        <p:txBody>
          <a:bodyPr/>
          <a:lstStyle/>
          <a:p>
            <a:r>
              <a:rPr kumimoji="0" lang="en-US" smtClean="0"/>
              <a:t>R. Munden - Fairfield University</a:t>
            </a:r>
            <a:endParaRPr kumimoji="0"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5-6 Indirect FM Generation</a:t>
            </a:r>
            <a:endParaRPr lang="en-US" dirty="0"/>
          </a:p>
        </p:txBody>
      </p:sp>
      <p:sp>
        <p:nvSpPr>
          <p:cNvPr id="3" name="Content Placeholder 2"/>
          <p:cNvSpPr>
            <a:spLocks noGrp="1"/>
          </p:cNvSpPr>
          <p:nvPr>
            <p:ph idx="1"/>
          </p:nvPr>
        </p:nvSpPr>
        <p:spPr/>
        <p:txBody>
          <a:bodyPr/>
          <a:lstStyle/>
          <a:p>
            <a:r>
              <a:rPr lang="en-US" dirty="0" smtClean="0"/>
              <a:t>Armstrong type modulator</a:t>
            </a:r>
          </a:p>
          <a:p>
            <a:r>
              <a:rPr lang="en-US" dirty="0" smtClean="0"/>
              <a:t>Directly modulates the crystal oscillator by phase modulation (which indirectly varies the frequency)</a:t>
            </a:r>
          </a:p>
          <a:p>
            <a:r>
              <a:rPr lang="en-US" dirty="0" smtClean="0"/>
              <a:t>Matches accuracy of crystal without AFC or degradation of Crosby systems</a:t>
            </a:r>
            <a:endParaRPr lang="en-US" dirty="0"/>
          </a:p>
        </p:txBody>
      </p:sp>
      <p:sp>
        <p:nvSpPr>
          <p:cNvPr id="4" name="Date Placeholder 3"/>
          <p:cNvSpPr>
            <a:spLocks noGrp="1"/>
          </p:cNvSpPr>
          <p:nvPr>
            <p:ph type="dt" sz="half" idx="10"/>
          </p:nvPr>
        </p:nvSpPr>
        <p:spPr/>
        <p:txBody>
          <a:bodyPr/>
          <a:lstStyle/>
          <a:p>
            <a:r>
              <a:rPr lang="en-US" smtClean="0"/>
              <a:t>2/23/2010</a:t>
            </a:r>
            <a:endParaRPr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25</a:t>
            </a:fld>
            <a:endParaRPr kumimoji="0" lang="en-US"/>
          </a:p>
        </p:txBody>
      </p:sp>
      <p:sp>
        <p:nvSpPr>
          <p:cNvPr id="6" name="Footer Placeholder 5"/>
          <p:cNvSpPr>
            <a:spLocks noGrp="1"/>
          </p:cNvSpPr>
          <p:nvPr>
            <p:ph type="ftr" sz="quarter" idx="11"/>
          </p:nvPr>
        </p:nvSpPr>
        <p:spPr/>
        <p:txBody>
          <a:bodyPr/>
          <a:lstStyle/>
          <a:p>
            <a:r>
              <a:rPr kumimoji="0" lang="en-US" smtClean="0"/>
              <a:t>R. Munden - Fairfield University</a:t>
            </a:r>
            <a:endParaRPr kumimoji="0"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a:xfrm>
            <a:off x="381000" y="277813"/>
            <a:ext cx="8305800" cy="331787"/>
          </a:xfrm>
        </p:spPr>
        <p:txBody>
          <a:bodyPr/>
          <a:lstStyle/>
          <a:p>
            <a:pPr algn="l"/>
            <a:r>
              <a:rPr lang="en-US" sz="1200" b="1"/>
              <a:t>Figure 5-17</a:t>
            </a:r>
            <a:r>
              <a:rPr lang="en-US" sz="1200"/>
              <a:t>   Indirect FM via PM (Armstrong modulator).</a:t>
            </a:r>
          </a:p>
        </p:txBody>
      </p:sp>
      <p:pic>
        <p:nvPicPr>
          <p:cNvPr id="513027" name="fg05_01700.jpg" descr="fg05_01700"/>
          <p:cNvPicPr>
            <a:picLocks noChangeAspect="1" noChangeArrowheads="1"/>
          </p:cNvPicPr>
          <p:nvPr/>
        </p:nvPicPr>
        <p:blipFill>
          <a:blip r:embed="rId3" cstate="print"/>
          <a:srcRect/>
          <a:stretch>
            <a:fillRect/>
          </a:stretch>
        </p:blipFill>
        <p:spPr bwMode="auto">
          <a:xfrm>
            <a:off x="304800" y="762000"/>
            <a:ext cx="8456613" cy="4595813"/>
          </a:xfrm>
          <a:prstGeom prst="rect">
            <a:avLst/>
          </a:prstGeom>
          <a:noFill/>
          <a:ln w="9525">
            <a:noFill/>
            <a:miter lim="800000"/>
            <a:headEnd/>
            <a:tailEnd/>
          </a:ln>
          <a:effectLst/>
        </p:spPr>
      </p:pic>
      <p:sp>
        <p:nvSpPr>
          <p:cNvPr id="4" name="TextBox 3"/>
          <p:cNvSpPr txBox="1"/>
          <p:nvPr/>
        </p:nvSpPr>
        <p:spPr>
          <a:xfrm>
            <a:off x="304800" y="5486400"/>
            <a:ext cx="8153400" cy="646331"/>
          </a:xfrm>
          <a:prstGeom prst="rect">
            <a:avLst/>
          </a:prstGeom>
          <a:noFill/>
        </p:spPr>
        <p:txBody>
          <a:bodyPr wrap="square" rtlCol="0">
            <a:spAutoFit/>
          </a:bodyPr>
          <a:lstStyle/>
          <a:p>
            <a:r>
              <a:rPr lang="en-US" dirty="0" smtClean="0"/>
              <a:t>After preemphasis, 1/f RC low-pass (integrator) corrects frequency shift</a:t>
            </a:r>
          </a:p>
          <a:p>
            <a:r>
              <a:rPr lang="en-US" dirty="0" smtClean="0"/>
              <a:t>Phase shift is then added to crystal oscillator by JFET resistance and C1.  </a:t>
            </a:r>
            <a:endParaRPr lang="en-US" dirty="0"/>
          </a:p>
        </p:txBody>
      </p:sp>
      <p:sp>
        <p:nvSpPr>
          <p:cNvPr id="5" name="Date Placeholder 4"/>
          <p:cNvSpPr>
            <a:spLocks noGrp="1"/>
          </p:cNvSpPr>
          <p:nvPr>
            <p:ph type="dt" sz="half" idx="10"/>
          </p:nvPr>
        </p:nvSpPr>
        <p:spPr/>
        <p:txBody>
          <a:bodyPr/>
          <a:lstStyle/>
          <a:p>
            <a:r>
              <a:rPr lang="en-US" smtClean="0"/>
              <a:t>2/23/2010</a:t>
            </a:r>
            <a:endParaRPr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26</a:t>
            </a:fld>
            <a:endParaRPr kumimoji="0" lang="en-US"/>
          </a:p>
        </p:txBody>
      </p:sp>
      <p:sp>
        <p:nvSpPr>
          <p:cNvPr id="7" name="Footer Placeholder 6"/>
          <p:cNvSpPr>
            <a:spLocks noGrp="1"/>
          </p:cNvSpPr>
          <p:nvPr>
            <p:ph type="ftr" sz="quarter" idx="11"/>
          </p:nvPr>
        </p:nvSpPr>
        <p:spPr/>
        <p:txBody>
          <a:bodyPr/>
          <a:lstStyle/>
          <a:p>
            <a:r>
              <a:rPr kumimoji="0" lang="en-US" smtClean="0"/>
              <a:t>R. Munden - Fairfield University</a:t>
            </a:r>
            <a:endParaRPr kumimoji="0"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a:xfrm>
            <a:off x="381000" y="381000"/>
            <a:ext cx="8305800" cy="331787"/>
          </a:xfrm>
        </p:spPr>
        <p:txBody>
          <a:bodyPr>
            <a:noAutofit/>
          </a:bodyPr>
          <a:lstStyle/>
          <a:p>
            <a:pPr algn="l"/>
            <a:r>
              <a:rPr lang="en-US" sz="2000" b="1" dirty="0"/>
              <a:t>Figure 5-18</a:t>
            </a:r>
            <a:r>
              <a:rPr lang="en-US" sz="2000" dirty="0"/>
              <a:t>   Wideband Armstrong FM.</a:t>
            </a:r>
          </a:p>
        </p:txBody>
      </p:sp>
      <p:pic>
        <p:nvPicPr>
          <p:cNvPr id="515075" name="fg05_01800.jpg" descr="fg05_01800"/>
          <p:cNvPicPr>
            <a:picLocks noChangeAspect="1" noChangeArrowheads="1"/>
          </p:cNvPicPr>
          <p:nvPr/>
        </p:nvPicPr>
        <p:blipFill>
          <a:blip r:embed="rId3" cstate="print"/>
          <a:srcRect/>
          <a:stretch>
            <a:fillRect/>
          </a:stretch>
        </p:blipFill>
        <p:spPr bwMode="auto">
          <a:xfrm>
            <a:off x="228600" y="838200"/>
            <a:ext cx="8456613" cy="4797425"/>
          </a:xfrm>
          <a:prstGeom prst="rect">
            <a:avLst/>
          </a:prstGeom>
          <a:noFill/>
          <a:ln w="9525">
            <a:noFill/>
            <a:miter lim="800000"/>
            <a:headEnd/>
            <a:tailEnd/>
          </a:ln>
          <a:effectLst/>
        </p:spPr>
      </p:pic>
      <p:sp>
        <p:nvSpPr>
          <p:cNvPr id="4" name="TextBox 3"/>
          <p:cNvSpPr txBox="1"/>
          <p:nvPr/>
        </p:nvSpPr>
        <p:spPr>
          <a:xfrm>
            <a:off x="381000" y="5791200"/>
            <a:ext cx="8229600" cy="923330"/>
          </a:xfrm>
          <a:prstGeom prst="rect">
            <a:avLst/>
          </a:prstGeom>
          <a:noFill/>
        </p:spPr>
        <p:txBody>
          <a:bodyPr wrap="square" rtlCol="0">
            <a:spAutoFit/>
          </a:bodyPr>
          <a:lstStyle/>
          <a:p>
            <a:r>
              <a:rPr lang="en-US" dirty="0" smtClean="0"/>
              <a:t>Deviation and carrier are multiplied initially, but the het mixer shifts the carrier with out changing the deviation, prior to the next stages of frequency multiplication.  </a:t>
            </a:r>
            <a:endParaRPr lang="en-US" dirty="0"/>
          </a:p>
        </p:txBody>
      </p:sp>
      <p:sp>
        <p:nvSpPr>
          <p:cNvPr id="5" name="Date Placeholder 4"/>
          <p:cNvSpPr>
            <a:spLocks noGrp="1"/>
          </p:cNvSpPr>
          <p:nvPr>
            <p:ph type="dt" sz="half" idx="10"/>
          </p:nvPr>
        </p:nvSpPr>
        <p:spPr/>
        <p:txBody>
          <a:bodyPr/>
          <a:lstStyle/>
          <a:p>
            <a:r>
              <a:rPr lang="en-US" smtClean="0"/>
              <a:t>2/23/2010</a:t>
            </a:r>
            <a:endParaRPr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27</a:t>
            </a:fld>
            <a:endParaRPr kumimoji="0" lang="en-US"/>
          </a:p>
        </p:txBody>
      </p:sp>
      <p:sp>
        <p:nvSpPr>
          <p:cNvPr id="7" name="Footer Placeholder 6"/>
          <p:cNvSpPr>
            <a:spLocks noGrp="1"/>
          </p:cNvSpPr>
          <p:nvPr>
            <p:ph type="ftr" sz="quarter" idx="11"/>
          </p:nvPr>
        </p:nvSpPr>
        <p:spPr/>
        <p:txBody>
          <a:bodyPr/>
          <a:lstStyle/>
          <a:p>
            <a:r>
              <a:rPr kumimoji="0" lang="en-US" smtClean="0"/>
              <a:t>R. Munden - Fairfield University</a:t>
            </a:r>
            <a:endParaRPr kumimoji="0"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a:xfrm>
            <a:off x="304800" y="914400"/>
            <a:ext cx="8534400" cy="331787"/>
          </a:xfrm>
        </p:spPr>
        <p:txBody>
          <a:bodyPr>
            <a:noAutofit/>
          </a:bodyPr>
          <a:lstStyle/>
          <a:p>
            <a:pPr algn="l"/>
            <a:r>
              <a:rPr lang="en-US" sz="2000" b="1" dirty="0"/>
              <a:t>Figure 5-19</a:t>
            </a:r>
            <a:r>
              <a:rPr lang="en-US" sz="2000" dirty="0"/>
              <a:t>   The pump chain for the wideband Armstrong FM system.</a:t>
            </a:r>
          </a:p>
        </p:txBody>
      </p:sp>
      <p:pic>
        <p:nvPicPr>
          <p:cNvPr id="517123" name="fg05_01900.jpg" descr="fg05_01900"/>
          <p:cNvPicPr>
            <a:picLocks noChangeAspect="1" noChangeArrowheads="1"/>
          </p:cNvPicPr>
          <p:nvPr/>
        </p:nvPicPr>
        <p:blipFill>
          <a:blip r:embed="rId3" cstate="print"/>
          <a:srcRect/>
          <a:stretch>
            <a:fillRect/>
          </a:stretch>
        </p:blipFill>
        <p:spPr bwMode="auto">
          <a:xfrm>
            <a:off x="228600" y="2620963"/>
            <a:ext cx="8456613" cy="1616075"/>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2/23/2010</a:t>
            </a:r>
            <a:endParaRPr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28</a:t>
            </a:fld>
            <a:endParaRPr kumimoji="0" lang="en-US"/>
          </a:p>
        </p:txBody>
      </p:sp>
      <p:sp>
        <p:nvSpPr>
          <p:cNvPr id="6" name="Footer Placeholder 5"/>
          <p:cNvSpPr>
            <a:spLocks noGrp="1"/>
          </p:cNvSpPr>
          <p:nvPr>
            <p:ph type="ftr" sz="quarter" idx="11"/>
          </p:nvPr>
        </p:nvSpPr>
        <p:spPr/>
        <p:txBody>
          <a:bodyPr/>
          <a:lstStyle/>
          <a:p>
            <a:r>
              <a:rPr kumimoji="0" lang="en-US" smtClean="0"/>
              <a:t>R. Munden - Fairfield University</a:t>
            </a:r>
            <a:endParaRPr kumimoji="0"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9171" name="fg05_02000.jpg" descr="fg05_02000"/>
          <p:cNvPicPr>
            <a:picLocks noChangeAspect="1" noChangeArrowheads="1"/>
          </p:cNvPicPr>
          <p:nvPr/>
        </p:nvPicPr>
        <p:blipFill>
          <a:blip r:embed="rId3" cstate="print"/>
          <a:srcRect/>
          <a:stretch>
            <a:fillRect/>
          </a:stretch>
        </p:blipFill>
        <p:spPr bwMode="auto">
          <a:xfrm>
            <a:off x="1524000" y="1447800"/>
            <a:ext cx="5638800" cy="4553200"/>
          </a:xfrm>
          <a:prstGeom prst="rect">
            <a:avLst/>
          </a:prstGeom>
          <a:noFill/>
          <a:ln w="9525">
            <a:noFill/>
            <a:miter lim="800000"/>
            <a:headEnd/>
            <a:tailEnd/>
          </a:ln>
          <a:effectLst/>
        </p:spPr>
      </p:pic>
      <p:sp>
        <p:nvSpPr>
          <p:cNvPr id="4" name="Title 3"/>
          <p:cNvSpPr>
            <a:spLocks noGrp="1"/>
          </p:cNvSpPr>
          <p:nvPr>
            <p:ph type="title"/>
          </p:nvPr>
        </p:nvSpPr>
        <p:spPr/>
        <p:txBody>
          <a:bodyPr>
            <a:normAutofit fontScale="90000"/>
          </a:bodyPr>
          <a:lstStyle/>
          <a:p>
            <a:r>
              <a:rPr lang="en-US" dirty="0" smtClean="0"/>
              <a:t>5-7 Phase-Locked-Loop FM Transmitter</a:t>
            </a:r>
            <a:endParaRPr lang="en-US" dirty="0"/>
          </a:p>
        </p:txBody>
      </p:sp>
      <p:sp>
        <p:nvSpPr>
          <p:cNvPr id="5" name="Rectangle 2"/>
          <p:cNvSpPr txBox="1">
            <a:spLocks noChangeArrowheads="1"/>
          </p:cNvSpPr>
          <p:nvPr/>
        </p:nvSpPr>
        <p:spPr>
          <a:xfrm>
            <a:off x="1524000" y="6019800"/>
            <a:ext cx="3810000" cy="331787"/>
          </a:xfrm>
          <a:prstGeom prst="rect">
            <a:avLst/>
          </a:prstGeom>
        </p:spPr>
        <p:txBody>
          <a:bodyPr rIns="91440" anchor="b">
            <a:normAutofit/>
            <a:scene3d>
              <a:camera prst="orthographicFront"/>
              <a:lightRig rig="soft" dir="t">
                <a:rot lat="0" lon="0" rev="2400000"/>
              </a:lightRig>
            </a:scene3d>
            <a:sp3d>
              <a:bevelT w="19050" h="12700"/>
            </a:sp3d>
          </a:bodyPr>
          <a:lstStyle/>
          <a:p>
            <a:pPr marL="54864"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Figure 5-20</a:t>
            </a:r>
            <a:r>
              <a:rPr kumimoji="0" lang="en-US" sz="12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   PLL FM transmitter block diagram.</a:t>
            </a:r>
            <a:endParaRPr kumimoji="0" lang="en-US" sz="12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6" name="Date Placeholder 5"/>
          <p:cNvSpPr>
            <a:spLocks noGrp="1"/>
          </p:cNvSpPr>
          <p:nvPr>
            <p:ph type="dt" sz="half" idx="10"/>
          </p:nvPr>
        </p:nvSpPr>
        <p:spPr/>
        <p:txBody>
          <a:bodyPr/>
          <a:lstStyle/>
          <a:p>
            <a:r>
              <a:rPr lang="en-US" smtClean="0"/>
              <a:t>2/23/2010</a:t>
            </a:r>
            <a:endParaRPr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29</a:t>
            </a:fld>
            <a:endParaRPr kumimoji="0" lang="en-US"/>
          </a:p>
        </p:txBody>
      </p:sp>
      <p:sp>
        <p:nvSpPr>
          <p:cNvPr id="8" name="Footer Placeholder 7"/>
          <p:cNvSpPr>
            <a:spLocks noGrp="1"/>
          </p:cNvSpPr>
          <p:nvPr>
            <p:ph type="ftr" sz="quarter" idx="11"/>
          </p:nvPr>
        </p:nvSpPr>
        <p:spPr/>
        <p:txBody>
          <a:bodyPr/>
          <a:lstStyle/>
          <a:p>
            <a:r>
              <a:rPr kumimoji="0" lang="en-US" smtClean="0"/>
              <a:t>R. Munden - Fairfield University</a:t>
            </a:r>
            <a:endParaRPr kumimoji="0"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5-1 Angle Modulation</a:t>
            </a:r>
            <a:endParaRPr lang="en-US" dirty="0"/>
          </a:p>
        </p:txBody>
      </p:sp>
      <p:sp>
        <p:nvSpPr>
          <p:cNvPr id="3" name="Content Placeholder 2"/>
          <p:cNvSpPr>
            <a:spLocks noGrp="1"/>
          </p:cNvSpPr>
          <p:nvPr>
            <p:ph idx="1"/>
          </p:nvPr>
        </p:nvSpPr>
        <p:spPr/>
        <p:txBody>
          <a:bodyPr>
            <a:normAutofit fontScale="92500"/>
          </a:bodyPr>
          <a:lstStyle/>
          <a:p>
            <a:r>
              <a:rPr lang="en-US" dirty="0" smtClean="0"/>
              <a:t>FM First postulated in 1931, first implemented by Major E.H. Armstrong in 1936, broadcast began in 1939.</a:t>
            </a:r>
          </a:p>
          <a:p>
            <a:r>
              <a:rPr lang="en-US" dirty="0" smtClean="0"/>
              <a:t>Phase Modulation (PM) – phase angle of carrier varies with intelligence amplitude</a:t>
            </a:r>
          </a:p>
          <a:p>
            <a:r>
              <a:rPr lang="en-US" dirty="0" smtClean="0"/>
              <a:t>Frequency Modulation (FM) – frequency of carrier varies with intelligence amplitude.  </a:t>
            </a:r>
          </a:p>
          <a:p>
            <a:r>
              <a:rPr lang="en-US" dirty="0" smtClean="0"/>
              <a:t>FM used for transmission, PM used to generate FM</a:t>
            </a:r>
            <a:endParaRPr lang="en-US" dirty="0"/>
          </a:p>
        </p:txBody>
      </p:sp>
      <p:sp>
        <p:nvSpPr>
          <p:cNvPr id="4" name="Date Placeholder 3"/>
          <p:cNvSpPr>
            <a:spLocks noGrp="1"/>
          </p:cNvSpPr>
          <p:nvPr>
            <p:ph type="dt" sz="half" idx="10"/>
          </p:nvPr>
        </p:nvSpPr>
        <p:spPr/>
        <p:txBody>
          <a:bodyPr/>
          <a:lstStyle/>
          <a:p>
            <a:r>
              <a:rPr lang="en-US" smtClean="0"/>
              <a:t>2/23/2010</a:t>
            </a:r>
            <a:endParaRPr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3</a:t>
            </a:fld>
            <a:endParaRPr kumimoji="0" lang="en-US"/>
          </a:p>
        </p:txBody>
      </p:sp>
      <p:sp>
        <p:nvSpPr>
          <p:cNvPr id="6" name="Footer Placeholder 5"/>
          <p:cNvSpPr>
            <a:spLocks noGrp="1"/>
          </p:cNvSpPr>
          <p:nvPr>
            <p:ph type="ftr" sz="quarter" idx="11"/>
          </p:nvPr>
        </p:nvSpPr>
        <p:spPr/>
        <p:txBody>
          <a:bodyPr/>
          <a:lstStyle/>
          <a:p>
            <a:r>
              <a:rPr kumimoji="0" lang="en-US" smtClean="0"/>
              <a:t>R. Munden - Fairfield University</a:t>
            </a:r>
            <a:endParaRPr kumimoji="0"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a:xfrm>
            <a:off x="381000" y="277813"/>
            <a:ext cx="8305800" cy="331787"/>
          </a:xfrm>
        </p:spPr>
        <p:txBody>
          <a:bodyPr/>
          <a:lstStyle/>
          <a:p>
            <a:pPr algn="l"/>
            <a:r>
              <a:rPr lang="en-US" sz="1200" b="1" dirty="0"/>
              <a:t>Figure 5-21</a:t>
            </a:r>
            <a:r>
              <a:rPr lang="en-US" sz="1200" dirty="0"/>
              <a:t>   PLL FM transmitter schematic.</a:t>
            </a:r>
          </a:p>
        </p:txBody>
      </p:sp>
      <p:pic>
        <p:nvPicPr>
          <p:cNvPr id="521219" name="fg05_02100.jpg" descr="fg05_02100"/>
          <p:cNvPicPr>
            <a:picLocks noChangeAspect="1" noChangeArrowheads="1"/>
          </p:cNvPicPr>
          <p:nvPr/>
        </p:nvPicPr>
        <p:blipFill>
          <a:blip r:embed="rId3" cstate="print"/>
          <a:srcRect b="29167"/>
          <a:stretch>
            <a:fillRect/>
          </a:stretch>
        </p:blipFill>
        <p:spPr bwMode="auto">
          <a:xfrm>
            <a:off x="1905000" y="609600"/>
            <a:ext cx="5334000" cy="5997993"/>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2/23/2010</a:t>
            </a:r>
            <a:endParaRPr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30</a:t>
            </a:fld>
            <a:endParaRPr kumimoji="0" lang="en-US"/>
          </a:p>
        </p:txBody>
      </p:sp>
      <p:sp>
        <p:nvSpPr>
          <p:cNvPr id="6" name="Footer Placeholder 5"/>
          <p:cNvSpPr>
            <a:spLocks noGrp="1"/>
          </p:cNvSpPr>
          <p:nvPr>
            <p:ph type="ftr" sz="quarter" idx="11"/>
          </p:nvPr>
        </p:nvSpPr>
        <p:spPr/>
        <p:txBody>
          <a:bodyPr/>
          <a:lstStyle/>
          <a:p>
            <a:r>
              <a:rPr kumimoji="0" lang="en-US" smtClean="0"/>
              <a:t>R. Munden - Fairfield University</a:t>
            </a:r>
            <a:endParaRPr kumimoji="0"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ChangeArrowheads="1"/>
          </p:cNvSpPr>
          <p:nvPr>
            <p:ph type="title"/>
          </p:nvPr>
        </p:nvSpPr>
        <p:spPr>
          <a:xfrm>
            <a:off x="381000" y="533400"/>
            <a:ext cx="8305800" cy="331787"/>
          </a:xfrm>
        </p:spPr>
        <p:txBody>
          <a:bodyPr>
            <a:noAutofit/>
          </a:bodyPr>
          <a:lstStyle/>
          <a:p>
            <a:pPr algn="l"/>
            <a:r>
              <a:rPr lang="en-US" sz="2000" b="1" dirty="0"/>
              <a:t>Figure 5-22</a:t>
            </a:r>
            <a:r>
              <a:rPr lang="en-US" sz="2000" dirty="0"/>
              <a:t>   The MAX 2606 single-chip FM transmitter.</a:t>
            </a:r>
          </a:p>
        </p:txBody>
      </p:sp>
      <p:pic>
        <p:nvPicPr>
          <p:cNvPr id="523267" name="fg05_02200.jpg" descr="fg05_02200"/>
          <p:cNvPicPr>
            <a:picLocks noChangeAspect="1" noChangeArrowheads="1"/>
          </p:cNvPicPr>
          <p:nvPr/>
        </p:nvPicPr>
        <p:blipFill>
          <a:blip r:embed="rId3" cstate="print"/>
          <a:srcRect/>
          <a:stretch>
            <a:fillRect/>
          </a:stretch>
        </p:blipFill>
        <p:spPr bwMode="auto">
          <a:xfrm>
            <a:off x="228600" y="1373188"/>
            <a:ext cx="8456613" cy="4110037"/>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2/23/2010</a:t>
            </a:r>
            <a:endParaRPr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31</a:t>
            </a:fld>
            <a:endParaRPr kumimoji="0" lang="en-US"/>
          </a:p>
        </p:txBody>
      </p:sp>
      <p:sp>
        <p:nvSpPr>
          <p:cNvPr id="6" name="Footer Placeholder 5"/>
          <p:cNvSpPr>
            <a:spLocks noGrp="1"/>
          </p:cNvSpPr>
          <p:nvPr>
            <p:ph type="ftr" sz="quarter" idx="11"/>
          </p:nvPr>
        </p:nvSpPr>
        <p:spPr/>
        <p:txBody>
          <a:bodyPr/>
          <a:lstStyle/>
          <a:p>
            <a:r>
              <a:rPr kumimoji="0" lang="en-US" smtClean="0"/>
              <a:t>R. Munden - Fairfield University</a:t>
            </a:r>
            <a:endParaRPr kumimoji="0"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5-8 Stereo FM</a:t>
            </a:r>
            <a:endParaRPr lang="en-US" dirty="0"/>
          </a:p>
        </p:txBody>
      </p:sp>
      <p:sp>
        <p:nvSpPr>
          <p:cNvPr id="3" name="Content Placeholder 2"/>
          <p:cNvSpPr>
            <a:spLocks noGrp="1"/>
          </p:cNvSpPr>
          <p:nvPr>
            <p:ph idx="1"/>
          </p:nvPr>
        </p:nvSpPr>
        <p:spPr/>
        <p:txBody>
          <a:bodyPr/>
          <a:lstStyle/>
          <a:p>
            <a:r>
              <a:rPr lang="en-US" dirty="0" smtClean="0"/>
              <a:t>Information is doubled, so either time or bandwidth must be doubled (Hartley’s law)</a:t>
            </a:r>
          </a:p>
          <a:p>
            <a:r>
              <a:rPr lang="en-US" dirty="0" smtClean="0"/>
              <a:t>Using Frequency Multiplexing avoids this problem</a:t>
            </a:r>
            <a:endParaRPr lang="en-US" dirty="0"/>
          </a:p>
        </p:txBody>
      </p:sp>
      <p:sp>
        <p:nvSpPr>
          <p:cNvPr id="4" name="Date Placeholder 3"/>
          <p:cNvSpPr>
            <a:spLocks noGrp="1"/>
          </p:cNvSpPr>
          <p:nvPr>
            <p:ph type="dt" sz="half" idx="10"/>
          </p:nvPr>
        </p:nvSpPr>
        <p:spPr/>
        <p:txBody>
          <a:bodyPr/>
          <a:lstStyle/>
          <a:p>
            <a:r>
              <a:rPr lang="en-US" smtClean="0"/>
              <a:t>2/23/2010</a:t>
            </a:r>
            <a:endParaRPr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32</a:t>
            </a:fld>
            <a:endParaRPr kumimoji="0" lang="en-US"/>
          </a:p>
        </p:txBody>
      </p:sp>
      <p:sp>
        <p:nvSpPr>
          <p:cNvPr id="6" name="Footer Placeholder 5"/>
          <p:cNvSpPr>
            <a:spLocks noGrp="1"/>
          </p:cNvSpPr>
          <p:nvPr>
            <p:ph type="ftr" sz="quarter" idx="11"/>
          </p:nvPr>
        </p:nvSpPr>
        <p:spPr/>
        <p:txBody>
          <a:bodyPr/>
          <a:lstStyle/>
          <a:p>
            <a:r>
              <a:rPr kumimoji="0" lang="en-US" smtClean="0"/>
              <a:t>R. Munden - Fairfield University</a:t>
            </a:r>
            <a:endParaRPr kumimoji="0"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a:xfrm>
            <a:off x="381000" y="277813"/>
            <a:ext cx="8305800" cy="331787"/>
          </a:xfrm>
        </p:spPr>
        <p:txBody>
          <a:bodyPr>
            <a:noAutofit/>
          </a:bodyPr>
          <a:lstStyle/>
          <a:p>
            <a:pPr algn="l"/>
            <a:r>
              <a:rPr lang="en-US" sz="1800" b="1" dirty="0"/>
              <a:t>Figure 5-23</a:t>
            </a:r>
            <a:r>
              <a:rPr lang="en-US" sz="1800" dirty="0"/>
              <a:t>   Composite modulating signals.</a:t>
            </a:r>
          </a:p>
        </p:txBody>
      </p:sp>
      <p:pic>
        <p:nvPicPr>
          <p:cNvPr id="525315" name="fg05_02300.jpg" descr="fg05_02300"/>
          <p:cNvPicPr>
            <a:picLocks noChangeAspect="1" noChangeArrowheads="1"/>
          </p:cNvPicPr>
          <p:nvPr/>
        </p:nvPicPr>
        <p:blipFill>
          <a:blip r:embed="rId3" cstate="print"/>
          <a:srcRect/>
          <a:stretch>
            <a:fillRect/>
          </a:stretch>
        </p:blipFill>
        <p:spPr bwMode="auto">
          <a:xfrm>
            <a:off x="304800" y="685800"/>
            <a:ext cx="8456613" cy="4391025"/>
          </a:xfrm>
          <a:prstGeom prst="rect">
            <a:avLst/>
          </a:prstGeom>
          <a:noFill/>
          <a:ln w="9525">
            <a:noFill/>
            <a:miter lim="800000"/>
            <a:headEnd/>
            <a:tailEnd/>
          </a:ln>
          <a:effectLst/>
        </p:spPr>
      </p:pic>
      <p:sp>
        <p:nvSpPr>
          <p:cNvPr id="4" name="TextBox 3"/>
          <p:cNvSpPr txBox="1"/>
          <p:nvPr/>
        </p:nvSpPr>
        <p:spPr>
          <a:xfrm>
            <a:off x="381000" y="5257800"/>
            <a:ext cx="8382000" cy="369332"/>
          </a:xfrm>
          <a:prstGeom prst="rect">
            <a:avLst/>
          </a:prstGeom>
          <a:noFill/>
        </p:spPr>
        <p:txBody>
          <a:bodyPr wrap="square" rtlCol="0">
            <a:spAutoFit/>
          </a:bodyPr>
          <a:lstStyle/>
          <a:p>
            <a:r>
              <a:rPr lang="en-US" dirty="0" smtClean="0"/>
              <a:t>Multiplexing allows transmission of a L+R and L-R sub-bands on one carrier</a:t>
            </a:r>
            <a:endParaRPr lang="en-US" dirty="0"/>
          </a:p>
        </p:txBody>
      </p:sp>
      <p:sp>
        <p:nvSpPr>
          <p:cNvPr id="5" name="Date Placeholder 4"/>
          <p:cNvSpPr>
            <a:spLocks noGrp="1"/>
          </p:cNvSpPr>
          <p:nvPr>
            <p:ph type="dt" sz="half" idx="10"/>
          </p:nvPr>
        </p:nvSpPr>
        <p:spPr/>
        <p:txBody>
          <a:bodyPr/>
          <a:lstStyle/>
          <a:p>
            <a:r>
              <a:rPr lang="en-US" smtClean="0"/>
              <a:t>2/23/2010</a:t>
            </a:r>
            <a:endParaRPr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33</a:t>
            </a:fld>
            <a:endParaRPr kumimoji="0" lang="en-US"/>
          </a:p>
        </p:txBody>
      </p:sp>
      <p:sp>
        <p:nvSpPr>
          <p:cNvPr id="7" name="Footer Placeholder 6"/>
          <p:cNvSpPr>
            <a:spLocks noGrp="1"/>
          </p:cNvSpPr>
          <p:nvPr>
            <p:ph type="ftr" sz="quarter" idx="11"/>
          </p:nvPr>
        </p:nvSpPr>
        <p:spPr/>
        <p:txBody>
          <a:bodyPr/>
          <a:lstStyle/>
          <a:p>
            <a:r>
              <a:rPr kumimoji="0" lang="en-US" smtClean="0"/>
              <a:t>R. Munden - Fairfield University</a:t>
            </a:r>
            <a:endParaRPr kumimoji="0" lang="en-US"/>
          </a:p>
        </p:txBody>
      </p:sp>
      <p:sp>
        <p:nvSpPr>
          <p:cNvPr id="8" name="TextBox 5"/>
          <p:cNvSpPr txBox="1"/>
          <p:nvPr/>
        </p:nvSpPr>
        <p:spPr>
          <a:xfrm>
            <a:off x="1371600" y="838200"/>
            <a:ext cx="3701716" cy="830997"/>
          </a:xfrm>
          <a:prstGeom prst="rect">
            <a:avLst/>
          </a:prstGeom>
          <a:solidFill>
            <a:schemeClr val="tx1"/>
          </a:solid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600" dirty="0" smtClean="0">
                <a:solidFill>
                  <a:schemeClr val="bg1"/>
                </a:solidFill>
              </a:rPr>
              <a:t>A ”time domain” view of FM stereo as two filtered interleaved PAM streams is an equivalent signal (without 19kHz)</a:t>
            </a:r>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a:xfrm>
            <a:off x="381000" y="381000"/>
            <a:ext cx="8305800" cy="331787"/>
          </a:xfrm>
        </p:spPr>
        <p:txBody>
          <a:bodyPr>
            <a:noAutofit/>
          </a:bodyPr>
          <a:lstStyle/>
          <a:p>
            <a:pPr algn="l"/>
            <a:r>
              <a:rPr lang="en-US" sz="1800" b="1" dirty="0"/>
              <a:t>Figure 5-24</a:t>
            </a:r>
            <a:r>
              <a:rPr lang="en-US" sz="1800" dirty="0"/>
              <a:t>   Stereo FM transmitter.</a:t>
            </a:r>
          </a:p>
        </p:txBody>
      </p:sp>
      <p:pic>
        <p:nvPicPr>
          <p:cNvPr id="527363" name="fg05_02400.jpg" descr="fg05_02400"/>
          <p:cNvPicPr>
            <a:picLocks noChangeAspect="1" noChangeArrowheads="1"/>
          </p:cNvPicPr>
          <p:nvPr/>
        </p:nvPicPr>
        <p:blipFill>
          <a:blip r:embed="rId3" cstate="print"/>
          <a:srcRect/>
          <a:stretch>
            <a:fillRect/>
          </a:stretch>
        </p:blipFill>
        <p:spPr bwMode="auto">
          <a:xfrm>
            <a:off x="495300" y="914400"/>
            <a:ext cx="8077200" cy="48006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2/23/2010</a:t>
            </a:r>
            <a:endParaRPr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34</a:t>
            </a:fld>
            <a:endParaRPr kumimoji="0" lang="en-US"/>
          </a:p>
        </p:txBody>
      </p:sp>
      <p:sp>
        <p:nvSpPr>
          <p:cNvPr id="6" name="Footer Placeholder 5"/>
          <p:cNvSpPr>
            <a:spLocks noGrp="1"/>
          </p:cNvSpPr>
          <p:nvPr>
            <p:ph type="ftr" sz="quarter" idx="11"/>
          </p:nvPr>
        </p:nvSpPr>
        <p:spPr/>
        <p:txBody>
          <a:bodyPr/>
          <a:lstStyle/>
          <a:p>
            <a:r>
              <a:rPr kumimoji="0" lang="en-US" smtClean="0"/>
              <a:t>R. Munden - Fairfield University</a:t>
            </a:r>
            <a:endParaRPr kumimoji="0"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5-9 FM Transmissions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Noncommercial broadcast at 88-90 MHz</a:t>
            </a:r>
          </a:p>
          <a:p>
            <a:r>
              <a:rPr lang="en-US" dirty="0" smtClean="0"/>
              <a:t>Commercial broadcast w/ 200 kHz channel bandwidths from 90-108 MHz</a:t>
            </a:r>
          </a:p>
          <a:p>
            <a:r>
              <a:rPr lang="en-US" dirty="0" smtClean="0"/>
              <a:t>Television audio signals with 50-kHz channel bandwidths at 54 to 88 MHz, 174 to 216 MHz, and 470 to 806 MHz</a:t>
            </a:r>
          </a:p>
          <a:p>
            <a:r>
              <a:rPr lang="en-US" dirty="0" smtClean="0"/>
              <a:t>Narrowband public service channels from 108 to 174 MHz and in excess of 806 MHz</a:t>
            </a:r>
          </a:p>
          <a:p>
            <a:r>
              <a:rPr lang="en-US" dirty="0" smtClean="0"/>
              <a:t>Narrowband amateur radio channels at 29.6 MHz, 52 to 53 MHz, 144 to 147.99 MHz, 440 to 450 MHz, and in excess of 902 MHz</a:t>
            </a:r>
            <a:endParaRPr lang="en-US" dirty="0"/>
          </a:p>
        </p:txBody>
      </p:sp>
      <p:sp>
        <p:nvSpPr>
          <p:cNvPr id="4" name="Date Placeholder 3"/>
          <p:cNvSpPr>
            <a:spLocks noGrp="1"/>
          </p:cNvSpPr>
          <p:nvPr>
            <p:ph type="dt" sz="half" idx="10"/>
          </p:nvPr>
        </p:nvSpPr>
        <p:spPr/>
        <p:txBody>
          <a:bodyPr/>
          <a:lstStyle/>
          <a:p>
            <a:r>
              <a:rPr lang="en-US" smtClean="0"/>
              <a:t>2/23/2010</a:t>
            </a:r>
            <a:endParaRPr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35</a:t>
            </a:fld>
            <a:endParaRPr kumimoji="0" lang="en-US"/>
          </a:p>
        </p:txBody>
      </p:sp>
      <p:sp>
        <p:nvSpPr>
          <p:cNvPr id="6" name="Footer Placeholder 5"/>
          <p:cNvSpPr>
            <a:spLocks noGrp="1"/>
          </p:cNvSpPr>
          <p:nvPr>
            <p:ph type="ftr" sz="quarter" idx="11"/>
          </p:nvPr>
        </p:nvSpPr>
        <p:spPr/>
        <p:txBody>
          <a:bodyPr/>
          <a:lstStyle/>
          <a:p>
            <a:r>
              <a:rPr kumimoji="0" lang="en-US" smtClean="0"/>
              <a:t>R. Munden - Fairfield University</a:t>
            </a:r>
            <a:endParaRPr kumimoji="0"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FM Transmission</a:t>
            </a:r>
            <a:endParaRPr lang="en-US" dirty="0"/>
          </a:p>
        </p:txBody>
      </p:sp>
      <p:sp>
        <p:nvSpPr>
          <p:cNvPr id="3" name="Content Placeholder 2"/>
          <p:cNvSpPr>
            <a:spLocks noGrp="1"/>
          </p:cNvSpPr>
          <p:nvPr>
            <p:ph idx="1"/>
          </p:nvPr>
        </p:nvSpPr>
        <p:spPr/>
        <p:txBody>
          <a:bodyPr/>
          <a:lstStyle/>
          <a:p>
            <a:r>
              <a:rPr lang="en-US" dirty="0" smtClean="0"/>
              <a:t>Above 30 MHz due to ionosphere </a:t>
            </a:r>
          </a:p>
          <a:p>
            <a:r>
              <a:rPr lang="en-US" dirty="0" smtClean="0"/>
              <a:t>Line-of-sight transmission (range of 70 – 80 miles)</a:t>
            </a:r>
          </a:p>
          <a:p>
            <a:r>
              <a:rPr lang="en-US" dirty="0" smtClean="0"/>
              <a:t>Superior noise over SSB / AM</a:t>
            </a:r>
          </a:p>
          <a:p>
            <a:r>
              <a:rPr lang="en-US" dirty="0" smtClean="0"/>
              <a:t>Uses low-level modulation and Class C power amplifiers for efficient transmission</a:t>
            </a:r>
            <a:endParaRPr lang="en-US" dirty="0"/>
          </a:p>
        </p:txBody>
      </p:sp>
      <p:sp>
        <p:nvSpPr>
          <p:cNvPr id="4" name="Date Placeholder 3"/>
          <p:cNvSpPr>
            <a:spLocks noGrp="1"/>
          </p:cNvSpPr>
          <p:nvPr>
            <p:ph type="dt" sz="half" idx="10"/>
          </p:nvPr>
        </p:nvSpPr>
        <p:spPr/>
        <p:txBody>
          <a:bodyPr/>
          <a:lstStyle/>
          <a:p>
            <a:r>
              <a:rPr lang="en-US" smtClean="0"/>
              <a:t>2/23/2010</a:t>
            </a:r>
            <a:endParaRPr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36</a:t>
            </a:fld>
            <a:endParaRPr kumimoji="0" lang="en-US"/>
          </a:p>
        </p:txBody>
      </p:sp>
      <p:sp>
        <p:nvSpPr>
          <p:cNvPr id="6" name="Footer Placeholder 5"/>
          <p:cNvSpPr>
            <a:spLocks noGrp="1"/>
          </p:cNvSpPr>
          <p:nvPr>
            <p:ph type="ftr" sz="quarter" idx="11"/>
          </p:nvPr>
        </p:nvSpPr>
        <p:spPr/>
        <p:txBody>
          <a:bodyPr/>
          <a:lstStyle/>
          <a:p>
            <a:r>
              <a:rPr kumimoji="0" lang="en-US" smtClean="0"/>
              <a:t>R. Munden - Fairfield University</a:t>
            </a:r>
            <a:endParaRPr kumimoji="0"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5-10 Troubleshooting</a:t>
            </a:r>
            <a:endParaRPr lang="en-US" dirty="0"/>
          </a:p>
        </p:txBody>
      </p:sp>
      <p:sp>
        <p:nvSpPr>
          <p:cNvPr id="3" name="Content Placeholder 2"/>
          <p:cNvSpPr>
            <a:spLocks noGrp="1"/>
          </p:cNvSpPr>
          <p:nvPr>
            <p:ph idx="1"/>
          </p:nvPr>
        </p:nvSpPr>
        <p:spPr/>
        <p:txBody>
          <a:bodyPr/>
          <a:lstStyle/>
          <a:p>
            <a:r>
              <a:rPr lang="en-US" dirty="0" smtClean="0"/>
              <a:t>Automotive Mobile</a:t>
            </a:r>
          </a:p>
          <a:p>
            <a:r>
              <a:rPr lang="en-US" dirty="0" smtClean="0"/>
              <a:t>Fixed Base Station</a:t>
            </a:r>
          </a:p>
          <a:p>
            <a:r>
              <a:rPr lang="en-US" dirty="0" smtClean="0"/>
              <a:t>Handheld portable</a:t>
            </a:r>
          </a:p>
          <a:p>
            <a:endParaRPr lang="en-US" dirty="0" smtClean="0"/>
          </a:p>
          <a:p>
            <a:r>
              <a:rPr lang="en-US" dirty="0" smtClean="0"/>
              <a:t>Both Wideband (broadcast) and Narrowband (communications)</a:t>
            </a:r>
            <a:endParaRPr lang="en-US" dirty="0"/>
          </a:p>
        </p:txBody>
      </p:sp>
      <p:sp>
        <p:nvSpPr>
          <p:cNvPr id="4" name="Date Placeholder 3"/>
          <p:cNvSpPr>
            <a:spLocks noGrp="1"/>
          </p:cNvSpPr>
          <p:nvPr>
            <p:ph type="dt" sz="half" idx="10"/>
          </p:nvPr>
        </p:nvSpPr>
        <p:spPr/>
        <p:txBody>
          <a:bodyPr/>
          <a:lstStyle/>
          <a:p>
            <a:r>
              <a:rPr lang="en-US" smtClean="0"/>
              <a:t>2/23/2010</a:t>
            </a:r>
            <a:endParaRPr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37</a:t>
            </a:fld>
            <a:endParaRPr kumimoji="0" lang="en-US"/>
          </a:p>
        </p:txBody>
      </p:sp>
      <p:sp>
        <p:nvSpPr>
          <p:cNvPr id="6" name="Footer Placeholder 5"/>
          <p:cNvSpPr>
            <a:spLocks noGrp="1"/>
          </p:cNvSpPr>
          <p:nvPr>
            <p:ph type="ftr" sz="quarter" idx="11"/>
          </p:nvPr>
        </p:nvSpPr>
        <p:spPr/>
        <p:txBody>
          <a:bodyPr/>
          <a:lstStyle/>
          <a:p>
            <a:r>
              <a:rPr kumimoji="0" lang="en-US" smtClean="0"/>
              <a:t>R. Munden - Fairfield University</a:t>
            </a:r>
            <a:endParaRPr kumimoji="0"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3507" name="fg05_02500.jpg" descr="fg05_02500"/>
          <p:cNvPicPr>
            <a:picLocks noChangeAspect="1" noChangeArrowheads="1"/>
          </p:cNvPicPr>
          <p:nvPr/>
        </p:nvPicPr>
        <p:blipFill>
          <a:blip r:embed="rId3" cstate="print"/>
          <a:srcRect/>
          <a:stretch>
            <a:fillRect/>
          </a:stretch>
        </p:blipFill>
        <p:spPr bwMode="auto">
          <a:xfrm>
            <a:off x="1143000" y="1524000"/>
            <a:ext cx="5257800" cy="2082590"/>
          </a:xfrm>
          <a:prstGeom prst="rect">
            <a:avLst/>
          </a:prstGeom>
          <a:noFill/>
          <a:ln w="9525">
            <a:noFill/>
            <a:miter lim="800000"/>
            <a:headEnd/>
            <a:tailEnd/>
          </a:ln>
          <a:effectLst/>
        </p:spPr>
      </p:pic>
      <p:sp>
        <p:nvSpPr>
          <p:cNvPr id="4" name="Title 3"/>
          <p:cNvSpPr>
            <a:spLocks noGrp="1"/>
          </p:cNvSpPr>
          <p:nvPr>
            <p:ph type="title"/>
          </p:nvPr>
        </p:nvSpPr>
        <p:spPr/>
        <p:txBody>
          <a:bodyPr/>
          <a:lstStyle/>
          <a:p>
            <a:r>
              <a:rPr lang="en-US" dirty="0" smtClean="0"/>
              <a:t>FM Transmitter System</a:t>
            </a:r>
            <a:endParaRPr lang="en-US" dirty="0"/>
          </a:p>
        </p:txBody>
      </p:sp>
      <p:sp>
        <p:nvSpPr>
          <p:cNvPr id="5" name="Rectangle 2"/>
          <p:cNvSpPr txBox="1">
            <a:spLocks noChangeArrowheads="1"/>
          </p:cNvSpPr>
          <p:nvPr/>
        </p:nvSpPr>
        <p:spPr>
          <a:xfrm>
            <a:off x="1143000" y="3657600"/>
            <a:ext cx="2743200" cy="331787"/>
          </a:xfrm>
          <a:prstGeom prst="rect">
            <a:avLst/>
          </a:prstGeom>
        </p:spPr>
        <p:txBody>
          <a:bodyPr rIns="91440" anchor="b">
            <a:normAutofit/>
            <a:scene3d>
              <a:camera prst="orthographicFront"/>
              <a:lightRig rig="soft" dir="t">
                <a:rot lat="0" lon="0" rev="2400000"/>
              </a:lightRig>
            </a:scene3d>
            <a:sp3d>
              <a:bevelT w="19050" h="12700"/>
            </a:sp3d>
          </a:bodyPr>
          <a:lstStyle/>
          <a:p>
            <a:pPr marL="54864"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Figure 5-25</a:t>
            </a:r>
            <a:r>
              <a:rPr kumimoji="0" lang="en-US" sz="12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   Multiplier stage.</a:t>
            </a:r>
            <a:endParaRPr kumimoji="0" lang="en-US" sz="12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6" name="TextBox 5"/>
          <p:cNvSpPr txBox="1"/>
          <p:nvPr/>
        </p:nvSpPr>
        <p:spPr>
          <a:xfrm>
            <a:off x="685800" y="3962400"/>
            <a:ext cx="6629400" cy="923330"/>
          </a:xfrm>
          <a:prstGeom prst="rect">
            <a:avLst/>
          </a:prstGeom>
          <a:noFill/>
        </p:spPr>
        <p:txBody>
          <a:bodyPr wrap="square" rtlCol="0">
            <a:spAutoFit/>
          </a:bodyPr>
          <a:lstStyle/>
          <a:p>
            <a:pPr marL="342900" indent="-342900">
              <a:buAutoNum type="arabicPeriod"/>
            </a:pPr>
            <a:r>
              <a:rPr lang="en-US" dirty="0" smtClean="0"/>
              <a:t>No RF output</a:t>
            </a:r>
          </a:p>
          <a:p>
            <a:pPr marL="342900" indent="-342900">
              <a:buAutoNum type="arabicPeriod"/>
            </a:pPr>
            <a:r>
              <a:rPr lang="en-US" dirty="0" smtClean="0"/>
              <a:t>Incorrect Frequency</a:t>
            </a:r>
          </a:p>
          <a:p>
            <a:pPr marL="342900" indent="-342900">
              <a:buAutoNum type="arabicPeriod"/>
            </a:pPr>
            <a:r>
              <a:rPr lang="en-US" dirty="0" smtClean="0"/>
              <a:t>Incorrect Deviation</a:t>
            </a:r>
            <a:endParaRPr lang="en-US" dirty="0"/>
          </a:p>
        </p:txBody>
      </p:sp>
      <p:pic>
        <p:nvPicPr>
          <p:cNvPr id="7" name="fg05_02600.jpg" descr="fg05_02600"/>
          <p:cNvPicPr>
            <a:picLocks noChangeAspect="1" noChangeArrowheads="1"/>
          </p:cNvPicPr>
          <p:nvPr/>
        </p:nvPicPr>
        <p:blipFill>
          <a:blip r:embed="rId4" cstate="print"/>
          <a:srcRect/>
          <a:stretch>
            <a:fillRect/>
          </a:stretch>
        </p:blipFill>
        <p:spPr bwMode="auto">
          <a:xfrm>
            <a:off x="381000" y="4876800"/>
            <a:ext cx="8456613" cy="1309687"/>
          </a:xfrm>
          <a:prstGeom prst="rect">
            <a:avLst/>
          </a:prstGeom>
          <a:noFill/>
          <a:ln w="9525">
            <a:noFill/>
            <a:miter lim="800000"/>
            <a:headEnd/>
            <a:tailEnd/>
          </a:ln>
          <a:effectLst/>
        </p:spPr>
      </p:pic>
      <p:sp>
        <p:nvSpPr>
          <p:cNvPr id="8" name="Date Placeholder 7"/>
          <p:cNvSpPr>
            <a:spLocks noGrp="1"/>
          </p:cNvSpPr>
          <p:nvPr>
            <p:ph type="dt" sz="half" idx="10"/>
          </p:nvPr>
        </p:nvSpPr>
        <p:spPr/>
        <p:txBody>
          <a:bodyPr/>
          <a:lstStyle/>
          <a:p>
            <a:r>
              <a:rPr lang="en-US" smtClean="0"/>
              <a:t>2/23/2010</a:t>
            </a:r>
            <a:endParaRPr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a:t>38</a:t>
            </a:fld>
            <a:endParaRPr kumimoji="0" lang="en-US"/>
          </a:p>
        </p:txBody>
      </p:sp>
      <p:sp>
        <p:nvSpPr>
          <p:cNvPr id="10" name="Footer Placeholder 9"/>
          <p:cNvSpPr>
            <a:spLocks noGrp="1"/>
          </p:cNvSpPr>
          <p:nvPr>
            <p:ph type="ftr" sz="quarter" idx="11"/>
          </p:nvPr>
        </p:nvSpPr>
        <p:spPr/>
        <p:txBody>
          <a:bodyPr/>
          <a:lstStyle/>
          <a:p>
            <a:r>
              <a:rPr kumimoji="0" lang="en-US" smtClean="0"/>
              <a:t>R. Munden - Fairfield University</a:t>
            </a:r>
            <a:endParaRPr kumimoji="0"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a:xfrm>
            <a:off x="381000" y="838200"/>
            <a:ext cx="8305800" cy="331787"/>
          </a:xfrm>
        </p:spPr>
        <p:txBody>
          <a:bodyPr>
            <a:noAutofit/>
          </a:bodyPr>
          <a:lstStyle/>
          <a:p>
            <a:pPr algn="l"/>
            <a:r>
              <a:rPr lang="en-US" sz="1800" b="1" dirty="0"/>
              <a:t>Figure 5-27</a:t>
            </a:r>
            <a:r>
              <a:rPr lang="en-US" sz="1800" dirty="0"/>
              <a:t>   Reactance modulator.</a:t>
            </a:r>
          </a:p>
        </p:txBody>
      </p:sp>
      <p:pic>
        <p:nvPicPr>
          <p:cNvPr id="537603" name="fg05_02700.jpg" descr="fg05_02700"/>
          <p:cNvPicPr>
            <a:picLocks noChangeAspect="1" noChangeArrowheads="1"/>
          </p:cNvPicPr>
          <p:nvPr/>
        </p:nvPicPr>
        <p:blipFill>
          <a:blip r:embed="rId3" cstate="print"/>
          <a:srcRect/>
          <a:stretch>
            <a:fillRect/>
          </a:stretch>
        </p:blipFill>
        <p:spPr bwMode="auto">
          <a:xfrm>
            <a:off x="228600" y="1781175"/>
            <a:ext cx="8456613" cy="3294063"/>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2/23/2010</a:t>
            </a:r>
            <a:endParaRPr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39</a:t>
            </a:fld>
            <a:endParaRPr kumimoji="0" lang="en-US"/>
          </a:p>
        </p:txBody>
      </p:sp>
      <p:sp>
        <p:nvSpPr>
          <p:cNvPr id="6" name="Footer Placeholder 5"/>
          <p:cNvSpPr>
            <a:spLocks noGrp="1"/>
          </p:cNvSpPr>
          <p:nvPr>
            <p:ph type="ftr" sz="quarter" idx="11"/>
          </p:nvPr>
        </p:nvSpPr>
        <p:spPr/>
        <p:txBody>
          <a:bodyPr/>
          <a:lstStyle/>
          <a:p>
            <a:r>
              <a:rPr kumimoji="0" lang="en-US" smtClean="0"/>
              <a:t>R. Munden - Fairfield University</a:t>
            </a:r>
            <a:endParaRPr kumimoji="0"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5-2 A Simple FM Generator</a:t>
            </a:r>
            <a:endParaRPr lang="en-US" dirty="0"/>
          </a:p>
        </p:txBody>
      </p:sp>
      <p:pic>
        <p:nvPicPr>
          <p:cNvPr id="4" name="fg05_00100.jpg" descr="fg05_00100"/>
          <p:cNvPicPr>
            <a:picLocks noGrp="1" noChangeAspect="1" noChangeArrowheads="1"/>
          </p:cNvPicPr>
          <p:nvPr>
            <p:ph sz="half" idx="1"/>
          </p:nvPr>
        </p:nvPicPr>
        <p:blipFill>
          <a:blip r:embed="rId2" cstate="print"/>
          <a:stretch>
            <a:fillRect/>
          </a:stretch>
        </p:blipFill>
        <p:spPr bwMode="auto">
          <a:xfrm>
            <a:off x="762000" y="1600200"/>
            <a:ext cx="7696200" cy="2583048"/>
          </a:xfrm>
          <a:prstGeom prst="rect">
            <a:avLst/>
          </a:prstGeom>
          <a:noFill/>
          <a:ln w="9525">
            <a:noFill/>
            <a:miter lim="800000"/>
            <a:headEnd/>
            <a:tailEnd/>
          </a:ln>
          <a:effectLst/>
        </p:spPr>
      </p:pic>
      <p:sp>
        <p:nvSpPr>
          <p:cNvPr id="6" name="Content Placeholder 5"/>
          <p:cNvSpPr>
            <a:spLocks noGrp="1"/>
          </p:cNvSpPr>
          <p:nvPr>
            <p:ph sz="half" idx="2"/>
          </p:nvPr>
        </p:nvSpPr>
        <p:spPr>
          <a:xfrm>
            <a:off x="685800" y="4648200"/>
            <a:ext cx="8001000" cy="1600200"/>
          </a:xfrm>
        </p:spPr>
        <p:txBody>
          <a:bodyPr>
            <a:normAutofit fontScale="92500" lnSpcReduction="10000"/>
          </a:bodyPr>
          <a:lstStyle/>
          <a:p>
            <a:r>
              <a:rPr lang="en-US" dirty="0" smtClean="0"/>
              <a:t>Frequency of sound waves determines the </a:t>
            </a:r>
            <a:r>
              <a:rPr lang="en-US" i="1" dirty="0" smtClean="0"/>
              <a:t>rate</a:t>
            </a:r>
            <a:r>
              <a:rPr lang="en-US" dirty="0" smtClean="0"/>
              <a:t> of frequency change</a:t>
            </a:r>
          </a:p>
          <a:p>
            <a:r>
              <a:rPr lang="en-US" dirty="0" smtClean="0"/>
              <a:t>Amplitude of sound waves determines the </a:t>
            </a:r>
            <a:r>
              <a:rPr lang="en-US" i="1" dirty="0" smtClean="0"/>
              <a:t>amount</a:t>
            </a:r>
            <a:r>
              <a:rPr lang="en-US" dirty="0" smtClean="0"/>
              <a:t> of frequency change</a:t>
            </a:r>
            <a:endParaRPr lang="en-US" dirty="0"/>
          </a:p>
        </p:txBody>
      </p:sp>
      <p:sp>
        <p:nvSpPr>
          <p:cNvPr id="5" name="Rectangle 2"/>
          <p:cNvSpPr txBox="1">
            <a:spLocks noChangeArrowheads="1"/>
          </p:cNvSpPr>
          <p:nvPr/>
        </p:nvSpPr>
        <p:spPr>
          <a:xfrm>
            <a:off x="609600" y="4191000"/>
            <a:ext cx="8305800" cy="331787"/>
          </a:xfrm>
          <a:prstGeom prst="rect">
            <a:avLst/>
          </a:prstGeom>
        </p:spPr>
        <p:txBody>
          <a:bodyPr rIns="91440" anchor="b">
            <a:normAutofit/>
            <a:scene3d>
              <a:camera prst="orthographicFront"/>
              <a:lightRig rig="soft" dir="t">
                <a:rot lat="0" lon="0" rev="2400000"/>
              </a:lightRig>
            </a:scene3d>
            <a:sp3d>
              <a:bevelT w="19050" h="12700"/>
            </a:sp3d>
          </a:bodyPr>
          <a:lstStyle/>
          <a:p>
            <a:pPr marL="54864" marR="0" lvl="0" indent="0" algn="l"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Figure 5-1</a:t>
            </a:r>
            <a:r>
              <a:rPr kumimoji="0" lang="en-US" sz="14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   Capacitor microphone FM generator.</a:t>
            </a:r>
            <a:endParaRPr kumimoji="0" lang="en-US" sz="14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7" name="Date Placeholder 6"/>
          <p:cNvSpPr>
            <a:spLocks noGrp="1"/>
          </p:cNvSpPr>
          <p:nvPr>
            <p:ph type="dt" sz="half" idx="10"/>
          </p:nvPr>
        </p:nvSpPr>
        <p:spPr/>
        <p:txBody>
          <a:bodyPr/>
          <a:lstStyle/>
          <a:p>
            <a:r>
              <a:rPr lang="en-US" smtClean="0"/>
              <a:t>2/23/2010</a:t>
            </a:r>
            <a:endParaRPr lang="en-US"/>
          </a:p>
        </p:txBody>
      </p:sp>
      <p:sp>
        <p:nvSpPr>
          <p:cNvPr id="8" name="Slide Number Placeholder 7"/>
          <p:cNvSpPr>
            <a:spLocks noGrp="1"/>
          </p:cNvSpPr>
          <p:nvPr>
            <p:ph type="sldNum" sz="quarter" idx="12"/>
          </p:nvPr>
        </p:nvSpPr>
        <p:spPr/>
        <p:txBody>
          <a:bodyPr/>
          <a:lstStyle/>
          <a:p>
            <a:fld id="{69E29E33-B620-47F9-BB04-8846C2A5AFCC}" type="slidenum">
              <a:rPr kumimoji="0" lang="en-US" smtClean="0"/>
              <a:pPr/>
              <a:t>4</a:t>
            </a:fld>
            <a:endParaRPr kumimoji="0" lang="en-US"/>
          </a:p>
        </p:txBody>
      </p:sp>
      <p:sp>
        <p:nvSpPr>
          <p:cNvPr id="9" name="Footer Placeholder 8"/>
          <p:cNvSpPr>
            <a:spLocks noGrp="1"/>
          </p:cNvSpPr>
          <p:nvPr>
            <p:ph type="ftr" sz="quarter" idx="11"/>
          </p:nvPr>
        </p:nvSpPr>
        <p:spPr/>
        <p:txBody>
          <a:bodyPr/>
          <a:lstStyle/>
          <a:p>
            <a:r>
              <a:rPr kumimoji="0" lang="en-US" smtClean="0"/>
              <a:t>R. Munden - Fairfield University</a:t>
            </a:r>
            <a:endParaRPr kumimoji="0"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ChangeArrowheads="1"/>
          </p:cNvSpPr>
          <p:nvPr>
            <p:ph type="title"/>
          </p:nvPr>
        </p:nvSpPr>
        <p:spPr>
          <a:xfrm>
            <a:off x="381000" y="685800"/>
            <a:ext cx="8305800" cy="331787"/>
          </a:xfrm>
        </p:spPr>
        <p:txBody>
          <a:bodyPr>
            <a:noAutofit/>
          </a:bodyPr>
          <a:lstStyle/>
          <a:p>
            <a:pPr algn="l"/>
            <a:r>
              <a:rPr lang="en-US" sz="1800" b="1" dirty="0"/>
              <a:t>Figure 5-28</a:t>
            </a:r>
            <a:r>
              <a:rPr lang="en-US" sz="1800" dirty="0"/>
              <a:t>   Spectrum of a wideband FM modulating signal.</a:t>
            </a:r>
          </a:p>
        </p:txBody>
      </p:sp>
      <p:pic>
        <p:nvPicPr>
          <p:cNvPr id="539651" name="fg05_02800.jpg" descr="fg05_02800"/>
          <p:cNvPicPr>
            <a:picLocks noChangeAspect="1" noChangeArrowheads="1"/>
          </p:cNvPicPr>
          <p:nvPr/>
        </p:nvPicPr>
        <p:blipFill>
          <a:blip r:embed="rId3" cstate="print"/>
          <a:srcRect/>
          <a:stretch>
            <a:fillRect/>
          </a:stretch>
        </p:blipFill>
        <p:spPr bwMode="auto">
          <a:xfrm>
            <a:off x="228600" y="1066800"/>
            <a:ext cx="8456613" cy="3956050"/>
          </a:xfrm>
          <a:prstGeom prst="rect">
            <a:avLst/>
          </a:prstGeom>
          <a:noFill/>
          <a:ln w="9525">
            <a:noFill/>
            <a:miter lim="800000"/>
            <a:headEnd/>
            <a:tailEnd/>
          </a:ln>
          <a:effectLst/>
        </p:spPr>
      </p:pic>
      <p:sp>
        <p:nvSpPr>
          <p:cNvPr id="4" name="TextBox 3"/>
          <p:cNvSpPr txBox="1"/>
          <p:nvPr/>
        </p:nvSpPr>
        <p:spPr>
          <a:xfrm>
            <a:off x="304800" y="5181600"/>
            <a:ext cx="8305800" cy="1200329"/>
          </a:xfrm>
          <a:prstGeom prst="rect">
            <a:avLst/>
          </a:prstGeom>
          <a:noFill/>
        </p:spPr>
        <p:txBody>
          <a:bodyPr wrap="square" rtlCol="0">
            <a:spAutoFit/>
          </a:bodyPr>
          <a:lstStyle/>
          <a:p>
            <a:r>
              <a:rPr lang="en-US" dirty="0" smtClean="0"/>
              <a:t>The SCA (Subsidiary Communications Authorization) is used to transmit the voice ID of the station.  It cannot be heard on normal radios, but special equipment can shift it down to the audible range, and is used to broadcast </a:t>
            </a:r>
            <a:r>
              <a:rPr lang="en-US" dirty="0" err="1" smtClean="0"/>
              <a:t>backgroung</a:t>
            </a:r>
            <a:r>
              <a:rPr lang="en-US" dirty="0" smtClean="0"/>
              <a:t> music, weather, etc.</a:t>
            </a:r>
            <a:endParaRPr lang="en-US" dirty="0"/>
          </a:p>
        </p:txBody>
      </p:sp>
      <p:sp>
        <p:nvSpPr>
          <p:cNvPr id="5" name="Date Placeholder 4"/>
          <p:cNvSpPr>
            <a:spLocks noGrp="1"/>
          </p:cNvSpPr>
          <p:nvPr>
            <p:ph type="dt" sz="half" idx="10"/>
          </p:nvPr>
        </p:nvSpPr>
        <p:spPr/>
        <p:txBody>
          <a:bodyPr/>
          <a:lstStyle/>
          <a:p>
            <a:r>
              <a:rPr lang="en-US" smtClean="0"/>
              <a:t>2/23/2010</a:t>
            </a:r>
            <a:endParaRPr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40</a:t>
            </a:fld>
            <a:endParaRPr kumimoji="0" lang="en-US"/>
          </a:p>
        </p:txBody>
      </p:sp>
      <p:sp>
        <p:nvSpPr>
          <p:cNvPr id="7" name="Footer Placeholder 6"/>
          <p:cNvSpPr>
            <a:spLocks noGrp="1"/>
          </p:cNvSpPr>
          <p:nvPr>
            <p:ph type="ftr" sz="quarter" idx="11"/>
          </p:nvPr>
        </p:nvSpPr>
        <p:spPr/>
        <p:txBody>
          <a:bodyPr/>
          <a:lstStyle/>
          <a:p>
            <a:r>
              <a:rPr kumimoji="0" lang="en-US" smtClean="0"/>
              <a:t>R. Munden - Fairfield University</a:t>
            </a:r>
            <a:endParaRPr kumimoji="0"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ChangeArrowheads="1"/>
          </p:cNvSpPr>
          <p:nvPr>
            <p:ph type="title"/>
          </p:nvPr>
        </p:nvSpPr>
        <p:spPr>
          <a:xfrm>
            <a:off x="304800" y="685800"/>
            <a:ext cx="8305800" cy="331787"/>
          </a:xfrm>
        </p:spPr>
        <p:txBody>
          <a:bodyPr>
            <a:noAutofit/>
          </a:bodyPr>
          <a:lstStyle/>
          <a:p>
            <a:pPr algn="l"/>
            <a:r>
              <a:rPr lang="en-US" sz="1800" b="1" dirty="0"/>
              <a:t>Figure 5-29</a:t>
            </a:r>
            <a:r>
              <a:rPr lang="en-US" sz="1800" dirty="0"/>
              <a:t>   Generating a stereo/SCA FM modulating signal.</a:t>
            </a:r>
          </a:p>
        </p:txBody>
      </p:sp>
      <p:pic>
        <p:nvPicPr>
          <p:cNvPr id="541699" name="fg05_02900.jpg" descr="fg05_02900"/>
          <p:cNvPicPr>
            <a:picLocks noChangeAspect="1" noChangeArrowheads="1"/>
          </p:cNvPicPr>
          <p:nvPr/>
        </p:nvPicPr>
        <p:blipFill>
          <a:blip r:embed="rId3" cstate="print"/>
          <a:srcRect/>
          <a:stretch>
            <a:fillRect/>
          </a:stretch>
        </p:blipFill>
        <p:spPr bwMode="auto">
          <a:xfrm>
            <a:off x="228600" y="1274763"/>
            <a:ext cx="8456613" cy="4306887"/>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2/23/2010</a:t>
            </a:r>
            <a:endParaRPr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41</a:t>
            </a:fld>
            <a:endParaRPr kumimoji="0" lang="en-US"/>
          </a:p>
        </p:txBody>
      </p:sp>
      <p:sp>
        <p:nvSpPr>
          <p:cNvPr id="6" name="Footer Placeholder 5"/>
          <p:cNvSpPr>
            <a:spLocks noGrp="1"/>
          </p:cNvSpPr>
          <p:nvPr>
            <p:ph type="ftr" sz="quarter" idx="11"/>
          </p:nvPr>
        </p:nvSpPr>
        <p:spPr/>
        <p:txBody>
          <a:bodyPr/>
          <a:lstStyle/>
          <a:p>
            <a:r>
              <a:rPr kumimoji="0" lang="en-US" smtClean="0"/>
              <a:t>R. Munden - Fairfield University</a:t>
            </a:r>
            <a:endParaRPr kumimoji="0"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a:xfrm>
            <a:off x="381000" y="838200"/>
            <a:ext cx="8305800" cy="331787"/>
          </a:xfrm>
        </p:spPr>
        <p:txBody>
          <a:bodyPr>
            <a:noAutofit/>
          </a:bodyPr>
          <a:lstStyle/>
          <a:p>
            <a:pPr algn="l"/>
            <a:r>
              <a:rPr lang="en-US" sz="1800" b="1" dirty="0"/>
              <a:t>Figure 5-30</a:t>
            </a:r>
            <a:r>
              <a:rPr lang="en-US" sz="1800" dirty="0"/>
              <a:t>   Troubleshooting the stereo/SCA generator.</a:t>
            </a:r>
          </a:p>
        </p:txBody>
      </p:sp>
      <p:pic>
        <p:nvPicPr>
          <p:cNvPr id="543747" name="fg05_03000.jpg" descr="fg05_03000"/>
          <p:cNvPicPr>
            <a:picLocks noChangeAspect="1" noChangeArrowheads="1"/>
          </p:cNvPicPr>
          <p:nvPr/>
        </p:nvPicPr>
        <p:blipFill>
          <a:blip r:embed="rId3" cstate="print"/>
          <a:srcRect/>
          <a:stretch>
            <a:fillRect/>
          </a:stretch>
        </p:blipFill>
        <p:spPr bwMode="auto">
          <a:xfrm>
            <a:off x="228600" y="1965325"/>
            <a:ext cx="8456613" cy="2925763"/>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2/23/2010</a:t>
            </a:r>
            <a:endParaRPr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42</a:t>
            </a:fld>
            <a:endParaRPr kumimoji="0" lang="en-US"/>
          </a:p>
        </p:txBody>
      </p:sp>
      <p:sp>
        <p:nvSpPr>
          <p:cNvPr id="6" name="Footer Placeholder 5"/>
          <p:cNvSpPr>
            <a:spLocks noGrp="1"/>
          </p:cNvSpPr>
          <p:nvPr>
            <p:ph type="ftr" sz="quarter" idx="11"/>
          </p:nvPr>
        </p:nvSpPr>
        <p:spPr/>
        <p:txBody>
          <a:bodyPr/>
          <a:lstStyle/>
          <a:p>
            <a:r>
              <a:rPr kumimoji="0" lang="en-US" smtClean="0"/>
              <a:t>R. Munden - Fairfield University</a:t>
            </a:r>
            <a:endParaRPr kumimoji="0"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a:xfrm>
            <a:off x="457200" y="762000"/>
            <a:ext cx="8305800" cy="331787"/>
          </a:xfrm>
        </p:spPr>
        <p:txBody>
          <a:bodyPr>
            <a:noAutofit/>
          </a:bodyPr>
          <a:lstStyle/>
          <a:p>
            <a:pPr algn="l"/>
            <a:r>
              <a:rPr lang="en-US" sz="1800" b="1" dirty="0"/>
              <a:t>Figure 5-31</a:t>
            </a:r>
            <a:r>
              <a:rPr lang="en-US" sz="1800" dirty="0"/>
              <a:t>   The wideband FM transmitter.</a:t>
            </a:r>
          </a:p>
        </p:txBody>
      </p:sp>
      <p:pic>
        <p:nvPicPr>
          <p:cNvPr id="545795" name="fg05_03100.jpg" descr="fg05_03100"/>
          <p:cNvPicPr>
            <a:picLocks noChangeAspect="1" noChangeArrowheads="1"/>
          </p:cNvPicPr>
          <p:nvPr/>
        </p:nvPicPr>
        <p:blipFill>
          <a:blip r:embed="rId3" cstate="print"/>
          <a:srcRect/>
          <a:stretch>
            <a:fillRect/>
          </a:stretch>
        </p:blipFill>
        <p:spPr bwMode="auto">
          <a:xfrm>
            <a:off x="228600" y="1911350"/>
            <a:ext cx="8456613" cy="3035300"/>
          </a:xfrm>
          <a:prstGeom prst="rect">
            <a:avLst/>
          </a:prstGeom>
          <a:noFill/>
          <a:ln w="9525">
            <a:noFill/>
            <a:miter lim="800000"/>
            <a:headEnd/>
            <a:tailEnd/>
          </a:ln>
          <a:effectLst/>
        </p:spPr>
      </p:pic>
      <p:sp>
        <p:nvSpPr>
          <p:cNvPr id="4" name="TextBox 3"/>
          <p:cNvSpPr txBox="1"/>
          <p:nvPr/>
        </p:nvSpPr>
        <p:spPr>
          <a:xfrm>
            <a:off x="381000" y="5105400"/>
            <a:ext cx="8077200" cy="646331"/>
          </a:xfrm>
          <a:prstGeom prst="rect">
            <a:avLst/>
          </a:prstGeom>
          <a:noFill/>
        </p:spPr>
        <p:txBody>
          <a:bodyPr wrap="square" rtlCol="0">
            <a:spAutoFit/>
          </a:bodyPr>
          <a:lstStyle/>
          <a:p>
            <a:r>
              <a:rPr lang="en-US" dirty="0" smtClean="0"/>
              <a:t>The carrier will use an AFC system with a crystal reference oscillator.  This circuit is usually in a thermostatic oven to avoid temperature drift.</a:t>
            </a:r>
            <a:endParaRPr lang="en-US" dirty="0"/>
          </a:p>
        </p:txBody>
      </p:sp>
      <p:sp>
        <p:nvSpPr>
          <p:cNvPr id="5" name="Date Placeholder 4"/>
          <p:cNvSpPr>
            <a:spLocks noGrp="1"/>
          </p:cNvSpPr>
          <p:nvPr>
            <p:ph type="dt" sz="half" idx="10"/>
          </p:nvPr>
        </p:nvSpPr>
        <p:spPr/>
        <p:txBody>
          <a:bodyPr/>
          <a:lstStyle/>
          <a:p>
            <a:r>
              <a:rPr lang="en-US" smtClean="0"/>
              <a:t>2/23/2010</a:t>
            </a:r>
            <a:endParaRPr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43</a:t>
            </a:fld>
            <a:endParaRPr kumimoji="0" lang="en-US"/>
          </a:p>
        </p:txBody>
      </p:sp>
      <p:sp>
        <p:nvSpPr>
          <p:cNvPr id="7" name="Footer Placeholder 6"/>
          <p:cNvSpPr>
            <a:spLocks noGrp="1"/>
          </p:cNvSpPr>
          <p:nvPr>
            <p:ph type="ftr" sz="quarter" idx="11"/>
          </p:nvPr>
        </p:nvSpPr>
        <p:spPr/>
        <p:txBody>
          <a:bodyPr/>
          <a:lstStyle/>
          <a:p>
            <a:r>
              <a:rPr kumimoji="0" lang="en-US" smtClean="0"/>
              <a:t>R. Munden - Fairfield University</a:t>
            </a:r>
            <a:endParaRPr kumimoji="0"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457200" y="533400"/>
            <a:ext cx="8305800" cy="331787"/>
          </a:xfrm>
        </p:spPr>
        <p:txBody>
          <a:bodyPr>
            <a:noAutofit/>
          </a:bodyPr>
          <a:lstStyle/>
          <a:p>
            <a:pPr algn="l"/>
            <a:r>
              <a:rPr lang="en-US" sz="1800" b="1" dirty="0"/>
              <a:t>Figure 5-32</a:t>
            </a:r>
            <a:r>
              <a:rPr lang="en-US" sz="1800" dirty="0"/>
              <a:t>   Measuring the FM transmitter s carrier frequency and deviation.</a:t>
            </a:r>
          </a:p>
        </p:txBody>
      </p:sp>
      <p:pic>
        <p:nvPicPr>
          <p:cNvPr id="547843" name="fg05_03200.jpg" descr="fg05_03200"/>
          <p:cNvPicPr>
            <a:picLocks noChangeAspect="1" noChangeArrowheads="1"/>
          </p:cNvPicPr>
          <p:nvPr/>
        </p:nvPicPr>
        <p:blipFill>
          <a:blip r:embed="rId3" cstate="print"/>
          <a:srcRect/>
          <a:stretch>
            <a:fillRect/>
          </a:stretch>
        </p:blipFill>
        <p:spPr bwMode="auto">
          <a:xfrm>
            <a:off x="838200" y="914400"/>
            <a:ext cx="7620000" cy="4312803"/>
          </a:xfrm>
          <a:prstGeom prst="rect">
            <a:avLst/>
          </a:prstGeom>
          <a:noFill/>
          <a:ln w="9525">
            <a:noFill/>
            <a:miter lim="800000"/>
            <a:headEnd/>
            <a:tailEnd/>
          </a:ln>
          <a:effectLst/>
        </p:spPr>
      </p:pic>
      <p:sp>
        <p:nvSpPr>
          <p:cNvPr id="4" name="TextBox 3"/>
          <p:cNvSpPr txBox="1"/>
          <p:nvPr/>
        </p:nvSpPr>
        <p:spPr>
          <a:xfrm>
            <a:off x="381000" y="5334000"/>
            <a:ext cx="8001000" cy="646331"/>
          </a:xfrm>
          <a:prstGeom prst="rect">
            <a:avLst/>
          </a:prstGeom>
          <a:noFill/>
        </p:spPr>
        <p:txBody>
          <a:bodyPr wrap="square" rtlCol="0">
            <a:spAutoFit/>
          </a:bodyPr>
          <a:lstStyle/>
          <a:p>
            <a:r>
              <a:rPr lang="en-US" dirty="0" smtClean="0"/>
              <a:t>Always impedance match the dummy load and test the carrier with the modulation turned off.</a:t>
            </a:r>
            <a:endParaRPr lang="en-US" dirty="0"/>
          </a:p>
        </p:txBody>
      </p:sp>
      <p:sp>
        <p:nvSpPr>
          <p:cNvPr id="5" name="Date Placeholder 4"/>
          <p:cNvSpPr>
            <a:spLocks noGrp="1"/>
          </p:cNvSpPr>
          <p:nvPr>
            <p:ph type="dt" sz="half" idx="10"/>
          </p:nvPr>
        </p:nvSpPr>
        <p:spPr/>
        <p:txBody>
          <a:bodyPr/>
          <a:lstStyle/>
          <a:p>
            <a:r>
              <a:rPr lang="en-US" smtClean="0"/>
              <a:t>2/23/2010</a:t>
            </a:r>
            <a:endParaRPr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44</a:t>
            </a:fld>
            <a:endParaRPr kumimoji="0" lang="en-US"/>
          </a:p>
        </p:txBody>
      </p:sp>
      <p:sp>
        <p:nvSpPr>
          <p:cNvPr id="7" name="Footer Placeholder 6"/>
          <p:cNvSpPr>
            <a:spLocks noGrp="1"/>
          </p:cNvSpPr>
          <p:nvPr>
            <p:ph type="ftr" sz="quarter" idx="11"/>
          </p:nvPr>
        </p:nvSpPr>
        <p:spPr/>
        <p:txBody>
          <a:bodyPr/>
          <a:lstStyle/>
          <a:p>
            <a:r>
              <a:rPr kumimoji="0" lang="en-US" smtClean="0"/>
              <a:t>R. Munden - Fairfield University</a:t>
            </a:r>
            <a:endParaRPr kumimoji="0"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5-11 Troubleshooting with </a:t>
            </a:r>
            <a:r>
              <a:rPr lang="en-US" dirty="0" err="1" smtClean="0"/>
              <a:t>Multisim</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2/23/2010</a:t>
            </a:r>
            <a:endParaRPr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45</a:t>
            </a:fld>
            <a:endParaRPr kumimoji="0" lang="en-US"/>
          </a:p>
        </p:txBody>
      </p:sp>
      <p:sp>
        <p:nvSpPr>
          <p:cNvPr id="6" name="Footer Placeholder 5"/>
          <p:cNvSpPr>
            <a:spLocks noGrp="1"/>
          </p:cNvSpPr>
          <p:nvPr>
            <p:ph type="ftr" sz="quarter" idx="11"/>
          </p:nvPr>
        </p:nvSpPr>
        <p:spPr/>
        <p:txBody>
          <a:bodyPr/>
          <a:lstStyle/>
          <a:p>
            <a:r>
              <a:rPr kumimoji="0" lang="en-US" smtClean="0"/>
              <a:t>R. Munden - Fairfield University</a:t>
            </a:r>
            <a:endParaRPr kumimoji="0"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a:xfrm>
            <a:off x="533400" y="533400"/>
            <a:ext cx="8305800" cy="331787"/>
          </a:xfrm>
        </p:spPr>
        <p:txBody>
          <a:bodyPr>
            <a:noAutofit/>
          </a:bodyPr>
          <a:lstStyle/>
          <a:p>
            <a:pPr algn="l"/>
            <a:r>
              <a:rPr lang="en-US" sz="1600" b="1" dirty="0"/>
              <a:t>Figure 5-33</a:t>
            </a:r>
            <a:r>
              <a:rPr lang="en-US" sz="1600" dirty="0"/>
              <a:t>   A frequency-modulation circuit using a voltage-controlled oscillator, as implemented in an Electronics </a:t>
            </a:r>
            <a:r>
              <a:rPr lang="en-US" sz="1600" dirty="0" err="1"/>
              <a:t>Workbench</a:t>
            </a:r>
            <a:r>
              <a:rPr lang="en-US" sz="1600" baseline="30000" dirty="0" err="1"/>
              <a:t>TM</a:t>
            </a:r>
            <a:r>
              <a:rPr lang="en-US" sz="1600" baseline="30000" dirty="0"/>
              <a:t> </a:t>
            </a:r>
            <a:r>
              <a:rPr lang="en-US" sz="1600" dirty="0" err="1"/>
              <a:t>Multisim</a:t>
            </a:r>
            <a:r>
              <a:rPr lang="en-US" sz="1600" dirty="0"/>
              <a:t> circuit.</a:t>
            </a:r>
          </a:p>
        </p:txBody>
      </p:sp>
      <p:pic>
        <p:nvPicPr>
          <p:cNvPr id="549891" name="fg05_03300.jpg" descr="fg05_03300"/>
          <p:cNvPicPr>
            <a:picLocks noChangeAspect="1" noChangeArrowheads="1"/>
          </p:cNvPicPr>
          <p:nvPr/>
        </p:nvPicPr>
        <p:blipFill>
          <a:blip r:embed="rId3" cstate="print"/>
          <a:srcRect/>
          <a:stretch>
            <a:fillRect/>
          </a:stretch>
        </p:blipFill>
        <p:spPr bwMode="auto">
          <a:xfrm>
            <a:off x="690563" y="914400"/>
            <a:ext cx="7685087" cy="48006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2/23/2010</a:t>
            </a:r>
            <a:endParaRPr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46</a:t>
            </a:fld>
            <a:endParaRPr kumimoji="0" lang="en-US"/>
          </a:p>
        </p:txBody>
      </p:sp>
      <p:sp>
        <p:nvSpPr>
          <p:cNvPr id="6" name="Footer Placeholder 5"/>
          <p:cNvSpPr>
            <a:spLocks noGrp="1"/>
          </p:cNvSpPr>
          <p:nvPr>
            <p:ph type="ftr" sz="quarter" idx="11"/>
          </p:nvPr>
        </p:nvSpPr>
        <p:spPr/>
        <p:txBody>
          <a:bodyPr/>
          <a:lstStyle/>
          <a:p>
            <a:r>
              <a:rPr kumimoji="0" lang="en-US" smtClean="0"/>
              <a:t>R. Munden - Fairfield University</a:t>
            </a:r>
            <a:endParaRPr kumimoji="0"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ChangeArrowheads="1"/>
          </p:cNvSpPr>
          <p:nvPr>
            <p:ph type="title"/>
          </p:nvPr>
        </p:nvSpPr>
        <p:spPr>
          <a:xfrm>
            <a:off x="381000" y="533400"/>
            <a:ext cx="8305800" cy="331787"/>
          </a:xfrm>
        </p:spPr>
        <p:txBody>
          <a:bodyPr>
            <a:noAutofit/>
          </a:bodyPr>
          <a:lstStyle/>
          <a:p>
            <a:pPr algn="l"/>
            <a:r>
              <a:rPr lang="en-US" sz="1800" b="1" dirty="0"/>
              <a:t>Figure 5-34</a:t>
            </a:r>
            <a:r>
              <a:rPr lang="en-US" sz="1800" dirty="0"/>
              <a:t>   The oscilloscope display of the 10-kHz triangle wave and the  output of the VCO.</a:t>
            </a:r>
          </a:p>
        </p:txBody>
      </p:sp>
      <p:pic>
        <p:nvPicPr>
          <p:cNvPr id="551939" name="fg05_03400.jpg" descr="fg05_03400"/>
          <p:cNvPicPr>
            <a:picLocks noChangeAspect="1" noChangeArrowheads="1"/>
          </p:cNvPicPr>
          <p:nvPr/>
        </p:nvPicPr>
        <p:blipFill>
          <a:blip r:embed="rId3" cstate="print"/>
          <a:srcRect/>
          <a:stretch>
            <a:fillRect/>
          </a:stretch>
        </p:blipFill>
        <p:spPr bwMode="auto">
          <a:xfrm>
            <a:off x="2057400" y="1524000"/>
            <a:ext cx="5176837" cy="48006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2/23/2010</a:t>
            </a:r>
            <a:endParaRPr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47</a:t>
            </a:fld>
            <a:endParaRPr kumimoji="0" lang="en-US"/>
          </a:p>
        </p:txBody>
      </p:sp>
      <p:sp>
        <p:nvSpPr>
          <p:cNvPr id="6" name="Footer Placeholder 5"/>
          <p:cNvSpPr>
            <a:spLocks noGrp="1"/>
          </p:cNvSpPr>
          <p:nvPr>
            <p:ph type="ftr" sz="quarter" idx="11"/>
          </p:nvPr>
        </p:nvSpPr>
        <p:spPr/>
        <p:txBody>
          <a:bodyPr/>
          <a:lstStyle/>
          <a:p>
            <a:r>
              <a:rPr kumimoji="0" lang="en-US" smtClean="0"/>
              <a:t>R. Munden - Fairfield University</a:t>
            </a:r>
            <a:endParaRPr kumimoji="0"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a:xfrm>
            <a:off x="381000" y="277813"/>
            <a:ext cx="8305800" cy="331787"/>
          </a:xfrm>
        </p:spPr>
        <p:txBody>
          <a:bodyPr/>
          <a:lstStyle/>
          <a:p>
            <a:pPr algn="l"/>
            <a:r>
              <a:rPr lang="en-US" sz="1200" b="1"/>
              <a:t>Figure 5-35</a:t>
            </a:r>
            <a:r>
              <a:rPr lang="en-US" sz="1200"/>
              <a:t>   The output of the voltage-controlled oscillator as viewed with a spectrum analyzer. </a:t>
            </a:r>
          </a:p>
        </p:txBody>
      </p:sp>
      <p:pic>
        <p:nvPicPr>
          <p:cNvPr id="553987" name="fg05_03500.jpg" descr="fg05_03500"/>
          <p:cNvPicPr>
            <a:picLocks noChangeAspect="1" noChangeArrowheads="1"/>
          </p:cNvPicPr>
          <p:nvPr/>
        </p:nvPicPr>
        <p:blipFill>
          <a:blip r:embed="rId3" cstate="print"/>
          <a:srcRect/>
          <a:stretch>
            <a:fillRect/>
          </a:stretch>
        </p:blipFill>
        <p:spPr bwMode="auto">
          <a:xfrm>
            <a:off x="228600" y="1190625"/>
            <a:ext cx="8456613" cy="4475163"/>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2/23/2010</a:t>
            </a:r>
            <a:endParaRPr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48</a:t>
            </a:fld>
            <a:endParaRPr kumimoji="0" lang="en-US"/>
          </a:p>
        </p:txBody>
      </p:sp>
      <p:sp>
        <p:nvSpPr>
          <p:cNvPr id="6" name="Footer Placeholder 5"/>
          <p:cNvSpPr>
            <a:spLocks noGrp="1"/>
          </p:cNvSpPr>
          <p:nvPr>
            <p:ph type="ftr" sz="quarter" idx="11"/>
          </p:nvPr>
        </p:nvSpPr>
        <p:spPr/>
        <p:txBody>
          <a:bodyPr/>
          <a:lstStyle/>
          <a:p>
            <a:r>
              <a:rPr kumimoji="0" lang="en-US" smtClean="0"/>
              <a:t>R. Munden - Fairfield University</a:t>
            </a:r>
            <a:endParaRPr kumimoji="0"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a:xfrm>
            <a:off x="381000" y="277813"/>
            <a:ext cx="8305800" cy="331787"/>
          </a:xfrm>
        </p:spPr>
        <p:txBody>
          <a:bodyPr>
            <a:noAutofit/>
          </a:bodyPr>
          <a:lstStyle/>
          <a:p>
            <a:pPr algn="l"/>
            <a:r>
              <a:rPr lang="en-US" sz="1600" b="1" dirty="0"/>
              <a:t>Figure 5-2</a:t>
            </a:r>
            <a:r>
              <a:rPr lang="en-US" sz="1600" dirty="0"/>
              <a:t>   FM representation.</a:t>
            </a:r>
          </a:p>
        </p:txBody>
      </p:sp>
      <p:pic>
        <p:nvPicPr>
          <p:cNvPr id="476163" name="fg05_00200.jpg" descr="fg05_00200"/>
          <p:cNvPicPr>
            <a:picLocks noChangeAspect="1" noChangeArrowheads="1"/>
          </p:cNvPicPr>
          <p:nvPr/>
        </p:nvPicPr>
        <p:blipFill>
          <a:blip r:embed="rId4" cstate="print"/>
          <a:srcRect/>
          <a:stretch>
            <a:fillRect/>
          </a:stretch>
        </p:blipFill>
        <p:spPr bwMode="auto">
          <a:xfrm>
            <a:off x="685800" y="762000"/>
            <a:ext cx="2895600" cy="5689600"/>
          </a:xfrm>
          <a:prstGeom prst="rect">
            <a:avLst/>
          </a:prstGeom>
          <a:noFill/>
          <a:ln w="9525">
            <a:noFill/>
            <a:miter lim="800000"/>
            <a:headEnd/>
            <a:tailEnd/>
          </a:ln>
          <a:effectLst/>
        </p:spPr>
      </p:pic>
      <p:graphicFrame>
        <p:nvGraphicFramePr>
          <p:cNvPr id="4" name="Object 3"/>
          <p:cNvGraphicFramePr>
            <a:graphicFrameLocks noChangeAspect="1"/>
          </p:cNvGraphicFramePr>
          <p:nvPr/>
        </p:nvGraphicFramePr>
        <p:xfrm>
          <a:off x="3886200" y="1600200"/>
          <a:ext cx="4401178" cy="1828800"/>
        </p:xfrm>
        <a:graphic>
          <a:graphicData uri="http://schemas.openxmlformats.org/presentationml/2006/ole">
            <mc:AlternateContent xmlns:mc="http://schemas.openxmlformats.org/markup-compatibility/2006">
              <mc:Choice xmlns:v="urn:schemas-microsoft-com:vml" Requires="v">
                <p:oleObj spid="_x0000_s476166" name="Equation" r:id="rId5" imgW="2781000" imgH="1155600" progId="Equation.3">
                  <p:embed/>
                </p:oleObj>
              </mc:Choice>
              <mc:Fallback>
                <p:oleObj name="Equation" r:id="rId5" imgW="2781000" imgH="11556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1600200"/>
                        <a:ext cx="4401178" cy="182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3886200" y="3886200"/>
          <a:ext cx="3711388" cy="457200"/>
        </p:xfrm>
        <a:graphic>
          <a:graphicData uri="http://schemas.openxmlformats.org/presentationml/2006/ole">
            <mc:AlternateContent xmlns:mc="http://schemas.openxmlformats.org/markup-compatibility/2006">
              <mc:Choice xmlns:v="urn:schemas-microsoft-com:vml" Requires="v">
                <p:oleObj spid="_x0000_s476167" name="Equation" r:id="rId7" imgW="1752480" imgH="215640" progId="Equation.3">
                  <p:embed/>
                </p:oleObj>
              </mc:Choice>
              <mc:Fallback>
                <p:oleObj name="Equation" r:id="rId7" imgW="1752480" imgH="21564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3886200"/>
                        <a:ext cx="3711388"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3886200" y="4648200"/>
            <a:ext cx="4191000" cy="1477328"/>
          </a:xfrm>
          <a:prstGeom prst="rect">
            <a:avLst/>
          </a:prstGeom>
          <a:noFill/>
        </p:spPr>
        <p:txBody>
          <a:bodyPr wrap="square" rtlCol="0">
            <a:spAutoFit/>
          </a:bodyPr>
          <a:lstStyle/>
          <a:p>
            <a:r>
              <a:rPr lang="en-US" dirty="0" smtClean="0"/>
              <a:t>Remember!</a:t>
            </a:r>
          </a:p>
          <a:p>
            <a:pPr marL="342900" indent="-342900">
              <a:buAutoNum type="arabicPeriod"/>
            </a:pPr>
            <a:r>
              <a:rPr lang="en-US" dirty="0" smtClean="0"/>
              <a:t>Intelligence </a:t>
            </a:r>
            <a:r>
              <a:rPr lang="en-US" i="1" dirty="0" smtClean="0"/>
              <a:t>amplitude </a:t>
            </a:r>
            <a:r>
              <a:rPr lang="en-US" dirty="0" smtClean="0"/>
              <a:t>determines </a:t>
            </a:r>
            <a:r>
              <a:rPr lang="en-US" i="1" dirty="0" smtClean="0"/>
              <a:t>amount</a:t>
            </a:r>
            <a:r>
              <a:rPr lang="en-US" dirty="0" smtClean="0"/>
              <a:t> of frequency deviation</a:t>
            </a:r>
          </a:p>
          <a:p>
            <a:pPr marL="342900" indent="-342900">
              <a:buAutoNum type="arabicPeriod"/>
            </a:pPr>
            <a:r>
              <a:rPr lang="en-US" dirty="0" smtClean="0"/>
              <a:t>Intelligence </a:t>
            </a:r>
            <a:r>
              <a:rPr lang="en-US" i="1" dirty="0" smtClean="0"/>
              <a:t>frequency </a:t>
            </a:r>
            <a:r>
              <a:rPr lang="en-US" dirty="0" smtClean="0"/>
              <a:t>determines the </a:t>
            </a:r>
            <a:r>
              <a:rPr lang="en-US" i="1" dirty="0" smtClean="0"/>
              <a:t>rate</a:t>
            </a:r>
            <a:r>
              <a:rPr lang="en-US" dirty="0" smtClean="0"/>
              <a:t> of frequency deviation</a:t>
            </a:r>
            <a:endParaRPr lang="en-US" i="1" dirty="0"/>
          </a:p>
        </p:txBody>
      </p:sp>
      <p:sp>
        <p:nvSpPr>
          <p:cNvPr id="7" name="Date Placeholder 6"/>
          <p:cNvSpPr>
            <a:spLocks noGrp="1"/>
          </p:cNvSpPr>
          <p:nvPr>
            <p:ph type="dt" sz="half" idx="10"/>
          </p:nvPr>
        </p:nvSpPr>
        <p:spPr/>
        <p:txBody>
          <a:bodyPr/>
          <a:lstStyle/>
          <a:p>
            <a:r>
              <a:rPr lang="en-US" smtClean="0"/>
              <a:t>2/23/2010</a:t>
            </a:r>
            <a:endParaRPr lang="en-US"/>
          </a:p>
        </p:txBody>
      </p:sp>
      <p:sp>
        <p:nvSpPr>
          <p:cNvPr id="8" name="Slide Number Placeholder 7"/>
          <p:cNvSpPr>
            <a:spLocks noGrp="1"/>
          </p:cNvSpPr>
          <p:nvPr>
            <p:ph type="sldNum" sz="quarter" idx="12"/>
          </p:nvPr>
        </p:nvSpPr>
        <p:spPr/>
        <p:txBody>
          <a:bodyPr/>
          <a:lstStyle/>
          <a:p>
            <a:fld id="{69E29E33-B620-47F9-BB04-8846C2A5AFCC}" type="slidenum">
              <a:rPr kumimoji="0" lang="en-US" smtClean="0"/>
              <a:pPr/>
              <a:t>5</a:t>
            </a:fld>
            <a:endParaRPr kumimoji="0" lang="en-US"/>
          </a:p>
        </p:txBody>
      </p:sp>
      <p:sp>
        <p:nvSpPr>
          <p:cNvPr id="9" name="Footer Placeholder 8"/>
          <p:cNvSpPr>
            <a:spLocks noGrp="1"/>
          </p:cNvSpPr>
          <p:nvPr>
            <p:ph type="ftr" sz="quarter" idx="11"/>
          </p:nvPr>
        </p:nvSpPr>
        <p:spPr/>
        <p:txBody>
          <a:bodyPr/>
          <a:lstStyle/>
          <a:p>
            <a:r>
              <a:rPr kumimoji="0" lang="en-US" smtClean="0"/>
              <a:t>R. Munden - Fairfield University</a:t>
            </a:r>
            <a:endParaRPr kumimoji="0"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5-3 FM Analysis</a:t>
            </a:r>
            <a:endParaRPr lang="en-US" dirty="0"/>
          </a:p>
        </p:txBody>
      </p:sp>
      <p:graphicFrame>
        <p:nvGraphicFramePr>
          <p:cNvPr id="4" name="Content Placeholder 3"/>
          <p:cNvGraphicFramePr>
            <a:graphicFrameLocks noGrp="1" noChangeAspect="1"/>
          </p:cNvGraphicFramePr>
          <p:nvPr>
            <p:ph sz="half" idx="1"/>
          </p:nvPr>
        </p:nvGraphicFramePr>
        <p:xfrm>
          <a:off x="2590800" y="1676400"/>
          <a:ext cx="3986463" cy="533400"/>
        </p:xfrm>
        <a:graphic>
          <a:graphicData uri="http://schemas.openxmlformats.org/presentationml/2006/ole">
            <mc:AlternateContent xmlns:mc="http://schemas.openxmlformats.org/markup-compatibility/2006">
              <mc:Choice xmlns:v="urn:schemas-microsoft-com:vml" Requires="v">
                <p:oleObj spid="_x0000_s556038" name="Equation" r:id="rId3" imgW="1803240" imgH="241200" progId="Equation.3">
                  <p:embed/>
                </p:oleObj>
              </mc:Choice>
              <mc:Fallback>
                <p:oleObj name="Equation" r:id="rId3" imgW="1803240" imgH="241200" progId="Equation.3">
                  <p:embed/>
                  <p:pic>
                    <p:nvPicPr>
                      <p:cNvPr id="0"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676400"/>
                        <a:ext cx="3986463" cy="533400"/>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5" name="Content Placeholder 4"/>
          <p:cNvSpPr>
            <a:spLocks noGrp="1"/>
          </p:cNvSpPr>
          <p:nvPr>
            <p:ph sz="half" idx="2"/>
          </p:nvPr>
        </p:nvSpPr>
        <p:spPr>
          <a:xfrm>
            <a:off x="838200" y="1645920"/>
            <a:ext cx="7848600" cy="4526280"/>
          </a:xfrm>
        </p:spPr>
        <p:txBody>
          <a:bodyPr/>
          <a:lstStyle/>
          <a:p>
            <a:r>
              <a:rPr lang="en-US" dirty="0" smtClean="0"/>
              <a:t>For PM</a:t>
            </a:r>
          </a:p>
          <a:p>
            <a:r>
              <a:rPr lang="en-US" dirty="0" smtClean="0"/>
              <a:t>m</a:t>
            </a:r>
            <a:r>
              <a:rPr lang="en-US" baseline="-25000" dirty="0" smtClean="0"/>
              <a:t>p</a:t>
            </a:r>
            <a:r>
              <a:rPr lang="en-US" dirty="0" smtClean="0"/>
              <a:t> is the modulation index for PM</a:t>
            </a:r>
          </a:p>
          <a:p>
            <a:endParaRPr lang="en-US" dirty="0" smtClean="0"/>
          </a:p>
          <a:p>
            <a:r>
              <a:rPr lang="en-US" dirty="0" smtClean="0"/>
              <a:t>For FM</a:t>
            </a:r>
          </a:p>
          <a:p>
            <a:r>
              <a:rPr lang="en-US" dirty="0" smtClean="0"/>
              <a:t>m</a:t>
            </a:r>
            <a:r>
              <a:rPr lang="en-US" baseline="-25000" dirty="0" smtClean="0"/>
              <a:t>f</a:t>
            </a:r>
            <a:r>
              <a:rPr lang="en-US" dirty="0" smtClean="0"/>
              <a:t> is the modulation index for FM</a:t>
            </a:r>
            <a:endParaRPr lang="en-US" dirty="0"/>
          </a:p>
        </p:txBody>
      </p:sp>
      <p:graphicFrame>
        <p:nvGraphicFramePr>
          <p:cNvPr id="556035" name="Content Placeholder 3"/>
          <p:cNvGraphicFramePr>
            <a:graphicFrameLocks noChangeAspect="1"/>
          </p:cNvGraphicFramePr>
          <p:nvPr/>
        </p:nvGraphicFramePr>
        <p:xfrm>
          <a:off x="2590800" y="2895600"/>
          <a:ext cx="3957637" cy="504825"/>
        </p:xfrm>
        <a:graphic>
          <a:graphicData uri="http://schemas.openxmlformats.org/presentationml/2006/ole">
            <mc:AlternateContent xmlns:mc="http://schemas.openxmlformats.org/markup-compatibility/2006">
              <mc:Choice xmlns:v="urn:schemas-microsoft-com:vml" Requires="v">
                <p:oleObj spid="_x0000_s556039" name="Equation" r:id="rId5" imgW="1790640" imgH="228600" progId="Equation.3">
                  <p:embed/>
                </p:oleObj>
              </mc:Choice>
              <mc:Fallback>
                <p:oleObj name="Equation" r:id="rId5" imgW="179064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2895600"/>
                        <a:ext cx="3957637" cy="504825"/>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3733800" y="3886200"/>
          <a:ext cx="1295401" cy="1000992"/>
        </p:xfrm>
        <a:graphic>
          <a:graphicData uri="http://schemas.openxmlformats.org/presentationml/2006/ole">
            <mc:AlternateContent xmlns:mc="http://schemas.openxmlformats.org/markup-compatibility/2006">
              <mc:Choice xmlns:v="urn:schemas-microsoft-com:vml" Requires="v">
                <p:oleObj spid="_x0000_s556040" name="Equation" r:id="rId7" imgW="558720" imgH="431640" progId="Equation.3">
                  <p:embed/>
                </p:oleObj>
              </mc:Choice>
              <mc:Fallback>
                <p:oleObj name="Equation" r:id="rId7" imgW="558720" imgH="43164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3886200"/>
                        <a:ext cx="1295401" cy="10009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Date Placeholder 8"/>
          <p:cNvSpPr>
            <a:spLocks noGrp="1"/>
          </p:cNvSpPr>
          <p:nvPr>
            <p:ph type="dt" sz="half" idx="10"/>
          </p:nvPr>
        </p:nvSpPr>
        <p:spPr/>
        <p:txBody>
          <a:bodyPr/>
          <a:lstStyle/>
          <a:p>
            <a:r>
              <a:rPr lang="en-US" smtClean="0"/>
              <a:t>2/23/2010</a:t>
            </a:r>
            <a:endParaRPr lang="en-US"/>
          </a:p>
        </p:txBody>
      </p:sp>
      <p:sp>
        <p:nvSpPr>
          <p:cNvPr id="10" name="Slide Number Placeholder 9"/>
          <p:cNvSpPr>
            <a:spLocks noGrp="1"/>
          </p:cNvSpPr>
          <p:nvPr>
            <p:ph type="sldNum" sz="quarter" idx="12"/>
          </p:nvPr>
        </p:nvSpPr>
        <p:spPr/>
        <p:txBody>
          <a:bodyPr/>
          <a:lstStyle/>
          <a:p>
            <a:fld id="{69E29E33-B620-47F9-BB04-8846C2A5AFCC}" type="slidenum">
              <a:rPr kumimoji="0" lang="en-US" smtClean="0"/>
              <a:pPr/>
              <a:t>6</a:t>
            </a:fld>
            <a:endParaRPr kumimoji="0" lang="en-US"/>
          </a:p>
        </p:txBody>
      </p:sp>
      <p:sp>
        <p:nvSpPr>
          <p:cNvPr id="11" name="Footer Placeholder 10"/>
          <p:cNvSpPr>
            <a:spLocks noGrp="1"/>
          </p:cNvSpPr>
          <p:nvPr>
            <p:ph type="ftr" sz="quarter" idx="11"/>
          </p:nvPr>
        </p:nvSpPr>
        <p:spPr/>
        <p:txBody>
          <a:bodyPr/>
          <a:lstStyle/>
          <a:p>
            <a:r>
              <a:rPr kumimoji="0" lang="en-US" smtClean="0"/>
              <a:t>R. Munden - Fairfield University</a:t>
            </a:r>
            <a:endParaRPr kumimoji="0"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a:xfrm>
            <a:off x="381000" y="457200"/>
            <a:ext cx="8305800" cy="331787"/>
          </a:xfrm>
        </p:spPr>
        <p:txBody>
          <a:bodyPr>
            <a:noAutofit/>
          </a:bodyPr>
          <a:lstStyle/>
          <a:p>
            <a:pPr algn="l"/>
            <a:r>
              <a:rPr lang="en-US" sz="1600" b="1" dirty="0"/>
              <a:t>Figure 5-3</a:t>
            </a:r>
            <a:r>
              <a:rPr lang="en-US" sz="1600" dirty="0"/>
              <a:t>   Deviation effects on FM/PM by intelligence parameters: (a) intelligence amplitude; (b) intelligence frequency.</a:t>
            </a:r>
          </a:p>
        </p:txBody>
      </p:sp>
      <p:pic>
        <p:nvPicPr>
          <p:cNvPr id="478211" name="fg05_00300.jpg" descr="fg05_00300"/>
          <p:cNvPicPr>
            <a:picLocks noChangeAspect="1" noChangeArrowheads="1"/>
          </p:cNvPicPr>
          <p:nvPr/>
        </p:nvPicPr>
        <p:blipFill>
          <a:blip r:embed="rId3" cstate="print"/>
          <a:srcRect/>
          <a:stretch>
            <a:fillRect/>
          </a:stretch>
        </p:blipFill>
        <p:spPr bwMode="auto">
          <a:xfrm>
            <a:off x="228600" y="1752600"/>
            <a:ext cx="8456613" cy="33528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2/23/2010</a:t>
            </a:r>
            <a:endParaRPr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7</a:t>
            </a:fld>
            <a:endParaRPr kumimoji="0" lang="en-US"/>
          </a:p>
        </p:txBody>
      </p:sp>
      <p:sp>
        <p:nvSpPr>
          <p:cNvPr id="6" name="Footer Placeholder 5"/>
          <p:cNvSpPr>
            <a:spLocks noGrp="1"/>
          </p:cNvSpPr>
          <p:nvPr>
            <p:ph type="ftr" sz="quarter" idx="11"/>
          </p:nvPr>
        </p:nvSpPr>
        <p:spPr/>
        <p:txBody>
          <a:bodyPr/>
          <a:lstStyle/>
          <a:p>
            <a:r>
              <a:rPr kumimoji="0" lang="en-US" smtClean="0"/>
              <a:t>R. Munden - Fairfield University</a:t>
            </a:r>
            <a:endParaRPr kumimoji="0"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FM Mathematical Solution</a:t>
            </a:r>
            <a:endParaRPr lang="en-US" dirty="0"/>
          </a:p>
        </p:txBody>
      </p:sp>
      <p:sp>
        <p:nvSpPr>
          <p:cNvPr id="3" name="Content Placeholder 2"/>
          <p:cNvSpPr>
            <a:spLocks noGrp="1"/>
          </p:cNvSpPr>
          <p:nvPr>
            <p:ph idx="1"/>
          </p:nvPr>
        </p:nvSpPr>
        <p:spPr>
          <a:xfrm>
            <a:off x="381000" y="1524000"/>
            <a:ext cx="8305800" cy="5029200"/>
          </a:xfrm>
        </p:spPr>
        <p:txBody>
          <a:bodyPr>
            <a:normAutofit lnSpcReduction="10000"/>
          </a:bodyPr>
          <a:lstStyle/>
          <a:p>
            <a:r>
              <a:rPr lang="en-US" dirty="0" smtClean="0"/>
              <a:t>Bessel Functions!</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An infinite number of sidebands!</a:t>
            </a:r>
          </a:p>
          <a:p>
            <a:r>
              <a:rPr lang="en-US" dirty="0" smtClean="0"/>
              <a:t>But at m</a:t>
            </a:r>
            <a:r>
              <a:rPr lang="en-US" baseline="-25000" dirty="0" smtClean="0"/>
              <a:t>f</a:t>
            </a:r>
            <a:r>
              <a:rPr lang="en-US" dirty="0" smtClean="0"/>
              <a:t> =0.25, only J</a:t>
            </a:r>
            <a:r>
              <a:rPr lang="en-US" baseline="-25000" dirty="0" smtClean="0"/>
              <a:t>0</a:t>
            </a:r>
            <a:r>
              <a:rPr lang="en-US" dirty="0" smtClean="0"/>
              <a:t> and J</a:t>
            </a:r>
            <a:r>
              <a:rPr lang="en-US" baseline="-25000" dirty="0" smtClean="0"/>
              <a:t>1</a:t>
            </a:r>
            <a:r>
              <a:rPr lang="en-US" dirty="0" smtClean="0"/>
              <a:t> are appreciable, and FM has same bandwidth as AM (see Table 5-2)</a:t>
            </a:r>
          </a:p>
          <a:p>
            <a:endParaRPr lang="en-US" dirty="0"/>
          </a:p>
        </p:txBody>
      </p:sp>
      <p:graphicFrame>
        <p:nvGraphicFramePr>
          <p:cNvPr id="4" name="Object 3"/>
          <p:cNvGraphicFramePr>
            <a:graphicFrameLocks noChangeAspect="1"/>
          </p:cNvGraphicFramePr>
          <p:nvPr/>
        </p:nvGraphicFramePr>
        <p:xfrm>
          <a:off x="1143000" y="2133600"/>
          <a:ext cx="7428089" cy="1219200"/>
        </p:xfrm>
        <a:graphic>
          <a:graphicData uri="http://schemas.openxmlformats.org/presentationml/2006/ole">
            <mc:AlternateContent xmlns:mc="http://schemas.openxmlformats.org/markup-compatibility/2006">
              <mc:Choice xmlns:v="urn:schemas-microsoft-com:vml" Requires="v">
                <p:oleObj spid="_x0000_s557060" name="Equation" r:id="rId3" imgW="4178160" imgH="685800" progId="Equation.3">
                  <p:embed/>
                </p:oleObj>
              </mc:Choice>
              <mc:Fallback>
                <p:oleObj name="Equation" r:id="rId3" imgW="4178160" imgH="685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133600"/>
                        <a:ext cx="7428089" cy="1219200"/>
                      </a:xfrm>
                      <a:prstGeom prst="rect">
                        <a:avLst/>
                      </a:prstGeom>
                      <a:solidFill>
                        <a:schemeClr val="tx1"/>
                      </a:solidFill>
                    </p:spPr>
                  </p:pic>
                </p:oleObj>
              </mc:Fallback>
            </mc:AlternateContent>
          </a:graphicData>
        </a:graphic>
      </p:graphicFrame>
      <p:graphicFrame>
        <p:nvGraphicFramePr>
          <p:cNvPr id="5" name="Object 4"/>
          <p:cNvGraphicFramePr>
            <a:graphicFrameLocks noChangeAspect="1"/>
          </p:cNvGraphicFramePr>
          <p:nvPr/>
        </p:nvGraphicFramePr>
        <p:xfrm>
          <a:off x="1143000" y="3571875"/>
          <a:ext cx="7467600" cy="933450"/>
        </p:xfrm>
        <a:graphic>
          <a:graphicData uri="http://schemas.openxmlformats.org/presentationml/2006/ole">
            <mc:AlternateContent xmlns:mc="http://schemas.openxmlformats.org/markup-compatibility/2006">
              <mc:Choice xmlns:v="urn:schemas-microsoft-com:vml" Requires="v">
                <p:oleObj spid="_x0000_s557061" name="Equation" r:id="rId5" imgW="3962160" imgH="495000" progId="Equation.3">
                  <p:embed/>
                </p:oleObj>
              </mc:Choice>
              <mc:Fallback>
                <p:oleObj name="Equation" r:id="rId5" imgW="3962160" imgH="4950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571875"/>
                        <a:ext cx="7467600" cy="933450"/>
                      </a:xfrm>
                      <a:prstGeom prst="rect">
                        <a:avLst/>
                      </a:prstGeom>
                      <a:solidFill>
                        <a:schemeClr val="tx1"/>
                      </a:solidFill>
                    </p:spPr>
                  </p:pic>
                </p:oleObj>
              </mc:Fallback>
            </mc:AlternateContent>
          </a:graphicData>
        </a:graphic>
      </p:graphicFrame>
      <p:sp>
        <p:nvSpPr>
          <p:cNvPr id="6" name="Date Placeholder 5"/>
          <p:cNvSpPr>
            <a:spLocks noGrp="1"/>
          </p:cNvSpPr>
          <p:nvPr>
            <p:ph type="dt" sz="half" idx="10"/>
          </p:nvPr>
        </p:nvSpPr>
        <p:spPr/>
        <p:txBody>
          <a:bodyPr/>
          <a:lstStyle/>
          <a:p>
            <a:r>
              <a:rPr lang="en-US" smtClean="0"/>
              <a:t>2/23/2010</a:t>
            </a:r>
            <a:endParaRPr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8</a:t>
            </a:fld>
            <a:endParaRPr kumimoji="0" lang="en-US"/>
          </a:p>
        </p:txBody>
      </p:sp>
      <p:sp>
        <p:nvSpPr>
          <p:cNvPr id="8" name="Footer Placeholder 7"/>
          <p:cNvSpPr>
            <a:spLocks noGrp="1"/>
          </p:cNvSpPr>
          <p:nvPr>
            <p:ph type="ftr" sz="quarter" idx="11"/>
          </p:nvPr>
        </p:nvSpPr>
        <p:spPr/>
        <p:txBody>
          <a:bodyPr/>
          <a:lstStyle/>
          <a:p>
            <a:r>
              <a:rPr kumimoji="0" lang="en-US" smtClean="0"/>
              <a:t>R. Munden - Fairfield University</a:t>
            </a:r>
            <a:endParaRPr kumimoji="0"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Carson’s Rule</a:t>
            </a:r>
            <a:endParaRPr lang="en-US" dirty="0"/>
          </a:p>
        </p:txBody>
      </p:sp>
      <p:sp>
        <p:nvSpPr>
          <p:cNvPr id="3" name="Content Placeholder 2"/>
          <p:cNvSpPr>
            <a:spLocks noGrp="1"/>
          </p:cNvSpPr>
          <p:nvPr>
            <p:ph idx="1"/>
          </p:nvPr>
        </p:nvSpPr>
        <p:spPr/>
        <p:txBody>
          <a:bodyPr/>
          <a:lstStyle/>
          <a:p>
            <a:r>
              <a:rPr lang="en-US" dirty="0" smtClean="0"/>
              <a:t>Deviation </a:t>
            </a:r>
            <a:r>
              <a:rPr lang="en-US" i="1" dirty="0" smtClean="0"/>
              <a:t>IS NOT</a:t>
            </a:r>
            <a:r>
              <a:rPr lang="en-US" dirty="0" smtClean="0"/>
              <a:t> Bandwidth</a:t>
            </a:r>
          </a:p>
          <a:p>
            <a:r>
              <a:rPr lang="en-US" dirty="0" smtClean="0"/>
              <a:t>Bessel functions can be used to find the best bandwidth, but you need the table to look up significant sidebands</a:t>
            </a:r>
          </a:p>
          <a:p>
            <a:r>
              <a:rPr lang="en-US" dirty="0" smtClean="0"/>
              <a:t>Carson’s Rule is a good approximation, including about 98% of total power</a:t>
            </a:r>
            <a:endParaRPr lang="en-US" dirty="0"/>
          </a:p>
        </p:txBody>
      </p:sp>
      <p:graphicFrame>
        <p:nvGraphicFramePr>
          <p:cNvPr id="4" name="Object 3"/>
          <p:cNvGraphicFramePr>
            <a:graphicFrameLocks noChangeAspect="1"/>
          </p:cNvGraphicFramePr>
          <p:nvPr/>
        </p:nvGraphicFramePr>
        <p:xfrm>
          <a:off x="2209800" y="4953000"/>
          <a:ext cx="4588042" cy="838200"/>
        </p:xfrm>
        <a:graphic>
          <a:graphicData uri="http://schemas.openxmlformats.org/presentationml/2006/ole">
            <mc:AlternateContent xmlns:mc="http://schemas.openxmlformats.org/markup-compatibility/2006">
              <mc:Choice xmlns:v="urn:schemas-microsoft-com:vml" Requires="v">
                <p:oleObj spid="_x0000_s558083" name="Equation" r:id="rId3" imgW="1320480" imgH="241200" progId="Equation.3">
                  <p:embed/>
                </p:oleObj>
              </mc:Choice>
              <mc:Fallback>
                <p:oleObj name="Equation" r:id="rId3" imgW="132048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4953000"/>
                        <a:ext cx="4588042" cy="838200"/>
                      </a:xfrm>
                      <a:prstGeom prst="rect">
                        <a:avLst/>
                      </a:prstGeom>
                      <a:solidFill>
                        <a:schemeClr val="tx1"/>
                      </a:solidFill>
                    </p:spPr>
                  </p:pic>
                </p:oleObj>
              </mc:Fallback>
            </mc:AlternateContent>
          </a:graphicData>
        </a:graphic>
      </p:graphicFrame>
      <p:sp>
        <p:nvSpPr>
          <p:cNvPr id="5" name="Date Placeholder 4"/>
          <p:cNvSpPr>
            <a:spLocks noGrp="1"/>
          </p:cNvSpPr>
          <p:nvPr>
            <p:ph type="dt" sz="half" idx="10"/>
          </p:nvPr>
        </p:nvSpPr>
        <p:spPr/>
        <p:txBody>
          <a:bodyPr/>
          <a:lstStyle/>
          <a:p>
            <a:r>
              <a:rPr lang="en-US" smtClean="0"/>
              <a:t>2/23/2010</a:t>
            </a:r>
            <a:endParaRPr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9</a:t>
            </a:fld>
            <a:endParaRPr kumimoji="0" lang="en-US"/>
          </a:p>
        </p:txBody>
      </p:sp>
      <p:sp>
        <p:nvSpPr>
          <p:cNvPr id="7" name="Footer Placeholder 6"/>
          <p:cNvSpPr>
            <a:spLocks noGrp="1"/>
          </p:cNvSpPr>
          <p:nvPr>
            <p:ph type="ftr" sz="quarter" idx="11"/>
          </p:nvPr>
        </p:nvSpPr>
        <p:spPr/>
        <p:txBody>
          <a:bodyPr/>
          <a:lstStyle/>
          <a:p>
            <a:r>
              <a:rPr kumimoji="0" lang="en-US" smtClean="0"/>
              <a:t>R. Munden - Fairfield University</a:t>
            </a:r>
            <a:endParaRPr kumimoji="0"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2869</TotalTime>
  <Words>1901</Words>
  <Application>Microsoft Office PowerPoint</Application>
  <PresentationFormat>On-screen Show (4:3)</PresentationFormat>
  <Paragraphs>330</Paragraphs>
  <Slides>48</Slides>
  <Notes>34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Foundry</vt:lpstr>
      <vt:lpstr>Equation</vt:lpstr>
      <vt:lpstr>EE 350 / ECE 490 Analog Communication Systems</vt:lpstr>
      <vt:lpstr>Objectives</vt:lpstr>
      <vt:lpstr>5-1 Angle Modulation</vt:lpstr>
      <vt:lpstr>5-2 A Simple FM Generator</vt:lpstr>
      <vt:lpstr>Figure 5-2   FM representation.</vt:lpstr>
      <vt:lpstr>5-3 FM Analysis</vt:lpstr>
      <vt:lpstr>Figure 5-3   Deviation effects on FM/PM by intelligence parameters: (a) intelligence amplitude; (b) intelligence frequency.</vt:lpstr>
      <vt:lpstr>FM Mathematical Solution</vt:lpstr>
      <vt:lpstr>Carson’s Rule</vt:lpstr>
      <vt:lpstr>Figure 5-4   Frequency spectrum for FM (constant modulating frequency, variable deviation).</vt:lpstr>
      <vt:lpstr>Broadcast FM</vt:lpstr>
      <vt:lpstr>5-4 Noise Suppression</vt:lpstr>
      <vt:lpstr>Figure 5-6   FM, AM noise comparison.</vt:lpstr>
      <vt:lpstr>FM Noise Analysis</vt:lpstr>
      <vt:lpstr>Capture Effect</vt:lpstr>
      <vt:lpstr>Preemphasis</vt:lpstr>
      <vt:lpstr>Figure 5-10   Emphasis circuits.</vt:lpstr>
      <vt:lpstr>Figure 5-11   Dolby dynamic preemphasis.</vt:lpstr>
      <vt:lpstr>5-5 Direct FM Generation</vt:lpstr>
      <vt:lpstr>Figure 5-13   Reactance modulator.</vt:lpstr>
      <vt:lpstr>LIC VCO FM Generation</vt:lpstr>
      <vt:lpstr>Figure 5-14 (continued)   The NE/SE566 VCO specifications. (Courtesy of Philips Semiconductors.)</vt:lpstr>
      <vt:lpstr>Crosby Modulator</vt:lpstr>
      <vt:lpstr>Figure 5-16   Frequency multiplication (doubler).</vt:lpstr>
      <vt:lpstr>5-6 Indirect FM Generation</vt:lpstr>
      <vt:lpstr>Figure 5-17   Indirect FM via PM (Armstrong modulator).</vt:lpstr>
      <vt:lpstr>Figure 5-18   Wideband Armstrong FM.</vt:lpstr>
      <vt:lpstr>Figure 5-19   The pump chain for the wideband Armstrong FM system.</vt:lpstr>
      <vt:lpstr>5-7 Phase-Locked-Loop FM Transmitter</vt:lpstr>
      <vt:lpstr>Figure 5-21   PLL FM transmitter schematic.</vt:lpstr>
      <vt:lpstr>Figure 5-22   The MAX 2606 single-chip FM transmitter.</vt:lpstr>
      <vt:lpstr>5-8 Stereo FM</vt:lpstr>
      <vt:lpstr>Figure 5-23   Composite modulating signals.</vt:lpstr>
      <vt:lpstr>Figure 5-24   Stereo FM transmitter.</vt:lpstr>
      <vt:lpstr>5-9 FM Transmissions</vt:lpstr>
      <vt:lpstr>Practical FM Transmission</vt:lpstr>
      <vt:lpstr>5-10 Troubleshooting</vt:lpstr>
      <vt:lpstr>FM Transmitter System</vt:lpstr>
      <vt:lpstr>Figure 5-27   Reactance modulator.</vt:lpstr>
      <vt:lpstr>Figure 5-28   Spectrum of a wideband FM modulating signal.</vt:lpstr>
      <vt:lpstr>Figure 5-29   Generating a stereo/SCA FM modulating signal.</vt:lpstr>
      <vt:lpstr>Figure 5-30   Troubleshooting the stereo/SCA generator.</vt:lpstr>
      <vt:lpstr>Figure 5-31   The wideband FM transmitter.</vt:lpstr>
      <vt:lpstr>Figure 5-32   Measuring the FM transmitter s carrier frequency and deviation.</vt:lpstr>
      <vt:lpstr>5-11 Troubleshooting with Multisim</vt:lpstr>
      <vt:lpstr>Figure 5-33   A frequency-modulation circuit using a voltage-controlled oscillator, as implemented in an Electronics WorkbenchTM Multisim circuit.</vt:lpstr>
      <vt:lpstr>Figure 5-34   The oscilloscope display of the 10-kHz triangle wave and the  output of the VCO.</vt:lpstr>
      <vt:lpstr>Figure 5-35   The output of the voltage-controlled oscillator as viewed with a spectrum analyzer. </vt:lpstr>
    </vt:vector>
  </TitlesOfParts>
  <Company>Workflow Data Systems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James Ramsey</dc:creator>
  <cp:lastModifiedBy>Jeffrey N. Denenberg</cp:lastModifiedBy>
  <cp:revision>46</cp:revision>
  <dcterms:created xsi:type="dcterms:W3CDTF">2007-06-03T22:15:24Z</dcterms:created>
  <dcterms:modified xsi:type="dcterms:W3CDTF">2013-12-21T16:33:12Z</dcterms:modified>
</cp:coreProperties>
</file>