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16"/>
  </p:notesMasterIdLst>
  <p:sldIdLst>
    <p:sldId id="256" r:id="rId2"/>
    <p:sldId id="291" r:id="rId3"/>
    <p:sldId id="293" r:id="rId4"/>
    <p:sldId id="290" r:id="rId5"/>
    <p:sldId id="294" r:id="rId6"/>
    <p:sldId id="289" r:id="rId7"/>
    <p:sldId id="288" r:id="rId8"/>
    <p:sldId id="295" r:id="rId9"/>
    <p:sldId id="287" r:id="rId10"/>
    <p:sldId id="286" r:id="rId11"/>
    <p:sldId id="296" r:id="rId12"/>
    <p:sldId id="292" r:id="rId13"/>
    <p:sldId id="28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5194" autoAdjust="0"/>
  </p:normalViewPr>
  <p:slideViewPr>
    <p:cSldViewPr>
      <p:cViewPr varScale="1">
        <p:scale>
          <a:sx n="65" d="100"/>
          <a:sy n="65" d="100"/>
        </p:scale>
        <p:origin x="8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FD8FB-87B7-4E90-863E-96FB678828E8}" type="datetimeFigureOut">
              <a:rPr lang="en-US" smtClean="0"/>
              <a:pPr/>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AB4F8-D0F2-4C59-BEB2-01A05EA806E3}" type="slidenum">
              <a:rPr lang="en-US" smtClean="0"/>
              <a:pPr/>
              <a:t>‹#›</a:t>
            </a:fld>
            <a:endParaRPr lang="en-US"/>
          </a:p>
        </p:txBody>
      </p:sp>
    </p:spTree>
    <p:extLst>
      <p:ext uri="{BB962C8B-B14F-4D97-AF65-F5344CB8AC3E}">
        <p14:creationId xmlns:p14="http://schemas.microsoft.com/office/powerpoint/2010/main" val="311146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yperphysics.phy-astr.gsu.edu/hbase/solids/fermi.html#c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in a 3-Dimensional</a:t>
            </a:r>
            <a:r>
              <a:rPr lang="en-US" baseline="0" dirty="0" smtClean="0"/>
              <a:t> Spherical volume</a:t>
            </a:r>
            <a:endParaRPr lang="en-US" dirty="0"/>
          </a:p>
        </p:txBody>
      </p:sp>
      <p:sp>
        <p:nvSpPr>
          <p:cNvPr id="4" name="Slide Number Placeholder 3"/>
          <p:cNvSpPr>
            <a:spLocks noGrp="1"/>
          </p:cNvSpPr>
          <p:nvPr>
            <p:ph type="sldNum" sz="quarter" idx="10"/>
          </p:nvPr>
        </p:nvSpPr>
        <p:spPr/>
        <p:txBody>
          <a:bodyPr/>
          <a:lstStyle/>
          <a:p>
            <a:fld id="{0BAAB4F8-D0F2-4C59-BEB2-01A05EA806E3}" type="slidenum">
              <a:rPr lang="en-US" smtClean="0"/>
              <a:pPr/>
              <a:t>3</a:t>
            </a:fld>
            <a:endParaRPr lang="en-US"/>
          </a:p>
        </p:txBody>
      </p:sp>
    </p:spTree>
    <p:extLst>
      <p:ext uri="{BB962C8B-B14F-4D97-AF65-F5344CB8AC3E}">
        <p14:creationId xmlns:p14="http://schemas.microsoft.com/office/powerpoint/2010/main" val="224240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Quantum wire – only a one dimensional object as the “wire” is too thin to have a</a:t>
            </a:r>
            <a:r>
              <a:rPr lang="en-US" baseline="0" dirty="0" smtClean="0"/>
              <a:t> cross sectional area that contains particles.</a:t>
            </a:r>
            <a:endParaRPr lang="en-US" dirty="0"/>
          </a:p>
        </p:txBody>
      </p:sp>
      <p:sp>
        <p:nvSpPr>
          <p:cNvPr id="4" name="Slide Number Placeholder 3"/>
          <p:cNvSpPr>
            <a:spLocks noGrp="1"/>
          </p:cNvSpPr>
          <p:nvPr>
            <p:ph type="sldNum" sz="quarter" idx="10"/>
          </p:nvPr>
        </p:nvSpPr>
        <p:spPr/>
        <p:txBody>
          <a:bodyPr/>
          <a:lstStyle/>
          <a:p>
            <a:fld id="{0BAAB4F8-D0F2-4C59-BEB2-01A05EA806E3}" type="slidenum">
              <a:rPr lang="en-US" smtClean="0"/>
              <a:pPr/>
              <a:t>4</a:t>
            </a:fld>
            <a:endParaRPr lang="en-US"/>
          </a:p>
        </p:txBody>
      </p:sp>
    </p:spTree>
    <p:extLst>
      <p:ext uri="{BB962C8B-B14F-4D97-AF65-F5344CB8AC3E}">
        <p14:creationId xmlns:p14="http://schemas.microsoft.com/office/powerpoint/2010/main" val="350106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for 2-d (a 2-d quantum well) and “0-d” (the quantum dot – only one spot for the “states” and the “2” accounts</a:t>
            </a:r>
            <a:r>
              <a:rPr lang="en-US" baseline="0" dirty="0" smtClean="0"/>
              <a:t> spin</a:t>
            </a:r>
            <a:r>
              <a:rPr lang="en-US" dirty="0" smtClean="0"/>
              <a:t>) </a:t>
            </a:r>
            <a:endParaRPr lang="en-US" dirty="0"/>
          </a:p>
        </p:txBody>
      </p:sp>
      <p:sp>
        <p:nvSpPr>
          <p:cNvPr id="4" name="Slide Number Placeholder 3"/>
          <p:cNvSpPr>
            <a:spLocks noGrp="1"/>
          </p:cNvSpPr>
          <p:nvPr>
            <p:ph type="sldNum" sz="quarter" idx="10"/>
          </p:nvPr>
        </p:nvSpPr>
        <p:spPr/>
        <p:txBody>
          <a:bodyPr/>
          <a:lstStyle/>
          <a:p>
            <a:fld id="{0BAAB4F8-D0F2-4C59-BEB2-01A05EA806E3}" type="slidenum">
              <a:rPr lang="en-US" smtClean="0"/>
              <a:pPr/>
              <a:t>5</a:t>
            </a:fld>
            <a:endParaRPr lang="en-US"/>
          </a:p>
        </p:txBody>
      </p:sp>
    </p:spTree>
    <p:extLst>
      <p:ext uri="{BB962C8B-B14F-4D97-AF65-F5344CB8AC3E}">
        <p14:creationId xmlns:p14="http://schemas.microsoft.com/office/powerpoint/2010/main" val="166646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a:t>
            </a:r>
            <a:r>
              <a:rPr lang="en-US" baseline="-25000" dirty="0" err="1" smtClean="0"/>
              <a:t>c</a:t>
            </a:r>
            <a:r>
              <a:rPr lang="en-US" dirty="0" smtClean="0"/>
              <a:t> – Conduction band limit</a:t>
            </a:r>
          </a:p>
          <a:p>
            <a:r>
              <a:rPr lang="en-US" dirty="0" smtClean="0"/>
              <a:t>In Silicon, the effective mass varies with direction due to the crystal structure.</a:t>
            </a:r>
            <a:endParaRPr lang="en-US" dirty="0"/>
          </a:p>
        </p:txBody>
      </p:sp>
      <p:sp>
        <p:nvSpPr>
          <p:cNvPr id="4" name="Slide Number Placeholder 3"/>
          <p:cNvSpPr>
            <a:spLocks noGrp="1"/>
          </p:cNvSpPr>
          <p:nvPr>
            <p:ph type="sldNum" sz="quarter" idx="10"/>
          </p:nvPr>
        </p:nvSpPr>
        <p:spPr/>
        <p:txBody>
          <a:bodyPr/>
          <a:lstStyle/>
          <a:p>
            <a:fld id="{0BAAB4F8-D0F2-4C59-BEB2-01A05EA806E3}" type="slidenum">
              <a:rPr lang="en-US" smtClean="0"/>
              <a:pPr/>
              <a:t>6</a:t>
            </a:fld>
            <a:endParaRPr lang="en-US"/>
          </a:p>
        </p:txBody>
      </p:sp>
    </p:spTree>
    <p:extLst>
      <p:ext uri="{BB962C8B-B14F-4D97-AF65-F5344CB8AC3E}">
        <p14:creationId xmlns:p14="http://schemas.microsoft.com/office/powerpoint/2010/main" val="288496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high energies all three</a:t>
            </a:r>
            <a:r>
              <a:rPr lang="en-US" baseline="0" dirty="0" smtClean="0"/>
              <a:t> distribution are equal!</a:t>
            </a:r>
            <a:endParaRPr lang="en-US" dirty="0"/>
          </a:p>
        </p:txBody>
      </p:sp>
      <p:sp>
        <p:nvSpPr>
          <p:cNvPr id="4" name="Slide Number Placeholder 3"/>
          <p:cNvSpPr>
            <a:spLocks noGrp="1"/>
          </p:cNvSpPr>
          <p:nvPr>
            <p:ph type="sldNum" sz="quarter" idx="10"/>
          </p:nvPr>
        </p:nvSpPr>
        <p:spPr/>
        <p:txBody>
          <a:bodyPr/>
          <a:lstStyle/>
          <a:p>
            <a:fld id="{0BAAB4F8-D0F2-4C59-BEB2-01A05EA806E3}" type="slidenum">
              <a:rPr lang="en-US" smtClean="0"/>
              <a:pPr/>
              <a:t>7</a:t>
            </a:fld>
            <a:endParaRPr lang="en-US"/>
          </a:p>
        </p:txBody>
      </p:sp>
    </p:spTree>
    <p:extLst>
      <p:ext uri="{BB962C8B-B14F-4D97-AF65-F5344CB8AC3E}">
        <p14:creationId xmlns:p14="http://schemas.microsoft.com/office/powerpoint/2010/main" val="298347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probability of being either unoccupied</a:t>
            </a:r>
            <a:r>
              <a:rPr lang="en-US" baseline="0" dirty="0" smtClean="0"/>
              <a:t> or occupied is the union of all cases so P = 1</a:t>
            </a:r>
          </a:p>
          <a:p>
            <a:endParaRPr lang="en-US" baseline="0" dirty="0" smtClean="0"/>
          </a:p>
          <a:p>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hlinkClick r:id="rId3"/>
              </a:rPr>
              <a:t>Fermi energy</a:t>
            </a:r>
            <a:r>
              <a:rPr lang="en-US" sz="1200" b="0" i="0" kern="1200" dirty="0" smtClean="0">
                <a:solidFill>
                  <a:schemeClr val="tx1"/>
                </a:solidFill>
                <a:effectLst/>
                <a:latin typeface="+mn-lt"/>
                <a:ea typeface="+mn-ea"/>
                <a:cs typeface="+mn-cs"/>
              </a:rPr>
              <a:t> is the maximum energy occupied by an electron at 0K. By the Pauli exclusion principle, we know that the electrons will fill all available energy levels, and the top of that "Fermi sea" of electrons is called the Fermi energy or Fermi level. One of the remarkable things about the Fermi energy is how large it is compared to the energies which electrons could gain by ordinary physical interactions with their environment. </a:t>
            </a:r>
          </a:p>
          <a:p>
            <a:r>
              <a:rPr lang="en-US" sz="1200" b="0" i="0" kern="1200" dirty="0" smtClean="0">
                <a:solidFill>
                  <a:schemeClr val="tx1"/>
                </a:solidFill>
                <a:effectLst/>
                <a:latin typeface="+mn-lt"/>
                <a:ea typeface="+mn-ea"/>
                <a:cs typeface="+mn-cs"/>
              </a:rPr>
              <a:t>See: http://hyperphysics.phy-astr.gsu.edu/hbase/solids/fermi.html</a:t>
            </a:r>
            <a:endParaRPr lang="en-US" dirty="0"/>
          </a:p>
        </p:txBody>
      </p:sp>
      <p:sp>
        <p:nvSpPr>
          <p:cNvPr id="4" name="Slide Number Placeholder 3"/>
          <p:cNvSpPr>
            <a:spLocks noGrp="1"/>
          </p:cNvSpPr>
          <p:nvPr>
            <p:ph type="sldNum" sz="quarter" idx="10"/>
          </p:nvPr>
        </p:nvSpPr>
        <p:spPr/>
        <p:txBody>
          <a:bodyPr/>
          <a:lstStyle/>
          <a:p>
            <a:fld id="{0BAAB4F8-D0F2-4C59-BEB2-01A05EA806E3}" type="slidenum">
              <a:rPr lang="en-US" smtClean="0"/>
              <a:pPr/>
              <a:t>8</a:t>
            </a:fld>
            <a:endParaRPr lang="en-US"/>
          </a:p>
        </p:txBody>
      </p:sp>
    </p:spTree>
    <p:extLst>
      <p:ext uri="{BB962C8B-B14F-4D97-AF65-F5344CB8AC3E}">
        <p14:creationId xmlns:p14="http://schemas.microsoft.com/office/powerpoint/2010/main" val="390466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only considering electrons “in a box” – an electron gas</a:t>
            </a:r>
            <a:r>
              <a:rPr lang="en-US" baseline="0" dirty="0" smtClean="0"/>
              <a:t> model – valid in metals and in sufficiently highly doped semiconductors (note that this can be a sea of holes)</a:t>
            </a:r>
          </a:p>
          <a:p>
            <a:r>
              <a:rPr lang="en-US" baseline="0" dirty="0" smtClean="0"/>
              <a:t>In a typical metal, </a:t>
            </a:r>
            <a:r>
              <a:rPr lang="en-US" baseline="0" dirty="0" err="1" smtClean="0"/>
              <a:t>E</a:t>
            </a:r>
            <a:r>
              <a:rPr lang="en-US" baseline="-25000" dirty="0" err="1" smtClean="0"/>
              <a:t>f</a:t>
            </a:r>
            <a:r>
              <a:rPr lang="en-US" baseline="0" dirty="0" smtClean="0"/>
              <a:t> ~ 2-7 EV</a:t>
            </a:r>
            <a:endParaRPr lang="en-US" dirty="0"/>
          </a:p>
        </p:txBody>
      </p:sp>
      <p:sp>
        <p:nvSpPr>
          <p:cNvPr id="4" name="Slide Number Placeholder 3"/>
          <p:cNvSpPr>
            <a:spLocks noGrp="1"/>
          </p:cNvSpPr>
          <p:nvPr>
            <p:ph type="sldNum" sz="quarter" idx="10"/>
          </p:nvPr>
        </p:nvSpPr>
        <p:spPr/>
        <p:txBody>
          <a:bodyPr/>
          <a:lstStyle/>
          <a:p>
            <a:fld id="{0BAAB4F8-D0F2-4C59-BEB2-01A05EA806E3}" type="slidenum">
              <a:rPr lang="en-US" smtClean="0"/>
              <a:pPr/>
              <a:t>9</a:t>
            </a:fld>
            <a:endParaRPr lang="en-US"/>
          </a:p>
        </p:txBody>
      </p:sp>
    </p:spTree>
    <p:extLst>
      <p:ext uri="{BB962C8B-B14F-4D97-AF65-F5344CB8AC3E}">
        <p14:creationId xmlns:p14="http://schemas.microsoft.com/office/powerpoint/2010/main" val="417827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 drift velocity in metals is very slow so their</a:t>
            </a:r>
            <a:r>
              <a:rPr lang="en-US" baseline="0" dirty="0" smtClean="0"/>
              <a:t> energy is approximately the Fermi energy.</a:t>
            </a:r>
          </a:p>
        </p:txBody>
      </p:sp>
      <p:sp>
        <p:nvSpPr>
          <p:cNvPr id="4" name="Slide Number Placeholder 3"/>
          <p:cNvSpPr>
            <a:spLocks noGrp="1"/>
          </p:cNvSpPr>
          <p:nvPr>
            <p:ph type="sldNum" sz="quarter" idx="10"/>
          </p:nvPr>
        </p:nvSpPr>
        <p:spPr/>
        <p:txBody>
          <a:bodyPr/>
          <a:lstStyle/>
          <a:p>
            <a:fld id="{0BAAB4F8-D0F2-4C59-BEB2-01A05EA806E3}" type="slidenum">
              <a:rPr lang="en-US" smtClean="0"/>
              <a:pPr/>
              <a:t>11</a:t>
            </a:fld>
            <a:endParaRPr lang="en-US"/>
          </a:p>
        </p:txBody>
      </p:sp>
    </p:spTree>
    <p:extLst>
      <p:ext uri="{BB962C8B-B14F-4D97-AF65-F5344CB8AC3E}">
        <p14:creationId xmlns:p14="http://schemas.microsoft.com/office/powerpoint/2010/main" val="306512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in a semiconductor! </a:t>
            </a:r>
          </a:p>
          <a:p>
            <a:r>
              <a:rPr lang="en-US" dirty="0" smtClean="0"/>
              <a:t>n is the density of electron states</a:t>
            </a:r>
            <a:r>
              <a:rPr lang="en-US" baseline="0" dirty="0" smtClean="0"/>
              <a:t> and p is the density of the hole states.</a:t>
            </a:r>
          </a:p>
          <a:p>
            <a:r>
              <a:rPr lang="en-US" baseline="0" dirty="0" err="1" smtClean="0"/>
              <a:t>Nc</a:t>
            </a:r>
            <a:r>
              <a:rPr lang="en-US" baseline="0" dirty="0" smtClean="0"/>
              <a:t> = effective density of states at the conduction band edge – for silicon ~ 2.8 x 10</a:t>
            </a:r>
            <a:r>
              <a:rPr lang="en-US" baseline="30000" dirty="0" smtClean="0"/>
              <a:t>19</a:t>
            </a:r>
            <a:r>
              <a:rPr lang="en-US" baseline="0" dirty="0" smtClean="0"/>
              <a:t> cm</a:t>
            </a:r>
            <a:r>
              <a:rPr lang="en-US" baseline="30000" dirty="0" smtClean="0"/>
              <a:t>-3</a:t>
            </a:r>
          </a:p>
          <a:p>
            <a:r>
              <a:rPr lang="en-US" baseline="0" dirty="0" err="1" smtClean="0"/>
              <a:t>Nv</a:t>
            </a:r>
            <a:r>
              <a:rPr lang="en-US" baseline="0" dirty="0" smtClean="0"/>
              <a:t> = effective density of states at the valence band edge</a:t>
            </a:r>
            <a:endParaRPr lang="en-US" dirty="0"/>
          </a:p>
        </p:txBody>
      </p:sp>
      <p:sp>
        <p:nvSpPr>
          <p:cNvPr id="4" name="Slide Number Placeholder 3"/>
          <p:cNvSpPr>
            <a:spLocks noGrp="1"/>
          </p:cNvSpPr>
          <p:nvPr>
            <p:ph type="sldNum" sz="quarter" idx="10"/>
          </p:nvPr>
        </p:nvSpPr>
        <p:spPr/>
        <p:txBody>
          <a:bodyPr/>
          <a:lstStyle/>
          <a:p>
            <a:fld id="{0BAAB4F8-D0F2-4C59-BEB2-01A05EA806E3}" type="slidenum">
              <a:rPr lang="en-US" smtClean="0"/>
              <a:pPr/>
              <a:t>12</a:t>
            </a:fld>
            <a:endParaRPr lang="en-US"/>
          </a:p>
        </p:txBody>
      </p:sp>
    </p:spTree>
    <p:extLst>
      <p:ext uri="{BB962C8B-B14F-4D97-AF65-F5344CB8AC3E}">
        <p14:creationId xmlns:p14="http://schemas.microsoft.com/office/powerpoint/2010/main" val="241797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r>
              <a:rPr lang="en-US" smtClean="0"/>
              <a:t>11/1/2010</a:t>
            </a:r>
            <a:endParaRPr lang="en-US"/>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r>
              <a:rPr lang="en-US" smtClean="0"/>
              <a:t>R.Munden - Fairfield Univ. - EE315</a:t>
            </a:r>
            <a:endParaRPr lang="en-US"/>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5FE41820-F24B-4E9A-8411-1DDF7A2D44CD}" type="slidenum">
              <a:rPr lang="en-US" smtClean="0"/>
              <a:pPr/>
              <a:t>‹#›</a:t>
            </a:fld>
            <a:endParaRPr lang="en-U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11/1/2010</a:t>
            </a:r>
            <a:endParaRPr lang="en-US"/>
          </a:p>
        </p:txBody>
      </p:sp>
      <p:sp>
        <p:nvSpPr>
          <p:cNvPr id="5" name="Footer Placeholder 4"/>
          <p:cNvSpPr>
            <a:spLocks noGrp="1"/>
          </p:cNvSpPr>
          <p:nvPr>
            <p:ph type="ftr" sz="quarter" idx="11"/>
          </p:nvPr>
        </p:nvSpPr>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p:txBody>
          <a:bodyPr/>
          <a:lstStyle/>
          <a:p>
            <a:fld id="{5FE41820-F24B-4E9A-8411-1DDF7A2D44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11/1/2010</a:t>
            </a:r>
            <a:endParaRPr lang="en-US"/>
          </a:p>
        </p:txBody>
      </p:sp>
      <p:sp>
        <p:nvSpPr>
          <p:cNvPr id="5" name="Footer Placeholder 4"/>
          <p:cNvSpPr>
            <a:spLocks noGrp="1"/>
          </p:cNvSpPr>
          <p:nvPr>
            <p:ph type="ftr" sz="quarter" idx="11"/>
          </p:nvPr>
        </p:nvSpPr>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a:xfrm>
            <a:off x="7848600" y="533400"/>
            <a:ext cx="762000" cy="609600"/>
          </a:xfrm>
        </p:spPr>
        <p:txBody>
          <a:bodyPr/>
          <a:lstStyle/>
          <a:p>
            <a:fld id="{5FE41820-F24B-4E9A-8411-1DDF7A2D44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11/1/2010</a:t>
            </a:r>
            <a:endParaRPr lang="en-US"/>
          </a:p>
        </p:txBody>
      </p:sp>
      <p:sp>
        <p:nvSpPr>
          <p:cNvPr id="5" name="Footer Placeholder 4"/>
          <p:cNvSpPr>
            <a:spLocks noGrp="1"/>
          </p:cNvSpPr>
          <p:nvPr>
            <p:ph type="ftr" sz="quarter" idx="11"/>
          </p:nvPr>
        </p:nvSpPr>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p:txBody>
          <a:bodyPr/>
          <a:lstStyle/>
          <a:p>
            <a:fld id="{5FE41820-F24B-4E9A-8411-1DDF7A2D44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r>
              <a:rPr lang="en-US" smtClean="0"/>
              <a:t>11/1/2010</a:t>
            </a:r>
            <a:endParaRPr lang="en-US"/>
          </a:p>
        </p:txBody>
      </p:sp>
      <p:sp>
        <p:nvSpPr>
          <p:cNvPr id="5" name="Footer Placeholder 4"/>
          <p:cNvSpPr>
            <a:spLocks noGrp="1"/>
          </p:cNvSpPr>
          <p:nvPr>
            <p:ph type="ftr" sz="quarter" idx="11"/>
          </p:nvPr>
        </p:nvSpPr>
        <p:spPr>
          <a:xfrm>
            <a:off x="1892808" y="6556248"/>
            <a:ext cx="1673352" cy="228600"/>
          </a:xfrm>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5FE41820-F24B-4E9A-8411-1DDF7A2D44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11/1/2010</a:t>
            </a:r>
            <a:endParaRPr lang="en-US"/>
          </a:p>
        </p:txBody>
      </p:sp>
      <p:sp>
        <p:nvSpPr>
          <p:cNvPr id="6" name="Footer Placeholder 5"/>
          <p:cNvSpPr>
            <a:spLocks noGrp="1"/>
          </p:cNvSpPr>
          <p:nvPr>
            <p:ph type="ftr" sz="quarter" idx="11"/>
          </p:nvPr>
        </p:nvSpPr>
        <p:spPr/>
        <p:txBody>
          <a:bodyPr/>
          <a:lstStyle/>
          <a:p>
            <a:r>
              <a:rPr lang="en-US" smtClean="0"/>
              <a:t>R.Munden - Fairfield Univ. - EE315</a:t>
            </a:r>
            <a:endParaRPr lang="en-US"/>
          </a:p>
        </p:txBody>
      </p:sp>
      <p:sp>
        <p:nvSpPr>
          <p:cNvPr id="7" name="Slide Number Placeholder 6"/>
          <p:cNvSpPr>
            <a:spLocks noGrp="1"/>
          </p:cNvSpPr>
          <p:nvPr>
            <p:ph type="sldNum" sz="quarter" idx="12"/>
          </p:nvPr>
        </p:nvSpPr>
        <p:spPr/>
        <p:txBody>
          <a:bodyPr/>
          <a:lstStyle/>
          <a:p>
            <a:fld id="{5FE41820-F24B-4E9A-8411-1DDF7A2D44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11/1/2010</a:t>
            </a:r>
            <a:endParaRPr lang="en-US"/>
          </a:p>
        </p:txBody>
      </p:sp>
      <p:sp>
        <p:nvSpPr>
          <p:cNvPr id="8" name="Footer Placeholder 7"/>
          <p:cNvSpPr>
            <a:spLocks noGrp="1"/>
          </p:cNvSpPr>
          <p:nvPr>
            <p:ph type="ftr" sz="quarter" idx="11"/>
          </p:nvPr>
        </p:nvSpPr>
        <p:spPr/>
        <p:txBody>
          <a:bodyPr/>
          <a:lstStyle/>
          <a:p>
            <a:r>
              <a:rPr lang="en-US" smtClean="0"/>
              <a:t>R.Munden - Fairfield Univ. - EE315</a:t>
            </a:r>
            <a:endParaRPr lang="en-US"/>
          </a:p>
        </p:txBody>
      </p:sp>
      <p:sp>
        <p:nvSpPr>
          <p:cNvPr id="9" name="Slide Number Placeholder 8"/>
          <p:cNvSpPr>
            <a:spLocks noGrp="1"/>
          </p:cNvSpPr>
          <p:nvPr>
            <p:ph type="sldNum" sz="quarter" idx="12"/>
          </p:nvPr>
        </p:nvSpPr>
        <p:spPr/>
        <p:txBody>
          <a:bodyPr/>
          <a:lstStyle/>
          <a:p>
            <a:fld id="{5FE41820-F24B-4E9A-8411-1DDF7A2D44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11/1/2010</a:t>
            </a:r>
            <a:endParaRPr lang="en-US"/>
          </a:p>
        </p:txBody>
      </p:sp>
      <p:sp>
        <p:nvSpPr>
          <p:cNvPr id="4" name="Footer Placeholder 3"/>
          <p:cNvSpPr>
            <a:spLocks noGrp="1"/>
          </p:cNvSpPr>
          <p:nvPr>
            <p:ph type="ftr" sz="quarter" idx="11"/>
          </p:nvPr>
        </p:nvSpPr>
        <p:spPr/>
        <p:txBody>
          <a:bodyPr/>
          <a:lstStyle/>
          <a:p>
            <a:r>
              <a:rPr lang="en-US" smtClean="0"/>
              <a:t>R.Munden - Fairfield Univ. - EE315</a:t>
            </a:r>
            <a:endParaRPr lang="en-US"/>
          </a:p>
        </p:txBody>
      </p:sp>
      <p:sp>
        <p:nvSpPr>
          <p:cNvPr id="5" name="Slide Number Placeholder 4"/>
          <p:cNvSpPr>
            <a:spLocks noGrp="1"/>
          </p:cNvSpPr>
          <p:nvPr>
            <p:ph type="sldNum" sz="quarter" idx="12"/>
          </p:nvPr>
        </p:nvSpPr>
        <p:spPr/>
        <p:txBody>
          <a:bodyPr/>
          <a:lstStyle/>
          <a:p>
            <a:fld id="{5FE41820-F24B-4E9A-8411-1DDF7A2D44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r>
              <a:rPr lang="en-US" smtClean="0"/>
              <a:t>11/1/2010</a:t>
            </a:r>
            <a:endParaRPr lang="en-US"/>
          </a:p>
        </p:txBody>
      </p:sp>
      <p:sp>
        <p:nvSpPr>
          <p:cNvPr id="3" name="Footer Placeholder 2"/>
          <p:cNvSpPr>
            <a:spLocks noGrp="1"/>
          </p:cNvSpPr>
          <p:nvPr>
            <p:ph type="ftr" sz="quarter" idx="11"/>
          </p:nvPr>
        </p:nvSpPr>
        <p:spPr/>
        <p:txBody>
          <a:bodyPr/>
          <a:lstStyle/>
          <a:p>
            <a:r>
              <a:rPr lang="en-US" smtClean="0"/>
              <a:t>R.Munden - Fairfield Univ. - EE315</a:t>
            </a:r>
            <a:endParaRPr lang="en-US"/>
          </a:p>
        </p:txBody>
      </p:sp>
      <p:sp>
        <p:nvSpPr>
          <p:cNvPr id="4" name="Slide Number Placeholder 3"/>
          <p:cNvSpPr>
            <a:spLocks noGrp="1"/>
          </p:cNvSpPr>
          <p:nvPr>
            <p:ph type="sldNum" sz="quarter" idx="12"/>
          </p:nvPr>
        </p:nvSpPr>
        <p:spPr/>
        <p:txBody>
          <a:bodyPr/>
          <a:lstStyle/>
          <a:p>
            <a:fld id="{5FE41820-F24B-4E9A-8411-1DDF7A2D44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11/1/2010</a:t>
            </a:r>
            <a:endParaRPr lang="en-US"/>
          </a:p>
        </p:txBody>
      </p:sp>
      <p:sp>
        <p:nvSpPr>
          <p:cNvPr id="6" name="Footer Placeholder 5"/>
          <p:cNvSpPr>
            <a:spLocks noGrp="1"/>
          </p:cNvSpPr>
          <p:nvPr>
            <p:ph type="ftr" sz="quarter" idx="11"/>
          </p:nvPr>
        </p:nvSpPr>
        <p:spPr/>
        <p:txBody>
          <a:bodyPr/>
          <a:lstStyle/>
          <a:p>
            <a:r>
              <a:rPr lang="en-US" smtClean="0"/>
              <a:t>R.Munden - Fairfield Univ. - EE315</a:t>
            </a:r>
            <a:endParaRPr lang="en-US"/>
          </a:p>
        </p:txBody>
      </p:sp>
      <p:sp>
        <p:nvSpPr>
          <p:cNvPr id="7" name="Slide Number Placeholder 6"/>
          <p:cNvSpPr>
            <a:spLocks noGrp="1"/>
          </p:cNvSpPr>
          <p:nvPr>
            <p:ph type="sldNum" sz="quarter" idx="12"/>
          </p:nvPr>
        </p:nvSpPr>
        <p:spPr/>
        <p:txBody>
          <a:bodyPr/>
          <a:lstStyle/>
          <a:p>
            <a:fld id="{5FE41820-F24B-4E9A-8411-1DDF7A2D44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11/1/2010</a:t>
            </a:r>
            <a:endParaRPr lang="en-US"/>
          </a:p>
        </p:txBody>
      </p:sp>
      <p:sp>
        <p:nvSpPr>
          <p:cNvPr id="6" name="Footer Placeholder 5"/>
          <p:cNvSpPr>
            <a:spLocks noGrp="1"/>
          </p:cNvSpPr>
          <p:nvPr>
            <p:ph type="ftr" sz="quarter" idx="11"/>
          </p:nvPr>
        </p:nvSpPr>
        <p:spPr/>
        <p:txBody>
          <a:bodyPr/>
          <a:lstStyle/>
          <a:p>
            <a:r>
              <a:rPr lang="en-US" smtClean="0"/>
              <a:t>R.Munden - Fairfield Univ. - EE315</a:t>
            </a:r>
            <a:endParaRPr lang="en-US"/>
          </a:p>
        </p:txBody>
      </p:sp>
      <p:sp>
        <p:nvSpPr>
          <p:cNvPr id="7" name="Slide Number Placeholder 6"/>
          <p:cNvSpPr>
            <a:spLocks noGrp="1"/>
          </p:cNvSpPr>
          <p:nvPr>
            <p:ph type="sldNum" sz="quarter" idx="12"/>
          </p:nvPr>
        </p:nvSpPr>
        <p:spPr/>
        <p:txBody>
          <a:bodyPr/>
          <a:lstStyle/>
          <a:p>
            <a:fld id="{5FE41820-F24B-4E9A-8411-1DDF7A2D44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r>
              <a:rPr lang="en-US" smtClean="0"/>
              <a:t>11/1/2010</a:t>
            </a:r>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r>
              <a:rPr lang="en-US" smtClean="0"/>
              <a:t>R.Munden - Fairfield Univ. - EE315</a:t>
            </a:r>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5FE41820-F24B-4E9A-8411-1DDF7A2D44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Ch 8 – Particle Statistics and Density of States</a:t>
            </a:r>
          </a:p>
        </p:txBody>
      </p:sp>
      <p:sp>
        <p:nvSpPr>
          <p:cNvPr id="2" name="Title 1"/>
          <p:cNvSpPr>
            <a:spLocks noGrp="1"/>
          </p:cNvSpPr>
          <p:nvPr>
            <p:ph type="ctrTitle"/>
          </p:nvPr>
        </p:nvSpPr>
        <p:spPr/>
        <p:txBody>
          <a:bodyPr/>
          <a:lstStyle/>
          <a:p>
            <a:r>
              <a:rPr lang="en-US" dirty="0" smtClean="0"/>
              <a:t>EE 315/ECE 451 Nanoelectronics I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14600" y="304800"/>
            <a:ext cx="5905500" cy="3905250"/>
          </a:xfrm>
          <a:prstGeom prst="rect">
            <a:avLst/>
          </a:prstGeom>
          <a:noFill/>
          <a:ln w="9525">
            <a:noFill/>
            <a:miter lim="800000"/>
            <a:headEnd/>
            <a:tailEnd/>
          </a:ln>
        </p:spPr>
      </p:pic>
      <p:sp>
        <p:nvSpPr>
          <p:cNvPr id="4" name="TextBox 3"/>
          <p:cNvSpPr txBox="1"/>
          <p:nvPr/>
        </p:nvSpPr>
        <p:spPr>
          <a:xfrm>
            <a:off x="152400" y="6488668"/>
            <a:ext cx="4648200" cy="369332"/>
          </a:xfrm>
          <a:prstGeom prst="rect">
            <a:avLst/>
          </a:prstGeom>
          <a:noFill/>
        </p:spPr>
        <p:txBody>
          <a:bodyPr wrap="square" rtlCol="0">
            <a:spAutoFit/>
          </a:bodyPr>
          <a:lstStyle/>
          <a:p>
            <a:r>
              <a:rPr lang="en-US" dirty="0" smtClean="0"/>
              <a:t>Derived from lecture notes by R. Munden 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8.2.2 The Importance of Fermi Electrons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11/1/2010</a:t>
            </a:r>
            <a:endParaRPr lang="en-US"/>
          </a:p>
        </p:txBody>
      </p:sp>
      <p:sp>
        <p:nvSpPr>
          <p:cNvPr id="5" name="Footer Placeholder 4"/>
          <p:cNvSpPr>
            <a:spLocks noGrp="1"/>
          </p:cNvSpPr>
          <p:nvPr>
            <p:ph type="ftr" sz="quarter" idx="11"/>
          </p:nvPr>
        </p:nvSpPr>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p:txBody>
          <a:bodyPr/>
          <a:lstStyle/>
          <a:p>
            <a:fld id="{5FE41820-F24B-4E9A-8411-1DDF7A2D44CD}"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Electron States</a:t>
            </a:r>
            <a:endParaRPr lang="en-US" dirty="0"/>
          </a:p>
        </p:txBody>
      </p:sp>
      <p:sp>
        <p:nvSpPr>
          <p:cNvPr id="4" name="Date Placeholder 3"/>
          <p:cNvSpPr>
            <a:spLocks noGrp="1"/>
          </p:cNvSpPr>
          <p:nvPr>
            <p:ph type="dt" sz="half" idx="10"/>
          </p:nvPr>
        </p:nvSpPr>
        <p:spPr/>
        <p:txBody>
          <a:bodyPr/>
          <a:lstStyle/>
          <a:p>
            <a:r>
              <a:rPr lang="en-US" dirty="0" smtClean="0"/>
              <a:t>10/19/2015</a:t>
            </a:r>
            <a:endParaRPr lang="en-US" dirty="0"/>
          </a:p>
        </p:txBody>
      </p:sp>
      <p:sp>
        <p:nvSpPr>
          <p:cNvPr id="5" name="Footer Placeholder 4"/>
          <p:cNvSpPr>
            <a:spLocks noGrp="1"/>
          </p:cNvSpPr>
          <p:nvPr>
            <p:ph type="ftr" sz="quarter" idx="11"/>
          </p:nvPr>
        </p:nvSpPr>
        <p:spPr/>
        <p:txBody>
          <a:bodyPr/>
          <a:lstStyle/>
          <a:p>
            <a:r>
              <a:rPr lang="en-US" dirty="0" smtClean="0"/>
              <a:t>J. Denenberg- Fairfield Univ. - EE315</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pPr/>
              <a:t>11</a:t>
            </a:fld>
            <a:endParaRPr lang="en-US"/>
          </a:p>
        </p:txBody>
      </p:sp>
      <p:pic>
        <p:nvPicPr>
          <p:cNvPr id="7" name="Picture 6"/>
          <p:cNvPicPr>
            <a:picLocks noChangeAspect="1"/>
          </p:cNvPicPr>
          <p:nvPr/>
        </p:nvPicPr>
        <p:blipFill>
          <a:blip r:embed="rId3"/>
          <a:stretch>
            <a:fillRect/>
          </a:stretch>
        </p:blipFill>
        <p:spPr>
          <a:xfrm>
            <a:off x="1905740" y="1828800"/>
            <a:ext cx="3638224" cy="2148161"/>
          </a:xfrm>
          <a:prstGeom prst="rect">
            <a:avLst/>
          </a:prstGeom>
        </p:spPr>
      </p:pic>
      <p:pic>
        <p:nvPicPr>
          <p:cNvPr id="8" name="Picture 7"/>
          <p:cNvPicPr>
            <a:picLocks noChangeAspect="1"/>
          </p:cNvPicPr>
          <p:nvPr/>
        </p:nvPicPr>
        <p:blipFill>
          <a:blip r:embed="rId4"/>
          <a:stretch>
            <a:fillRect/>
          </a:stretch>
        </p:blipFill>
        <p:spPr>
          <a:xfrm>
            <a:off x="2019300" y="4371704"/>
            <a:ext cx="3733800" cy="1982009"/>
          </a:xfrm>
          <a:prstGeom prst="rect">
            <a:avLst/>
          </a:prstGeom>
        </p:spPr>
      </p:pic>
      <p:pic>
        <p:nvPicPr>
          <p:cNvPr id="9" name="Picture 8"/>
          <p:cNvPicPr>
            <a:picLocks noChangeAspect="1"/>
          </p:cNvPicPr>
          <p:nvPr/>
        </p:nvPicPr>
        <p:blipFill>
          <a:blip r:embed="rId5"/>
          <a:stretch>
            <a:fillRect/>
          </a:stretch>
        </p:blipFill>
        <p:spPr>
          <a:xfrm>
            <a:off x="5753100" y="1924209"/>
            <a:ext cx="3276600" cy="1894885"/>
          </a:xfrm>
          <a:prstGeom prst="rect">
            <a:avLst/>
          </a:prstGeom>
        </p:spPr>
      </p:pic>
      <p:pic>
        <p:nvPicPr>
          <p:cNvPr id="10" name="Picture 9"/>
          <p:cNvPicPr>
            <a:picLocks noChangeAspect="1"/>
          </p:cNvPicPr>
          <p:nvPr/>
        </p:nvPicPr>
        <p:blipFill>
          <a:blip r:embed="rId6"/>
          <a:stretch>
            <a:fillRect/>
          </a:stretch>
        </p:blipFill>
        <p:spPr>
          <a:xfrm>
            <a:off x="5638801" y="4294094"/>
            <a:ext cx="3390900" cy="1470704"/>
          </a:xfrm>
          <a:prstGeom prst="rect">
            <a:avLst/>
          </a:prstGeom>
        </p:spPr>
      </p:pic>
    </p:spTree>
    <p:extLst>
      <p:ext uri="{BB962C8B-B14F-4D97-AF65-F5344CB8AC3E}">
        <p14:creationId xmlns:p14="http://schemas.microsoft.com/office/powerpoint/2010/main" val="214754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8.2.3 Equilibrium Carrier Concentration</a:t>
            </a:r>
            <a:endParaRPr lang="en-US" dirty="0"/>
          </a:p>
        </p:txBody>
      </p:sp>
      <p:sp>
        <p:nvSpPr>
          <p:cNvPr id="4" name="Date Placeholder 3"/>
          <p:cNvSpPr>
            <a:spLocks noGrp="1"/>
          </p:cNvSpPr>
          <p:nvPr>
            <p:ph type="dt" sz="half" idx="10"/>
          </p:nvPr>
        </p:nvSpPr>
        <p:spPr/>
        <p:txBody>
          <a:bodyPr/>
          <a:lstStyle/>
          <a:p>
            <a:r>
              <a:rPr lang="en-US" dirty="0" smtClean="0"/>
              <a:t>10/19/2015</a:t>
            </a:r>
            <a:endParaRPr lang="en-US" dirty="0"/>
          </a:p>
        </p:txBody>
      </p:sp>
      <p:sp>
        <p:nvSpPr>
          <p:cNvPr id="5" name="Footer Placeholder 4"/>
          <p:cNvSpPr>
            <a:spLocks noGrp="1"/>
          </p:cNvSpPr>
          <p:nvPr>
            <p:ph type="ftr" sz="quarter" idx="11"/>
          </p:nvPr>
        </p:nvSpPr>
        <p:spPr/>
        <p:txBody>
          <a:bodyPr/>
          <a:lstStyle/>
          <a:p>
            <a:r>
              <a:rPr lang="en-US" dirty="0" smtClean="0"/>
              <a:t>J. Denenberg- </a:t>
            </a:r>
            <a:r>
              <a:rPr lang="en-US" dirty="0" smtClean="0"/>
              <a:t>Fairfield Univ. - EE315</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pPr/>
              <a:t>12</a:t>
            </a:fld>
            <a:endParaRPr lang="en-US"/>
          </a:p>
        </p:txBody>
      </p:sp>
      <p:pic>
        <p:nvPicPr>
          <p:cNvPr id="7" name="Picture 6"/>
          <p:cNvPicPr>
            <a:picLocks noChangeAspect="1"/>
          </p:cNvPicPr>
          <p:nvPr/>
        </p:nvPicPr>
        <p:blipFill>
          <a:blip r:embed="rId3"/>
          <a:stretch>
            <a:fillRect/>
          </a:stretch>
        </p:blipFill>
        <p:spPr>
          <a:xfrm>
            <a:off x="2667001" y="2286000"/>
            <a:ext cx="3328988" cy="918179"/>
          </a:xfrm>
          <a:prstGeom prst="rect">
            <a:avLst/>
          </a:prstGeom>
        </p:spPr>
      </p:pic>
      <p:pic>
        <p:nvPicPr>
          <p:cNvPr id="8" name="Picture 7"/>
          <p:cNvPicPr>
            <a:picLocks noChangeAspect="1"/>
          </p:cNvPicPr>
          <p:nvPr/>
        </p:nvPicPr>
        <p:blipFill>
          <a:blip r:embed="rId4"/>
          <a:stretch>
            <a:fillRect/>
          </a:stretch>
        </p:blipFill>
        <p:spPr>
          <a:xfrm>
            <a:off x="2286000" y="3979328"/>
            <a:ext cx="5414963" cy="962467"/>
          </a:xfrm>
          <a:prstGeom prst="rect">
            <a:avLst/>
          </a:prstGeom>
        </p:spPr>
      </p:pic>
      <p:pic>
        <p:nvPicPr>
          <p:cNvPr id="9" name="Picture 8"/>
          <p:cNvPicPr>
            <a:picLocks noChangeAspect="1"/>
          </p:cNvPicPr>
          <p:nvPr/>
        </p:nvPicPr>
        <p:blipFill>
          <a:blip r:embed="rId5"/>
          <a:stretch>
            <a:fillRect/>
          </a:stretch>
        </p:blipFill>
        <p:spPr>
          <a:xfrm>
            <a:off x="2971800" y="4841236"/>
            <a:ext cx="2514600" cy="1409082"/>
          </a:xfrm>
          <a:prstGeom prst="rect">
            <a:avLst/>
          </a:prstGeom>
        </p:spPr>
      </p:pic>
      <p:pic>
        <p:nvPicPr>
          <p:cNvPr id="10" name="Picture 9"/>
          <p:cNvPicPr>
            <a:picLocks noChangeAspect="1"/>
          </p:cNvPicPr>
          <p:nvPr/>
        </p:nvPicPr>
        <p:blipFill>
          <a:blip r:embed="rId6"/>
          <a:stretch>
            <a:fillRect/>
          </a:stretch>
        </p:blipFill>
        <p:spPr>
          <a:xfrm>
            <a:off x="2257426" y="3083740"/>
            <a:ext cx="5443538" cy="96295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 Main Points</a:t>
            </a:r>
            <a:endParaRPr lang="en-US" dirty="0"/>
          </a:p>
        </p:txBody>
      </p:sp>
      <p:sp>
        <p:nvSpPr>
          <p:cNvPr id="4" name="Date Placeholder 3"/>
          <p:cNvSpPr>
            <a:spLocks noGrp="1"/>
          </p:cNvSpPr>
          <p:nvPr>
            <p:ph type="dt" sz="half" idx="10"/>
          </p:nvPr>
        </p:nvSpPr>
        <p:spPr/>
        <p:txBody>
          <a:bodyPr/>
          <a:lstStyle/>
          <a:p>
            <a:r>
              <a:rPr lang="en-US" smtClean="0"/>
              <a:t>11/1/2010</a:t>
            </a:r>
            <a:endParaRPr lang="en-US"/>
          </a:p>
        </p:txBody>
      </p:sp>
      <p:sp>
        <p:nvSpPr>
          <p:cNvPr id="5" name="Footer Placeholder 4"/>
          <p:cNvSpPr>
            <a:spLocks noGrp="1"/>
          </p:cNvSpPr>
          <p:nvPr>
            <p:ph type="ftr" sz="quarter" idx="11"/>
          </p:nvPr>
        </p:nvSpPr>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p:txBody>
          <a:bodyPr/>
          <a:lstStyle/>
          <a:p>
            <a:fld id="{5FE41820-F24B-4E9A-8411-1DDF7A2D44CD}" type="slidenum">
              <a:rPr lang="en-US" smtClean="0"/>
              <a:pPr/>
              <a:t>13</a:t>
            </a:fld>
            <a:endParaRPr lang="en-US"/>
          </a:p>
        </p:txBody>
      </p:sp>
      <p:sp>
        <p:nvSpPr>
          <p:cNvPr id="7" name="Content Placeholder 6"/>
          <p:cNvSpPr>
            <a:spLocks noGrp="1"/>
          </p:cNvSpPr>
          <p:nvPr>
            <p:ph idx="1"/>
          </p:nvPr>
        </p:nvSpPr>
        <p:spPr>
          <a:xfrm>
            <a:off x="1905000" y="1752600"/>
            <a:ext cx="6629400" cy="4221163"/>
          </a:xfrm>
        </p:spPr>
        <p:txBody>
          <a:bodyPr>
            <a:noAutofit/>
          </a:bodyPr>
          <a:lstStyle/>
          <a:p>
            <a:r>
              <a:rPr lang="en-US" sz="1800" dirty="0" smtClean="0"/>
              <a:t>the concept of density of states in various spatial dimensions, and the significance of the density of states;</a:t>
            </a:r>
          </a:p>
          <a:p>
            <a:r>
              <a:rPr lang="en-US" sz="1800" dirty="0" smtClean="0"/>
              <a:t>how the density of states can be measured;</a:t>
            </a:r>
          </a:p>
          <a:p>
            <a:r>
              <a:rPr lang="en-US" sz="1800" dirty="0" smtClean="0"/>
              <a:t>quantum and classical statistics for collections of large numbers of particles, including the Boltzmann, Fermi-Dirac, and Bose-Einstein distributions;</a:t>
            </a:r>
          </a:p>
          <a:p>
            <a:r>
              <a:rPr lang="en-US" sz="1800" dirty="0" smtClean="0"/>
              <a:t>the role of density of states and quantum statistics in determining the Fermi level;</a:t>
            </a:r>
          </a:p>
          <a:p>
            <a:r>
              <a:rPr lang="en-US" sz="1800" dirty="0" smtClean="0"/>
              <a:t>applications of density of states and quantum statistics to determine carrier concentration in materials, including in doped semiconductors.</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 Problems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11/1/2010</a:t>
            </a:r>
            <a:endParaRPr lang="en-US"/>
          </a:p>
        </p:txBody>
      </p:sp>
      <p:sp>
        <p:nvSpPr>
          <p:cNvPr id="5" name="Footer Placeholder 4"/>
          <p:cNvSpPr>
            <a:spLocks noGrp="1"/>
          </p:cNvSpPr>
          <p:nvPr>
            <p:ph type="ftr" sz="quarter" idx="11"/>
          </p:nvPr>
        </p:nvSpPr>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p:txBody>
          <a:bodyPr/>
          <a:lstStyle/>
          <a:p>
            <a:fld id="{5FE41820-F24B-4E9A-8411-1DDF7A2D44CD}" type="slidenum">
              <a:rPr lang="en-US" smtClean="0"/>
              <a:pPr/>
              <a:t>14</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 Density of States</a:t>
            </a:r>
            <a:endParaRPr lang="en-US" dirty="0"/>
          </a:p>
        </p:txBody>
      </p:sp>
      <p:sp>
        <p:nvSpPr>
          <p:cNvPr id="4" name="Date Placeholder 3"/>
          <p:cNvSpPr>
            <a:spLocks noGrp="1"/>
          </p:cNvSpPr>
          <p:nvPr>
            <p:ph type="dt" sz="half" idx="10"/>
          </p:nvPr>
        </p:nvSpPr>
        <p:spPr/>
        <p:txBody>
          <a:bodyPr/>
          <a:lstStyle/>
          <a:p>
            <a:r>
              <a:rPr lang="en-US" dirty="0" smtClean="0"/>
              <a:t>10/13/2015</a:t>
            </a:r>
            <a:endParaRPr lang="en-US" dirty="0"/>
          </a:p>
        </p:txBody>
      </p:sp>
      <p:sp>
        <p:nvSpPr>
          <p:cNvPr id="5" name="Footer Placeholder 4"/>
          <p:cNvSpPr>
            <a:spLocks noGrp="1"/>
          </p:cNvSpPr>
          <p:nvPr>
            <p:ph type="ftr" sz="quarter" idx="11"/>
          </p:nvPr>
        </p:nvSpPr>
        <p:spPr/>
        <p:txBody>
          <a:bodyPr/>
          <a:lstStyle/>
          <a:p>
            <a:r>
              <a:rPr lang="en-US" dirty="0" smtClean="0"/>
              <a:t>J. Denenberg- </a:t>
            </a:r>
            <a:r>
              <a:rPr lang="en-US" dirty="0" smtClean="0"/>
              <a:t>Fairfield Univ. - EE315</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pPr/>
              <a:t>2</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066800" y="3886200"/>
            <a:ext cx="4399102" cy="2438400"/>
          </a:xfrm>
          <a:prstGeom prst="rect">
            <a:avLst/>
          </a:prstGeom>
          <a:noFill/>
          <a:ln w="9525">
            <a:noFill/>
            <a:miter lim="800000"/>
            <a:headEnd/>
            <a:tailEnd/>
          </a:ln>
        </p:spPr>
      </p:pic>
      <p:sp>
        <p:nvSpPr>
          <p:cNvPr id="8" name="TextBox 7"/>
          <p:cNvSpPr txBox="1"/>
          <p:nvPr/>
        </p:nvSpPr>
        <p:spPr>
          <a:xfrm>
            <a:off x="2133600" y="1981200"/>
            <a:ext cx="5918480" cy="369332"/>
          </a:xfrm>
          <a:prstGeom prst="rect">
            <a:avLst/>
          </a:prstGeom>
          <a:noFill/>
        </p:spPr>
        <p:txBody>
          <a:bodyPr wrap="none" rtlCol="0">
            <a:spAutoFit/>
          </a:bodyPr>
          <a:lstStyle/>
          <a:p>
            <a:r>
              <a:rPr lang="en-US" dirty="0" smtClean="0"/>
              <a:t>Imagine the hard walled box, and the energy states available:</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447800" y="2362200"/>
            <a:ext cx="2297723" cy="5334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0" y="3276600"/>
            <a:ext cx="1933575" cy="51435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705600" y="2286000"/>
            <a:ext cx="2133600" cy="641082"/>
          </a:xfrm>
          <a:prstGeom prst="rect">
            <a:avLst/>
          </a:prstGeom>
          <a:noFill/>
          <a:ln w="9525">
            <a:noFill/>
            <a:miter lim="800000"/>
            <a:headEnd/>
            <a:tailEnd/>
          </a:ln>
        </p:spPr>
      </p:pic>
      <p:sp>
        <p:nvSpPr>
          <p:cNvPr id="13" name="TextBox 12"/>
          <p:cNvSpPr txBox="1"/>
          <p:nvPr/>
        </p:nvSpPr>
        <p:spPr>
          <a:xfrm>
            <a:off x="3810000" y="2438400"/>
            <a:ext cx="3044295" cy="369332"/>
          </a:xfrm>
          <a:prstGeom prst="rect">
            <a:avLst/>
          </a:prstGeom>
          <a:noFill/>
        </p:spPr>
        <p:txBody>
          <a:bodyPr wrap="none" rtlCol="0">
            <a:spAutoFit/>
          </a:bodyPr>
          <a:lstStyle/>
          <a:p>
            <a:r>
              <a:rPr lang="en-US" dirty="0" smtClean="0"/>
              <a:t># states in sphere of radius En:</a:t>
            </a:r>
            <a:endParaRPr lang="en-US" dirty="0"/>
          </a:p>
        </p:txBody>
      </p:sp>
      <p:sp>
        <p:nvSpPr>
          <p:cNvPr id="14" name="TextBox 13"/>
          <p:cNvSpPr txBox="1"/>
          <p:nvPr/>
        </p:nvSpPr>
        <p:spPr>
          <a:xfrm>
            <a:off x="2209800" y="2971800"/>
            <a:ext cx="1755673" cy="369332"/>
          </a:xfrm>
          <a:prstGeom prst="rect">
            <a:avLst/>
          </a:prstGeom>
          <a:noFill/>
        </p:spPr>
        <p:txBody>
          <a:bodyPr wrap="none" rtlCol="0">
            <a:spAutoFit/>
          </a:bodyPr>
          <a:lstStyle/>
          <a:p>
            <a:r>
              <a:rPr lang="en-US" dirty="0" smtClean="0"/>
              <a:t>Octant of sphere</a:t>
            </a:r>
            <a:endParaRPr lang="en-US" dirty="0"/>
          </a:p>
        </p:txBody>
      </p:sp>
      <p:pic>
        <p:nvPicPr>
          <p:cNvPr id="2055" name="Picture 7"/>
          <p:cNvPicPr>
            <a:picLocks noChangeAspect="1" noChangeArrowheads="1"/>
          </p:cNvPicPr>
          <p:nvPr/>
        </p:nvPicPr>
        <p:blipFill>
          <a:blip r:embed="rId6" cstate="print"/>
          <a:srcRect/>
          <a:stretch>
            <a:fillRect/>
          </a:stretch>
        </p:blipFill>
        <p:spPr bwMode="auto">
          <a:xfrm>
            <a:off x="6172200" y="3352800"/>
            <a:ext cx="2895600" cy="1752600"/>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5715000" y="5029200"/>
            <a:ext cx="2400300" cy="1171575"/>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5867400" y="2971800"/>
            <a:ext cx="2657475" cy="5048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DoS</a:t>
            </a:r>
            <a:r>
              <a:rPr lang="en-US" dirty="0" smtClean="0"/>
              <a:t> 3D System</a:t>
            </a:r>
            <a:endParaRPr lang="en-US" dirty="0"/>
          </a:p>
        </p:txBody>
      </p:sp>
      <p:sp>
        <p:nvSpPr>
          <p:cNvPr id="4" name="Date Placeholder 3"/>
          <p:cNvSpPr>
            <a:spLocks noGrp="1"/>
          </p:cNvSpPr>
          <p:nvPr>
            <p:ph type="dt" sz="half" idx="10"/>
          </p:nvPr>
        </p:nvSpPr>
        <p:spPr/>
        <p:txBody>
          <a:bodyPr/>
          <a:lstStyle/>
          <a:p>
            <a:r>
              <a:rPr lang="en-US" dirty="0" smtClean="0"/>
              <a:t>10/19/2015</a:t>
            </a:r>
            <a:endParaRPr lang="en-US" dirty="0"/>
          </a:p>
        </p:txBody>
      </p:sp>
      <p:sp>
        <p:nvSpPr>
          <p:cNvPr id="5" name="Footer Placeholder 4"/>
          <p:cNvSpPr>
            <a:spLocks noGrp="1"/>
          </p:cNvSpPr>
          <p:nvPr>
            <p:ph type="ftr" sz="quarter" idx="11"/>
          </p:nvPr>
        </p:nvSpPr>
        <p:spPr/>
        <p:txBody>
          <a:bodyPr/>
          <a:lstStyle/>
          <a:p>
            <a:r>
              <a:rPr lang="en-US" dirty="0" smtClean="0"/>
              <a:t>J. Denenberg- </a:t>
            </a:r>
            <a:r>
              <a:rPr lang="en-US" dirty="0" smtClean="0"/>
              <a:t>Fairfield Univ. - EE315</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pPr/>
              <a:t>3</a:t>
            </a:fld>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3429000" y="3124200"/>
            <a:ext cx="4191000" cy="30289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981200" y="2286000"/>
            <a:ext cx="2638097" cy="609600"/>
          </a:xfrm>
          <a:prstGeom prst="rect">
            <a:avLst/>
          </a:prstGeom>
          <a:noFill/>
          <a:ln w="9525">
            <a:noFill/>
            <a:miter lim="800000"/>
            <a:headEnd/>
            <a:tailEnd/>
          </a:ln>
        </p:spPr>
      </p:pic>
      <p:sp>
        <p:nvSpPr>
          <p:cNvPr id="9" name="TextBox 8"/>
          <p:cNvSpPr txBox="1"/>
          <p:nvPr/>
        </p:nvSpPr>
        <p:spPr>
          <a:xfrm>
            <a:off x="1981200" y="1905000"/>
            <a:ext cx="6640472" cy="369332"/>
          </a:xfrm>
          <a:prstGeom prst="rect">
            <a:avLst/>
          </a:prstGeom>
          <a:noFill/>
        </p:spPr>
        <p:txBody>
          <a:bodyPr wrap="none" rtlCol="0">
            <a:spAutoFit/>
          </a:bodyPr>
          <a:lstStyle/>
          <a:p>
            <a:r>
              <a:rPr lang="en-US" dirty="0" smtClean="0"/>
              <a:t>Accounting for </a:t>
            </a:r>
            <a:r>
              <a:rPr lang="en-US" dirty="0" smtClean="0"/>
              <a:t>Spin. Potential and L</a:t>
            </a:r>
            <a:r>
              <a:rPr lang="en-US" baseline="30000" dirty="0" smtClean="0"/>
              <a:t>3</a:t>
            </a:r>
            <a:r>
              <a:rPr lang="en-US" dirty="0" smtClean="0"/>
              <a:t> = 1 for density per unit volume: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8.1.1 Density of States in Low Dimensions</a:t>
            </a:r>
            <a:endParaRPr lang="en-US" dirty="0"/>
          </a:p>
        </p:txBody>
      </p:sp>
      <p:sp>
        <p:nvSpPr>
          <p:cNvPr id="4" name="Date Placeholder 3"/>
          <p:cNvSpPr>
            <a:spLocks noGrp="1"/>
          </p:cNvSpPr>
          <p:nvPr>
            <p:ph type="dt" sz="half" idx="10"/>
          </p:nvPr>
        </p:nvSpPr>
        <p:spPr/>
        <p:txBody>
          <a:bodyPr/>
          <a:lstStyle/>
          <a:p>
            <a:r>
              <a:rPr lang="en-US" dirty="0" smtClean="0"/>
              <a:t>10/19/2015</a:t>
            </a:r>
            <a:endParaRPr lang="en-US" dirty="0"/>
          </a:p>
        </p:txBody>
      </p:sp>
      <p:sp>
        <p:nvSpPr>
          <p:cNvPr id="5" name="Footer Placeholder 4"/>
          <p:cNvSpPr>
            <a:spLocks noGrp="1"/>
          </p:cNvSpPr>
          <p:nvPr>
            <p:ph type="ftr" sz="quarter" idx="11"/>
          </p:nvPr>
        </p:nvSpPr>
        <p:spPr/>
        <p:txBody>
          <a:bodyPr/>
          <a:lstStyle/>
          <a:p>
            <a:r>
              <a:rPr lang="en-US" dirty="0" smtClean="0"/>
              <a:t>J. Denenberg- </a:t>
            </a:r>
            <a:r>
              <a:rPr lang="en-US" dirty="0" smtClean="0"/>
              <a:t>Fairfield Univ. - EE315</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pPr/>
              <a:t>4</a:t>
            </a:fld>
            <a:endParaRPr lang="en-US"/>
          </a:p>
        </p:txBody>
      </p:sp>
      <p:pic>
        <p:nvPicPr>
          <p:cNvPr id="4098" name="Picture 2"/>
          <p:cNvPicPr>
            <a:picLocks noGrp="1" noChangeAspect="1" noChangeArrowheads="1"/>
          </p:cNvPicPr>
          <p:nvPr>
            <p:ph idx="1"/>
          </p:nvPr>
        </p:nvPicPr>
        <p:blipFill>
          <a:blip r:embed="rId3" cstate="print"/>
          <a:srcRect/>
          <a:stretch>
            <a:fillRect/>
          </a:stretch>
        </p:blipFill>
        <p:spPr bwMode="auto">
          <a:xfrm>
            <a:off x="2057400" y="1981200"/>
            <a:ext cx="1219200" cy="48577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981200" y="2590800"/>
            <a:ext cx="1495425" cy="4953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3733800" y="1905000"/>
            <a:ext cx="5038725" cy="1428750"/>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1981200" y="3581400"/>
            <a:ext cx="2657475" cy="1381125"/>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2362200" y="5562600"/>
            <a:ext cx="2124075" cy="457200"/>
          </a:xfrm>
          <a:prstGeom prst="rect">
            <a:avLst/>
          </a:prstGeom>
          <a:noFill/>
          <a:ln w="9525">
            <a:noFill/>
            <a:miter lim="800000"/>
            <a:headEnd/>
            <a:tailEnd/>
          </a:ln>
        </p:spPr>
      </p:pic>
      <p:pic>
        <p:nvPicPr>
          <p:cNvPr id="4103" name="Picture 7"/>
          <p:cNvPicPr>
            <a:picLocks noChangeAspect="1" noChangeArrowheads="1"/>
          </p:cNvPicPr>
          <p:nvPr/>
        </p:nvPicPr>
        <p:blipFill>
          <a:blip r:embed="rId8" cstate="print"/>
          <a:srcRect/>
          <a:stretch>
            <a:fillRect/>
          </a:stretch>
        </p:blipFill>
        <p:spPr bwMode="auto">
          <a:xfrm>
            <a:off x="4800600" y="3429000"/>
            <a:ext cx="3743325" cy="3048000"/>
          </a:xfrm>
          <a:prstGeom prst="rect">
            <a:avLst/>
          </a:prstGeom>
          <a:noFill/>
          <a:ln w="9525">
            <a:noFill/>
            <a:miter lim="800000"/>
            <a:headEnd/>
            <a:tailEnd/>
          </a:ln>
        </p:spPr>
      </p:pic>
      <p:sp>
        <p:nvSpPr>
          <p:cNvPr id="13" name="TextBox 12"/>
          <p:cNvSpPr txBox="1"/>
          <p:nvPr/>
        </p:nvSpPr>
        <p:spPr>
          <a:xfrm>
            <a:off x="2209800" y="5105400"/>
            <a:ext cx="2449901" cy="369332"/>
          </a:xfrm>
          <a:prstGeom prst="rect">
            <a:avLst/>
          </a:prstGeom>
          <a:noFill/>
        </p:spPr>
        <p:txBody>
          <a:bodyPr wrap="none" rtlCol="0">
            <a:spAutoFit/>
          </a:bodyPr>
          <a:lstStyle/>
          <a:p>
            <a:r>
              <a:rPr lang="en-US" dirty="0" smtClean="0"/>
              <a:t>With spin and potential:</a:t>
            </a:r>
            <a:endParaRPr lang="en-US" dirty="0"/>
          </a:p>
        </p:txBody>
      </p:sp>
      <p:sp>
        <p:nvSpPr>
          <p:cNvPr id="14" name="TextBox 13"/>
          <p:cNvSpPr txBox="1"/>
          <p:nvPr/>
        </p:nvSpPr>
        <p:spPr>
          <a:xfrm>
            <a:off x="152400" y="1905000"/>
            <a:ext cx="1676400" cy="923330"/>
          </a:xfrm>
          <a:prstGeom prst="rect">
            <a:avLst/>
          </a:prstGeom>
          <a:noFill/>
        </p:spPr>
        <p:txBody>
          <a:bodyPr wrap="square" rtlCol="0">
            <a:spAutoFit/>
          </a:bodyPr>
          <a:lstStyle/>
          <a:p>
            <a:r>
              <a:rPr lang="en-US" dirty="0" smtClean="0"/>
              <a:t>For One Dimensional Quantum Wire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10/19/2015</a:t>
            </a:r>
            <a:endParaRPr lang="en-US" dirty="0"/>
          </a:p>
        </p:txBody>
      </p:sp>
      <p:sp>
        <p:nvSpPr>
          <p:cNvPr id="5" name="Footer Placeholder 4"/>
          <p:cNvSpPr>
            <a:spLocks noGrp="1"/>
          </p:cNvSpPr>
          <p:nvPr>
            <p:ph type="ftr" sz="quarter" idx="11"/>
          </p:nvPr>
        </p:nvSpPr>
        <p:spPr/>
        <p:txBody>
          <a:bodyPr/>
          <a:lstStyle/>
          <a:p>
            <a:r>
              <a:rPr lang="en-US" dirty="0" smtClean="0"/>
              <a:t>J. Denenberg- </a:t>
            </a:r>
            <a:r>
              <a:rPr lang="en-US" dirty="0" smtClean="0"/>
              <a:t>Fairfield Univ. - EE315</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pPr/>
              <a:t>5</a:t>
            </a:fld>
            <a:endParaRPr lang="en-US"/>
          </a:p>
        </p:txBody>
      </p:sp>
      <p:sp>
        <p:nvSpPr>
          <p:cNvPr id="7" name="Title 1"/>
          <p:cNvSpPr>
            <a:spLocks noGrp="1"/>
          </p:cNvSpPr>
          <p:nvPr>
            <p:ph type="title"/>
          </p:nvPr>
        </p:nvSpPr>
        <p:spPr/>
        <p:txBody>
          <a:bodyPr>
            <a:normAutofit fontScale="90000"/>
          </a:bodyPr>
          <a:lstStyle/>
          <a:p>
            <a:r>
              <a:rPr lang="en-US" dirty="0" smtClean="0"/>
              <a:t>8.1.1 Density of States in Low Dimensions</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2438400" y="2667000"/>
            <a:ext cx="1066800" cy="52387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495800" y="1981200"/>
            <a:ext cx="3819525" cy="2505075"/>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2209800" y="5638800"/>
            <a:ext cx="1924050" cy="514350"/>
          </a:xfrm>
          <a:prstGeom prst="rect">
            <a:avLst/>
          </a:prstGeom>
          <a:noFill/>
          <a:ln w="9525">
            <a:noFill/>
            <a:miter lim="800000"/>
            <a:headEnd/>
            <a:tailEnd/>
          </a:ln>
        </p:spPr>
      </p:pic>
      <p:sp>
        <p:nvSpPr>
          <p:cNvPr id="11" name="TextBox 10"/>
          <p:cNvSpPr txBox="1"/>
          <p:nvPr/>
        </p:nvSpPr>
        <p:spPr>
          <a:xfrm>
            <a:off x="2057400" y="2133600"/>
            <a:ext cx="2216376" cy="369332"/>
          </a:xfrm>
          <a:prstGeom prst="rect">
            <a:avLst/>
          </a:prstGeom>
          <a:noFill/>
        </p:spPr>
        <p:txBody>
          <a:bodyPr wrap="none" rtlCol="0">
            <a:spAutoFit/>
          </a:bodyPr>
          <a:lstStyle/>
          <a:p>
            <a:r>
              <a:rPr lang="en-US" dirty="0" smtClean="0"/>
              <a:t>For 2D Quantum Well</a:t>
            </a:r>
            <a:endParaRPr lang="en-US" dirty="0"/>
          </a:p>
        </p:txBody>
      </p:sp>
      <p:sp>
        <p:nvSpPr>
          <p:cNvPr id="12" name="TextBox 11"/>
          <p:cNvSpPr txBox="1"/>
          <p:nvPr/>
        </p:nvSpPr>
        <p:spPr>
          <a:xfrm>
            <a:off x="2133600" y="5105400"/>
            <a:ext cx="2229649" cy="369332"/>
          </a:xfrm>
          <a:prstGeom prst="rect">
            <a:avLst/>
          </a:prstGeom>
          <a:noFill/>
        </p:spPr>
        <p:txBody>
          <a:bodyPr wrap="none" rtlCol="0">
            <a:spAutoFit/>
          </a:bodyPr>
          <a:lstStyle/>
          <a:p>
            <a:r>
              <a:rPr lang="en-US" dirty="0" smtClean="0"/>
              <a:t>For 0D Quantum Dots</a:t>
            </a:r>
            <a:endParaRPr lang="en-US" dirty="0"/>
          </a:p>
        </p:txBody>
      </p:sp>
      <p:sp>
        <p:nvSpPr>
          <p:cNvPr id="13" name="TextBox 12"/>
          <p:cNvSpPr txBox="1"/>
          <p:nvPr/>
        </p:nvSpPr>
        <p:spPr>
          <a:xfrm>
            <a:off x="4876800" y="5029200"/>
            <a:ext cx="3962400" cy="1200329"/>
          </a:xfrm>
          <a:prstGeom prst="rect">
            <a:avLst/>
          </a:prstGeom>
          <a:noFill/>
        </p:spPr>
        <p:txBody>
          <a:bodyPr wrap="square" rtlCol="0">
            <a:spAutoFit/>
          </a:bodyPr>
          <a:lstStyle/>
          <a:p>
            <a:r>
              <a:rPr lang="en-US" dirty="0" smtClean="0"/>
              <a:t>Although real materials are 3D, quantum confinement in small materials can approximate low dimensional structures, like quantum dots.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8.1.2 Density of States in a Semiconductor</a:t>
            </a:r>
            <a:endParaRPr lang="en-US" dirty="0"/>
          </a:p>
        </p:txBody>
      </p:sp>
      <p:sp>
        <p:nvSpPr>
          <p:cNvPr id="4" name="Date Placeholder 3"/>
          <p:cNvSpPr>
            <a:spLocks noGrp="1"/>
          </p:cNvSpPr>
          <p:nvPr>
            <p:ph type="dt" sz="half" idx="10"/>
          </p:nvPr>
        </p:nvSpPr>
        <p:spPr/>
        <p:txBody>
          <a:bodyPr/>
          <a:lstStyle/>
          <a:p>
            <a:r>
              <a:rPr lang="en-US" dirty="0" smtClean="0"/>
              <a:t>10/19/2015</a:t>
            </a:r>
            <a:endParaRPr lang="en-US" dirty="0"/>
          </a:p>
        </p:txBody>
      </p:sp>
      <p:sp>
        <p:nvSpPr>
          <p:cNvPr id="5" name="Footer Placeholder 4"/>
          <p:cNvSpPr>
            <a:spLocks noGrp="1"/>
          </p:cNvSpPr>
          <p:nvPr>
            <p:ph type="ftr" sz="quarter" idx="11"/>
          </p:nvPr>
        </p:nvSpPr>
        <p:spPr/>
        <p:txBody>
          <a:bodyPr/>
          <a:lstStyle/>
          <a:p>
            <a:r>
              <a:rPr lang="en-US" dirty="0" smtClean="0"/>
              <a:t>J. Denenberg- </a:t>
            </a:r>
            <a:r>
              <a:rPr lang="en-US" dirty="0" smtClean="0"/>
              <a:t>Fairfield Univ. - EE315</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pPr/>
              <a:t>6</a:t>
            </a:fld>
            <a:endParaRPr lang="en-US"/>
          </a:p>
        </p:txBody>
      </p:sp>
      <p:pic>
        <p:nvPicPr>
          <p:cNvPr id="6146" name="Picture 2"/>
          <p:cNvPicPr>
            <a:picLocks noGrp="1" noChangeAspect="1" noChangeArrowheads="1"/>
          </p:cNvPicPr>
          <p:nvPr>
            <p:ph idx="1"/>
          </p:nvPr>
        </p:nvPicPr>
        <p:blipFill>
          <a:blip r:embed="rId3" cstate="print"/>
          <a:srcRect/>
          <a:stretch>
            <a:fillRect/>
          </a:stretch>
        </p:blipFill>
        <p:spPr bwMode="auto">
          <a:xfrm>
            <a:off x="3657600" y="2438400"/>
            <a:ext cx="2305050" cy="5429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3657600" y="3657600"/>
            <a:ext cx="2505075" cy="1085850"/>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3810000" y="5486400"/>
            <a:ext cx="2447925" cy="581025"/>
          </a:xfrm>
          <a:prstGeom prst="rect">
            <a:avLst/>
          </a:prstGeom>
          <a:noFill/>
          <a:ln w="9525">
            <a:noFill/>
            <a:miter lim="800000"/>
            <a:headEnd/>
            <a:tailEnd/>
          </a:ln>
        </p:spPr>
      </p:pic>
      <p:sp>
        <p:nvSpPr>
          <p:cNvPr id="10" name="TextBox 9"/>
          <p:cNvSpPr txBox="1"/>
          <p:nvPr/>
        </p:nvSpPr>
        <p:spPr>
          <a:xfrm>
            <a:off x="2209800" y="2057400"/>
            <a:ext cx="1661224" cy="369332"/>
          </a:xfrm>
          <a:prstGeom prst="rect">
            <a:avLst/>
          </a:prstGeom>
          <a:noFill/>
        </p:spPr>
        <p:txBody>
          <a:bodyPr wrap="none" rtlCol="0">
            <a:spAutoFit/>
          </a:bodyPr>
          <a:lstStyle/>
          <a:p>
            <a:r>
              <a:rPr lang="en-US" dirty="0" smtClean="0"/>
              <a:t>In 3D materials:</a:t>
            </a:r>
            <a:endParaRPr lang="en-US" dirty="0"/>
          </a:p>
        </p:txBody>
      </p:sp>
      <p:sp>
        <p:nvSpPr>
          <p:cNvPr id="11" name="TextBox 10"/>
          <p:cNvSpPr txBox="1"/>
          <p:nvPr/>
        </p:nvSpPr>
        <p:spPr>
          <a:xfrm>
            <a:off x="2133600" y="3048000"/>
            <a:ext cx="6096000" cy="646331"/>
          </a:xfrm>
          <a:prstGeom prst="rect">
            <a:avLst/>
          </a:prstGeom>
          <a:noFill/>
        </p:spPr>
        <p:txBody>
          <a:bodyPr wrap="square" rtlCol="0">
            <a:spAutoFit/>
          </a:bodyPr>
          <a:lstStyle/>
          <a:p>
            <a:r>
              <a:rPr lang="en-US" dirty="0" smtClean="0"/>
              <a:t>We can use in semiconductors by substituting effective mass for band structure and </a:t>
            </a:r>
            <a:r>
              <a:rPr lang="en-US" dirty="0" err="1" smtClean="0"/>
              <a:t>Ec</a:t>
            </a:r>
            <a:r>
              <a:rPr lang="en-US" dirty="0" smtClean="0"/>
              <a:t> for potential</a:t>
            </a:r>
            <a:endParaRPr lang="en-US" dirty="0"/>
          </a:p>
        </p:txBody>
      </p:sp>
      <p:sp>
        <p:nvSpPr>
          <p:cNvPr id="12" name="TextBox 11"/>
          <p:cNvSpPr txBox="1"/>
          <p:nvPr/>
        </p:nvSpPr>
        <p:spPr>
          <a:xfrm>
            <a:off x="2209800" y="4800600"/>
            <a:ext cx="5638800" cy="646331"/>
          </a:xfrm>
          <a:prstGeom prst="rect">
            <a:avLst/>
          </a:prstGeom>
          <a:noFill/>
        </p:spPr>
        <p:txBody>
          <a:bodyPr wrap="square" rtlCol="0">
            <a:spAutoFit/>
          </a:bodyPr>
          <a:lstStyle/>
          <a:p>
            <a:r>
              <a:rPr lang="en-US" dirty="0" smtClean="0"/>
              <a:t>In Silicon (with transverse and longitudinal effective mass) and 6 fold symmetry of the conduction band: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8.2 Classical and Quantum Statistics</a:t>
            </a:r>
            <a:endParaRPr lang="en-US" dirty="0"/>
          </a:p>
        </p:txBody>
      </p:sp>
      <p:sp>
        <p:nvSpPr>
          <p:cNvPr id="3" name="Content Placeholder 2"/>
          <p:cNvSpPr>
            <a:spLocks noGrp="1"/>
          </p:cNvSpPr>
          <p:nvPr>
            <p:ph idx="1"/>
          </p:nvPr>
        </p:nvSpPr>
        <p:spPr>
          <a:xfrm>
            <a:off x="2438400" y="1828800"/>
            <a:ext cx="6248400" cy="3840163"/>
          </a:xfrm>
        </p:spPr>
        <p:txBody>
          <a:bodyPr>
            <a:normAutofit lnSpcReduction="10000"/>
          </a:bodyPr>
          <a:lstStyle/>
          <a:p>
            <a:r>
              <a:rPr lang="en-US" dirty="0" smtClean="0"/>
              <a:t>Classical or </a:t>
            </a:r>
            <a:r>
              <a:rPr lang="en-US" dirty="0" err="1" smtClean="0"/>
              <a:t>Boltzman</a:t>
            </a:r>
            <a:r>
              <a:rPr lang="en-US" dirty="0" smtClean="0"/>
              <a:t> Distribution (distinguishable </a:t>
            </a:r>
            <a:r>
              <a:rPr lang="en-US" dirty="0" smtClean="0"/>
              <a:t>particles – </a:t>
            </a:r>
            <a:r>
              <a:rPr lang="en-US" dirty="0" err="1" smtClean="0"/>
              <a:t>e.g.molecules</a:t>
            </a:r>
            <a:r>
              <a:rPr lang="en-US" dirty="0" smtClean="0"/>
              <a:t>):</a:t>
            </a:r>
            <a:endParaRPr lang="en-US" dirty="0" smtClean="0"/>
          </a:p>
          <a:p>
            <a:endParaRPr lang="en-US" dirty="0" smtClean="0"/>
          </a:p>
          <a:p>
            <a:r>
              <a:rPr lang="en-US" dirty="0" smtClean="0"/>
              <a:t>Fermi-Dirac Distribution (indistinguishable, exclusive </a:t>
            </a:r>
            <a:r>
              <a:rPr lang="en-US" dirty="0" smtClean="0"/>
              <a:t>particles – e.g. electrons):</a:t>
            </a:r>
            <a:endParaRPr lang="en-US" dirty="0" smtClean="0"/>
          </a:p>
          <a:p>
            <a:endParaRPr lang="en-US" dirty="0" smtClean="0"/>
          </a:p>
          <a:p>
            <a:r>
              <a:rPr lang="en-US" dirty="0" smtClean="0"/>
              <a:t>Bose-Einstein Distribution (indistinguishable, non-exclusive </a:t>
            </a:r>
            <a:r>
              <a:rPr lang="en-US" dirty="0" smtClean="0"/>
              <a:t>particles – e.g. photons and phonons):</a:t>
            </a:r>
            <a:endParaRPr lang="en-US" dirty="0"/>
          </a:p>
        </p:txBody>
      </p:sp>
      <p:sp>
        <p:nvSpPr>
          <p:cNvPr id="4" name="Date Placeholder 3"/>
          <p:cNvSpPr>
            <a:spLocks noGrp="1"/>
          </p:cNvSpPr>
          <p:nvPr>
            <p:ph type="dt" sz="half" idx="10"/>
          </p:nvPr>
        </p:nvSpPr>
        <p:spPr/>
        <p:txBody>
          <a:bodyPr/>
          <a:lstStyle/>
          <a:p>
            <a:r>
              <a:rPr lang="en-US" dirty="0" smtClean="0"/>
              <a:t>10/19/2015</a:t>
            </a:r>
            <a:endParaRPr lang="en-US" dirty="0"/>
          </a:p>
        </p:txBody>
      </p:sp>
      <p:sp>
        <p:nvSpPr>
          <p:cNvPr id="5" name="Footer Placeholder 4"/>
          <p:cNvSpPr>
            <a:spLocks noGrp="1"/>
          </p:cNvSpPr>
          <p:nvPr>
            <p:ph type="ftr" sz="quarter" idx="11"/>
          </p:nvPr>
        </p:nvSpPr>
        <p:spPr/>
        <p:txBody>
          <a:bodyPr/>
          <a:lstStyle/>
          <a:p>
            <a:r>
              <a:rPr lang="en-US" dirty="0" smtClean="0"/>
              <a:t>J. Denenberg- </a:t>
            </a:r>
            <a:r>
              <a:rPr lang="en-US" dirty="0" smtClean="0"/>
              <a:t>Fairfield Univ. - EE315</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pPr/>
              <a:t>7</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3886200" y="2590800"/>
            <a:ext cx="3260033" cy="6096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703735" y="3882931"/>
            <a:ext cx="3448594" cy="765269"/>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3733800" y="5562600"/>
            <a:ext cx="3508466" cy="838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 Distribution</a:t>
            </a:r>
            <a:endParaRPr lang="en-US" dirty="0"/>
          </a:p>
        </p:txBody>
      </p:sp>
      <p:sp>
        <p:nvSpPr>
          <p:cNvPr id="4" name="Date Placeholder 3"/>
          <p:cNvSpPr>
            <a:spLocks noGrp="1"/>
          </p:cNvSpPr>
          <p:nvPr>
            <p:ph type="dt" sz="half" idx="10"/>
          </p:nvPr>
        </p:nvSpPr>
        <p:spPr/>
        <p:txBody>
          <a:bodyPr/>
          <a:lstStyle/>
          <a:p>
            <a:r>
              <a:rPr lang="en-US" dirty="0" smtClean="0"/>
              <a:t>10/19/2015</a:t>
            </a:r>
            <a:endParaRPr lang="en-US" dirty="0"/>
          </a:p>
        </p:txBody>
      </p:sp>
      <p:sp>
        <p:nvSpPr>
          <p:cNvPr id="5" name="Footer Placeholder 4"/>
          <p:cNvSpPr>
            <a:spLocks noGrp="1"/>
          </p:cNvSpPr>
          <p:nvPr>
            <p:ph type="ftr" sz="quarter" idx="11"/>
          </p:nvPr>
        </p:nvSpPr>
        <p:spPr/>
        <p:txBody>
          <a:bodyPr/>
          <a:lstStyle/>
          <a:p>
            <a:r>
              <a:rPr lang="en-US" dirty="0" smtClean="0"/>
              <a:t>J. Denenberg- </a:t>
            </a:r>
            <a:r>
              <a:rPr lang="en-US" dirty="0" smtClean="0"/>
              <a:t>Fairfield Univ. - EE315</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pPr/>
              <a:t>8</a:t>
            </a:fld>
            <a:endParaRPr lang="en-US"/>
          </a:p>
        </p:txBody>
      </p:sp>
      <p:pic>
        <p:nvPicPr>
          <p:cNvPr id="8194" name="Picture 2"/>
          <p:cNvPicPr>
            <a:picLocks noGrp="1" noChangeAspect="1" noChangeArrowheads="1"/>
          </p:cNvPicPr>
          <p:nvPr>
            <p:ph idx="1"/>
          </p:nvPr>
        </p:nvPicPr>
        <p:blipFill>
          <a:blip r:embed="rId3" cstate="print"/>
          <a:srcRect/>
          <a:stretch>
            <a:fillRect/>
          </a:stretch>
        </p:blipFill>
        <p:spPr bwMode="auto">
          <a:xfrm>
            <a:off x="2895600" y="1981200"/>
            <a:ext cx="4962525" cy="3162300"/>
          </a:xfrm>
          <a:prstGeom prst="rect">
            <a:avLst/>
          </a:prstGeom>
          <a:noFill/>
          <a:ln w="9525">
            <a:noFill/>
            <a:miter lim="800000"/>
            <a:headEnd/>
            <a:tailEnd/>
          </a:ln>
        </p:spPr>
      </p:pic>
      <p:sp>
        <p:nvSpPr>
          <p:cNvPr id="8" name="TextBox 7"/>
          <p:cNvSpPr txBox="1"/>
          <p:nvPr/>
        </p:nvSpPr>
        <p:spPr>
          <a:xfrm>
            <a:off x="5867400" y="2667000"/>
            <a:ext cx="2677143" cy="369332"/>
          </a:xfrm>
          <a:prstGeom prst="rect">
            <a:avLst/>
          </a:prstGeom>
          <a:noFill/>
        </p:spPr>
        <p:txBody>
          <a:bodyPr wrap="none" rtlCol="0">
            <a:spAutoFit/>
          </a:bodyPr>
          <a:lstStyle/>
          <a:p>
            <a:r>
              <a:rPr lang="en-US" dirty="0" smtClean="0"/>
              <a:t>“Ripples on the Fermi sea”</a:t>
            </a:r>
            <a:endParaRPr lang="en-US" dirty="0"/>
          </a:p>
        </p:txBody>
      </p:sp>
      <p:cxnSp>
        <p:nvCxnSpPr>
          <p:cNvPr id="10" name="Straight Arrow Connector 9"/>
          <p:cNvCxnSpPr>
            <a:stCxn id="8" idx="2"/>
          </p:cNvCxnSpPr>
          <p:nvPr/>
        </p:nvCxnSpPr>
        <p:spPr>
          <a:xfrm rot="5400000">
            <a:off x="5768852" y="2601480"/>
            <a:ext cx="1002268" cy="18719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4" cstate="print"/>
          <a:srcRect/>
          <a:stretch>
            <a:fillRect/>
          </a:stretch>
        </p:blipFill>
        <p:spPr bwMode="auto">
          <a:xfrm>
            <a:off x="6477000" y="5562600"/>
            <a:ext cx="1809750" cy="676275"/>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2057400" y="5562600"/>
            <a:ext cx="2409825" cy="638175"/>
          </a:xfrm>
          <a:prstGeom prst="rect">
            <a:avLst/>
          </a:prstGeom>
          <a:noFill/>
          <a:ln w="9525">
            <a:noFill/>
            <a:miter lim="800000"/>
            <a:headEnd/>
            <a:tailEnd/>
          </a:ln>
        </p:spPr>
      </p:pic>
      <p:sp>
        <p:nvSpPr>
          <p:cNvPr id="13" name="TextBox 12"/>
          <p:cNvSpPr txBox="1"/>
          <p:nvPr/>
        </p:nvSpPr>
        <p:spPr>
          <a:xfrm>
            <a:off x="2819400" y="5257800"/>
            <a:ext cx="1066318" cy="369332"/>
          </a:xfrm>
          <a:prstGeom prst="rect">
            <a:avLst/>
          </a:prstGeom>
          <a:noFill/>
        </p:spPr>
        <p:txBody>
          <a:bodyPr wrap="none" rtlCol="0">
            <a:spAutoFit/>
          </a:bodyPr>
          <a:lstStyle/>
          <a:p>
            <a:r>
              <a:rPr lang="en-US" dirty="0" smtClean="0"/>
              <a:t>Occupied</a:t>
            </a:r>
            <a:endParaRPr lang="en-US" dirty="0"/>
          </a:p>
        </p:txBody>
      </p:sp>
      <p:sp>
        <p:nvSpPr>
          <p:cNvPr id="14" name="TextBox 13"/>
          <p:cNvSpPr txBox="1"/>
          <p:nvPr/>
        </p:nvSpPr>
        <p:spPr>
          <a:xfrm>
            <a:off x="6705600" y="5257800"/>
            <a:ext cx="1305165" cy="369332"/>
          </a:xfrm>
          <a:prstGeom prst="rect">
            <a:avLst/>
          </a:prstGeom>
          <a:noFill/>
        </p:spPr>
        <p:txBody>
          <a:bodyPr wrap="none" rtlCol="0">
            <a:spAutoFit/>
          </a:bodyPr>
          <a:lstStyle/>
          <a:p>
            <a:r>
              <a:rPr lang="en-US" dirty="0" smtClean="0"/>
              <a:t>Unoccupied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781800" cy="1143000"/>
          </a:xfrm>
        </p:spPr>
        <p:txBody>
          <a:bodyPr>
            <a:normAutofit fontScale="90000"/>
          </a:bodyPr>
          <a:lstStyle/>
          <a:p>
            <a:r>
              <a:rPr lang="en-US" dirty="0" smtClean="0"/>
              <a:t>8.2.1 Carrier Concentration in Materials</a:t>
            </a:r>
            <a:endParaRPr lang="en-US" dirty="0"/>
          </a:p>
        </p:txBody>
      </p:sp>
      <p:sp>
        <p:nvSpPr>
          <p:cNvPr id="4" name="Date Placeholder 3"/>
          <p:cNvSpPr>
            <a:spLocks noGrp="1"/>
          </p:cNvSpPr>
          <p:nvPr>
            <p:ph type="dt" sz="half" idx="10"/>
          </p:nvPr>
        </p:nvSpPr>
        <p:spPr/>
        <p:txBody>
          <a:bodyPr/>
          <a:lstStyle/>
          <a:p>
            <a:r>
              <a:rPr lang="en-US" dirty="0" smtClean="0"/>
              <a:t>10/19/2015</a:t>
            </a:r>
            <a:endParaRPr lang="en-US" dirty="0"/>
          </a:p>
        </p:txBody>
      </p:sp>
      <p:sp>
        <p:nvSpPr>
          <p:cNvPr id="5" name="Footer Placeholder 4"/>
          <p:cNvSpPr>
            <a:spLocks noGrp="1"/>
          </p:cNvSpPr>
          <p:nvPr>
            <p:ph type="ftr" sz="quarter" idx="11"/>
          </p:nvPr>
        </p:nvSpPr>
        <p:spPr/>
        <p:txBody>
          <a:bodyPr/>
          <a:lstStyle/>
          <a:p>
            <a:r>
              <a:rPr lang="en-US" dirty="0" smtClean="0"/>
              <a:t>J. Denenberg- </a:t>
            </a:r>
            <a:r>
              <a:rPr lang="en-US" dirty="0" smtClean="0"/>
              <a:t>Fairfield Univ. - EE315</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pPr/>
              <a:t>9</a:t>
            </a:fld>
            <a:endParaRPr lang="en-US"/>
          </a:p>
        </p:txBody>
      </p:sp>
      <p:pic>
        <p:nvPicPr>
          <p:cNvPr id="9218" name="Picture 2"/>
          <p:cNvPicPr>
            <a:picLocks noGrp="1" noChangeAspect="1" noChangeArrowheads="1"/>
          </p:cNvPicPr>
          <p:nvPr>
            <p:ph idx="1"/>
          </p:nvPr>
        </p:nvPicPr>
        <p:blipFill>
          <a:blip r:embed="rId3" cstate="print"/>
          <a:srcRect/>
          <a:stretch>
            <a:fillRect/>
          </a:stretch>
        </p:blipFill>
        <p:spPr bwMode="auto">
          <a:xfrm>
            <a:off x="2133600" y="2209800"/>
            <a:ext cx="2219325" cy="43815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1981200" y="2895600"/>
            <a:ext cx="2705100" cy="962025"/>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1905000" y="4191000"/>
            <a:ext cx="3390900" cy="561975"/>
          </a:xfrm>
          <a:prstGeom prst="rect">
            <a:avLst/>
          </a:prstGeom>
          <a:noFill/>
          <a:ln w="9525">
            <a:noFill/>
            <a:miter lim="800000"/>
            <a:headEnd/>
            <a:tailEnd/>
          </a:ln>
        </p:spPr>
      </p:pic>
      <p:sp>
        <p:nvSpPr>
          <p:cNvPr id="10" name="TextBox 9"/>
          <p:cNvSpPr txBox="1"/>
          <p:nvPr/>
        </p:nvSpPr>
        <p:spPr>
          <a:xfrm>
            <a:off x="2209800" y="3886200"/>
            <a:ext cx="1709379" cy="369332"/>
          </a:xfrm>
          <a:prstGeom prst="rect">
            <a:avLst/>
          </a:prstGeom>
          <a:noFill/>
        </p:spPr>
        <p:txBody>
          <a:bodyPr wrap="none" rtlCol="0">
            <a:spAutoFit/>
          </a:bodyPr>
          <a:lstStyle/>
          <a:p>
            <a:r>
              <a:rPr lang="en-US" dirty="0" smtClean="0"/>
              <a:t>3D confined box</a:t>
            </a:r>
            <a:endParaRPr lang="en-US" dirty="0"/>
          </a:p>
        </p:txBody>
      </p:sp>
    </p:spTree>
  </p:cSld>
  <p:clrMapOvr>
    <a:masterClrMapping/>
  </p:clrMapOvr>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1832</TotalTime>
  <Words>696</Words>
  <Application>Microsoft Office PowerPoint</Application>
  <PresentationFormat>On-screen Show (4:3)</PresentationFormat>
  <Paragraphs>107</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Trebuchet MS</vt:lpstr>
      <vt:lpstr>Wingdings</vt:lpstr>
      <vt:lpstr>Mod</vt:lpstr>
      <vt:lpstr>EE 315/ECE 451 Nanoelectronics I </vt:lpstr>
      <vt:lpstr>8.1 Density of States</vt:lpstr>
      <vt:lpstr>DoS 3D System</vt:lpstr>
      <vt:lpstr>8.1.1 Density of States in Low Dimensions</vt:lpstr>
      <vt:lpstr>8.1.1 Density of States in Low Dimensions</vt:lpstr>
      <vt:lpstr>8.1.2 Density of States in a Semiconductor</vt:lpstr>
      <vt:lpstr>8.2 Classical and Quantum Statistics</vt:lpstr>
      <vt:lpstr>Fermi Distribution</vt:lpstr>
      <vt:lpstr>8.2.1 Carrier Concentration in Materials</vt:lpstr>
      <vt:lpstr>8.2.2 The Importance of Fermi Electrons</vt:lpstr>
      <vt:lpstr>Electron States</vt:lpstr>
      <vt:lpstr>8.2.3 Equilibrium Carrier Concentration</vt:lpstr>
      <vt:lpstr>8.3 Main Points</vt:lpstr>
      <vt:lpstr>8.4 Problems</vt:lpstr>
    </vt:vector>
  </TitlesOfParts>
  <Company>Fairfield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315/ECE 451 Nanoelectronics I </dc:title>
  <dc:creator>Ryan Munden</dc:creator>
  <cp:lastModifiedBy>Jeffrey Denenberg</cp:lastModifiedBy>
  <cp:revision>193</cp:revision>
  <dcterms:created xsi:type="dcterms:W3CDTF">2010-09-13T20:08:01Z</dcterms:created>
  <dcterms:modified xsi:type="dcterms:W3CDTF">2015-10-19T19:10:27Z</dcterms:modified>
</cp:coreProperties>
</file>