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352" r:id="rId2"/>
    <p:sldId id="353" r:id="rId3"/>
    <p:sldId id="362" r:id="rId4"/>
    <p:sldId id="370" r:id="rId5"/>
    <p:sldId id="363" r:id="rId6"/>
    <p:sldId id="318" r:id="rId7"/>
    <p:sldId id="319" r:id="rId8"/>
    <p:sldId id="321" r:id="rId9"/>
    <p:sldId id="320" r:id="rId10"/>
    <p:sldId id="364" r:id="rId11"/>
    <p:sldId id="322" r:id="rId12"/>
    <p:sldId id="371" r:id="rId13"/>
    <p:sldId id="324" r:id="rId14"/>
    <p:sldId id="325" r:id="rId15"/>
    <p:sldId id="327" r:id="rId16"/>
    <p:sldId id="326" r:id="rId17"/>
    <p:sldId id="365" r:id="rId18"/>
    <p:sldId id="328" r:id="rId19"/>
    <p:sldId id="329" r:id="rId20"/>
    <p:sldId id="330" r:id="rId21"/>
    <p:sldId id="331" r:id="rId22"/>
    <p:sldId id="332" r:id="rId23"/>
    <p:sldId id="333" r:id="rId24"/>
    <p:sldId id="366" r:id="rId25"/>
    <p:sldId id="334" r:id="rId26"/>
    <p:sldId id="335" r:id="rId27"/>
    <p:sldId id="336" r:id="rId28"/>
    <p:sldId id="367" r:id="rId29"/>
    <p:sldId id="338" r:id="rId30"/>
    <p:sldId id="339" r:id="rId31"/>
    <p:sldId id="368" r:id="rId32"/>
    <p:sldId id="340" r:id="rId33"/>
    <p:sldId id="341" r:id="rId34"/>
    <p:sldId id="342" r:id="rId35"/>
    <p:sldId id="343" r:id="rId36"/>
    <p:sldId id="344" r:id="rId37"/>
    <p:sldId id="346" r:id="rId38"/>
    <p:sldId id="347" r:id="rId39"/>
    <p:sldId id="348" r:id="rId40"/>
    <p:sldId id="369" r:id="rId41"/>
    <p:sldId id="349" r:id="rId42"/>
    <p:sldId id="350" r:id="rId43"/>
    <p:sldId id="35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580ED4-2465-484D-8B97-EDEF81FDA8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1E4B3-DB89-46DB-852B-1A42E3A9FAA2}" type="slidenum">
              <a:rPr lang="en-US"/>
              <a:pPr/>
              <a:t>6</a:t>
            </a:fld>
            <a:endParaRPr lang="en-US"/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FBFE1-5445-4E80-A2E3-4FB2B8EC000F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980E-8AC9-437C-811E-06F72A1EE95D}" type="slidenum">
              <a:rPr lang="en-US"/>
              <a:pPr/>
              <a:t>19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B3588-9F86-4A46-BEB7-FBA05BA40FBD}" type="slidenum">
              <a:rPr lang="en-US"/>
              <a:pPr/>
              <a:t>20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70846-29F2-497A-9357-FA2EC3605D83}" type="slidenum">
              <a:rPr lang="en-US"/>
              <a:pPr/>
              <a:t>21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A84F6-DB19-4160-A36C-00EEFA59943E}" type="slidenum">
              <a:rPr lang="en-US"/>
              <a:pPr/>
              <a:t>22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3DC99-D01B-4B7F-ADF1-4D64ABE04BEE}" type="slidenum">
              <a:rPr lang="en-US"/>
              <a:pPr/>
              <a:t>23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3D1F2-1376-42B8-AD5A-AC4E3E598DC5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A0F98-A56F-43EB-B259-4566EE243EF8}" type="slidenum">
              <a:rPr lang="en-US"/>
              <a:pPr/>
              <a:t>26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7A9C7-862F-4FF8-9CE8-AD0BBB540709}" type="slidenum">
              <a:rPr lang="en-US"/>
              <a:pPr/>
              <a:t>27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8BFE9-63D1-4943-8AAE-FDC3448C9AD7}" type="slidenum">
              <a:rPr lang="en-US"/>
              <a:pPr/>
              <a:t>29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FD514-1CE8-42BC-A2FC-32877C12D5AA}" type="slidenum">
              <a:rPr lang="en-US"/>
              <a:pPr/>
              <a:t>7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A0B77-076C-41E4-8EB8-C29C96C4DDD3}" type="slidenum">
              <a:rPr lang="en-US"/>
              <a:pPr/>
              <a:t>30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02542-9D19-4715-89DF-844A0771FDFD}" type="slidenum">
              <a:rPr lang="en-US"/>
              <a:pPr/>
              <a:t>32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82191-9814-4889-A352-82CF6D323E08}" type="slidenum">
              <a:rPr lang="en-US"/>
              <a:pPr/>
              <a:t>33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09F33-9CA8-4D98-B7F3-E012DACD7B8F}" type="slidenum">
              <a:rPr lang="en-US"/>
              <a:pPr/>
              <a:t>34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33A6C-B53C-47FD-9893-744E4D2F3903}" type="slidenum">
              <a:rPr lang="en-US"/>
              <a:pPr/>
              <a:t>35</a:t>
            </a:fld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55106-1DC7-4D4C-B904-DF63455FFD1E}" type="slidenum">
              <a:rPr lang="en-US"/>
              <a:pPr/>
              <a:t>36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9D8C7-E313-49B9-A2C4-90C9713C32E1}" type="slidenum">
              <a:rPr lang="en-US"/>
              <a:pPr/>
              <a:t>37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A0A2A-5E85-44E0-AA00-E163CEF539ED}" type="slidenum">
              <a:rPr lang="en-US"/>
              <a:pPr/>
              <a:t>38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FD933-85EC-4165-B6D9-EA579F8A34AE}" type="slidenum">
              <a:rPr lang="en-US"/>
              <a:pPr/>
              <a:t>39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3D080-8899-4ADC-8216-96F41BCD2377}" type="slidenum">
              <a:rPr lang="en-US"/>
              <a:pPr/>
              <a:t>41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02ABE-3F61-41BE-AFB3-8971D0B8BF1B}" type="slidenum">
              <a:rPr lang="en-US"/>
              <a:pPr/>
              <a:t>8</a:t>
            </a:fld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A114D-CFF7-4DC2-BBCA-6F26A4165150}" type="slidenum">
              <a:rPr lang="en-US"/>
              <a:pPr/>
              <a:t>42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47F64-8D7D-479E-A8AA-E32D3ADCA524}" type="slidenum">
              <a:rPr lang="en-US"/>
              <a:pPr/>
              <a:t>43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7F66C-6134-4A23-927E-CB12131839D2}" type="slidenum">
              <a:rPr lang="en-US"/>
              <a:pPr/>
              <a:t>9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6EB27-549F-4BB0-BFD2-1340CC2DBB24}" type="slidenum">
              <a:rPr lang="en-US"/>
              <a:pPr/>
              <a:t>11</a:t>
            </a:fld>
            <a:endParaRPr lang="en-US"/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C6572-E56C-4C88-8257-47DA25D8E334}" type="slidenum">
              <a:rPr lang="en-US"/>
              <a:pPr/>
              <a:t>13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5ADF4-7037-4491-A998-EFFFD8F9BBEE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37F14-22CF-4414-B408-8D9AC062B580}" type="slidenum">
              <a:rPr lang="en-US"/>
              <a:pPr/>
              <a:t>15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07B0-C869-4CF9-B4D6-1E6DCA9886A4}" type="slidenum">
              <a:rPr lang="en-US"/>
              <a:pPr/>
              <a:t>16</a:t>
            </a:fld>
            <a:endParaRPr lang="en-US"/>
          </a:p>
        </p:txBody>
      </p:sp>
      <p:sp>
        <p:nvSpPr>
          <p:cNvPr id="4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2/9/2010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 smtClean="0">
                <a:solidFill>
                  <a:srgbClr val="FFFFFF"/>
                </a:solidFill>
              </a:rPr>
              <a:t>Fairfield U. -  R. Munden - EE350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2/9/2010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s-ES" smtClean="0">
                <a:solidFill>
                  <a:schemeClr val="tx2"/>
                </a:solidFill>
              </a:rPr>
              <a:t>Fairfield U. -  R. Munden - EE350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2/9/2010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s-ES" smtClean="0">
                <a:solidFill>
                  <a:schemeClr val="tx2"/>
                </a:solidFill>
              </a:rPr>
              <a:t>Fairfield U. -  R. Munden - EE350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2/9/2010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s-ES" sz="1000" smtClean="0">
                <a:solidFill>
                  <a:schemeClr val="tx2"/>
                </a:solidFill>
              </a:rPr>
              <a:t>Fairfield U. -  R. Munden - EE350</a:t>
            </a:r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80048" cy="17526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Single Side-band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r>
              <a:rPr lang="en-US" smtClean="0"/>
              <a:t>2/9/2010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r>
              <a:rPr kumimoji="0" lang="es-ES" smtClean="0">
                <a:solidFill>
                  <a:schemeClr val="tx2"/>
                </a:solidFill>
              </a:rPr>
              <a:t>Fairfield U. -  R. Munden - EE350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1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4-3 </a:t>
            </a:r>
            <a:r>
              <a:rPr lang="en-US" dirty="0" err="1" smtClean="0"/>
              <a:t>ssb</a:t>
            </a:r>
            <a:r>
              <a:rPr lang="en-US" dirty="0" smtClean="0"/>
              <a:t>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sharp filter to cancel one sideband while preserving the other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1" y="2590800"/>
          <a:ext cx="3429000" cy="912556"/>
        </p:xfrm>
        <a:graphic>
          <a:graphicData uri="http://schemas.openxmlformats.org/presentationml/2006/ole">
            <p:oleObj spid="_x0000_s543746" name="Equation" r:id="rId3" imgW="1574640" imgH="419040" progId="Equation.3">
              <p:embed/>
            </p:oleObj>
          </a:graphicData>
        </a:graphic>
      </p:graphicFrame>
      <p:pic>
        <p:nvPicPr>
          <p:cNvPr id="5" name="fg04_00300.jpg" descr="fg04_00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81400"/>
            <a:ext cx="5410200" cy="293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6172200"/>
            <a:ext cx="8305800" cy="331787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Figure 4-3   Sideband suppression.</a:t>
            </a:r>
            <a:endParaRPr kumimoji="0" lang="en-US" sz="1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1-MHz carrier and 80-dB sideband suppression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100-kHz carrier and 80-dB sideband suppression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482308" name="Equation" r:id="rId4" imgW="914400" imgH="215640" progId="Equation.3">
              <p:embed/>
            </p:oleObj>
          </a:graphicData>
        </a:graphic>
      </p:graphicFrame>
      <p:graphicFrame>
        <p:nvGraphicFramePr>
          <p:cNvPr id="482309" name="Object 5"/>
          <p:cNvGraphicFramePr>
            <a:graphicFrameLocks noChangeAspect="1"/>
          </p:cNvGraphicFramePr>
          <p:nvPr/>
        </p:nvGraphicFramePr>
        <p:xfrm>
          <a:off x="3352800" y="1524000"/>
          <a:ext cx="4223761" cy="1778000"/>
        </p:xfrm>
        <a:graphic>
          <a:graphicData uri="http://schemas.openxmlformats.org/presentationml/2006/ole">
            <p:oleObj spid="_x0000_s482309" name="Equation" r:id="rId5" imgW="3047760" imgH="1282680" progId="Equation.3">
              <p:embed/>
            </p:oleObj>
          </a:graphicData>
        </a:graphic>
      </p:graphicFrame>
      <p:graphicFrame>
        <p:nvGraphicFramePr>
          <p:cNvPr id="482310" name="Object 6"/>
          <p:cNvGraphicFramePr>
            <a:graphicFrameLocks noChangeAspect="1"/>
          </p:cNvGraphicFramePr>
          <p:nvPr/>
        </p:nvGraphicFramePr>
        <p:xfrm>
          <a:off x="3352800" y="3810000"/>
          <a:ext cx="4487862" cy="1778000"/>
        </p:xfrm>
        <a:graphic>
          <a:graphicData uri="http://schemas.openxmlformats.org/presentationml/2006/ole">
            <p:oleObj spid="_x0000_s482310" name="Equation" r:id="rId6" imgW="3238200" imgH="12826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638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Generating at 100-kHz, suppressing the sideband, then shifting to higher  frequencies is more practical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 filters are not high enough Q</a:t>
            </a:r>
          </a:p>
          <a:p>
            <a:endParaRPr lang="en-US" dirty="0" smtClean="0"/>
          </a:p>
          <a:p>
            <a:r>
              <a:rPr lang="en-US" dirty="0" smtClean="0"/>
              <a:t>We need to use something more efficient:</a:t>
            </a:r>
          </a:p>
          <a:p>
            <a:r>
              <a:rPr lang="en-US" dirty="0" smtClean="0"/>
              <a:t>Crystal Filters</a:t>
            </a:r>
          </a:p>
          <a:p>
            <a:r>
              <a:rPr lang="en-US" dirty="0" smtClean="0"/>
              <a:t>Ceramic Filters</a:t>
            </a:r>
          </a:p>
          <a:p>
            <a:r>
              <a:rPr lang="en-US" dirty="0" smtClean="0"/>
              <a:t>Mechanical Filters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4-4</a:t>
            </a:r>
            <a:r>
              <a:rPr lang="en-US" sz="1600" dirty="0"/>
              <a:t>   Crystal equivalent circuit (a) and filter (b). </a:t>
            </a:r>
          </a:p>
        </p:txBody>
      </p:sp>
      <p:pic>
        <p:nvPicPr>
          <p:cNvPr id="486403" name="fg04_00400.jpg" descr="fg04_0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7391400" cy="232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6" name="Picture 6" descr="http://img.diytrade.com/cdimg/596401/4190142/0/1188001808/CRYSTAL_FILTER_UM-1_UM-4_UM-5_CH-49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0"/>
            <a:ext cx="4762500" cy="2038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crystal provides the series LRC resonance, but the package gives stray capacitance.  By tuning C1 in (b) you can match Cp while having them 180-deg out of phase cancelling unwanted frequencies.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4-5</a:t>
            </a:r>
            <a:r>
              <a:rPr lang="en-US" sz="1600" dirty="0"/>
              <a:t>   Ceramic filter and response curve.</a:t>
            </a:r>
          </a:p>
        </p:txBody>
      </p:sp>
      <p:pic>
        <p:nvPicPr>
          <p:cNvPr id="488451" name="fg04_00500.jpg" descr="fg04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7764859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8453" name="Picture 5" descr="Ceramic Filter LTWC455E, LTWC45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39624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Ceramic filters are piezoelectric, lead </a:t>
            </a:r>
            <a:r>
              <a:rPr lang="en-US" dirty="0" err="1" smtClean="0"/>
              <a:t>zirconate-titanate</a:t>
            </a:r>
            <a:r>
              <a:rPr lang="en-US" dirty="0" smtClean="0"/>
              <a:t>, with Q up to 2000.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Cheaper, smaller, and more rugged than crystals.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Defined by shape factor and ripple amplitude as shown in (b)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4-6</a:t>
            </a:r>
            <a:r>
              <a:rPr lang="en-US" sz="1600" dirty="0"/>
              <a:t>   Mechanical filter.</a:t>
            </a:r>
          </a:p>
        </p:txBody>
      </p:sp>
      <p:pic>
        <p:nvPicPr>
          <p:cNvPr id="492547" name="fg04_00600.jpg" descr="fg04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759445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Filters with bandwidths between 0.5 and 35 kHz are possible by coupling the mechanical vibrations of tuned discs.</a:t>
            </a:r>
          </a:p>
          <a:p>
            <a:r>
              <a:rPr lang="en-US" dirty="0" smtClean="0"/>
              <a:t>The disc tuning chooses the center frequency.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4-7   </a:t>
            </a:r>
            <a:r>
              <a:rPr lang="en-US" sz="1600" dirty="0"/>
              <a:t>Electrical analogy of a mechanical filter.</a:t>
            </a:r>
          </a:p>
        </p:txBody>
      </p:sp>
      <p:pic>
        <p:nvPicPr>
          <p:cNvPr id="490499" name="fg04_00700.jpg" descr="fg04_0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22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 </a:t>
            </a:r>
            <a:r>
              <a:rPr lang="en-US" dirty="0" err="1" smtClean="0"/>
              <a:t>ssb</a:t>
            </a:r>
            <a:r>
              <a:rPr lang="en-US" dirty="0" smtClean="0"/>
              <a:t> 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Generationd</a:t>
            </a:r>
            <a:r>
              <a:rPr lang="en-US" dirty="0" smtClean="0"/>
              <a:t> and transmission carried out in several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4-8</a:t>
            </a:r>
            <a:r>
              <a:rPr lang="en-US" sz="1600" dirty="0"/>
              <a:t>   SSB transmitter block diagram.</a:t>
            </a:r>
          </a:p>
        </p:txBody>
      </p:sp>
      <p:pic>
        <p:nvPicPr>
          <p:cNvPr id="494595" name="fg04_00800.jpg" descr="fg04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36638"/>
            <a:ext cx="8456613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7696200" cy="331787"/>
          </a:xfrm>
        </p:spPr>
        <p:txBody>
          <a:bodyPr>
            <a:noAutofit/>
          </a:bodyPr>
          <a:lstStyle/>
          <a:p>
            <a:pPr algn="l"/>
            <a:r>
              <a:rPr lang="en-US" sz="1400" b="1" dirty="0"/>
              <a:t>Figure 4-9</a:t>
            </a:r>
            <a:r>
              <a:rPr lang="en-US" sz="1400" dirty="0"/>
              <a:t>   SSB generator-filter method. (From the </a:t>
            </a:r>
            <a:r>
              <a:rPr lang="en-US" sz="1400" i="1" dirty="0"/>
              <a:t>ARRL Handbook</a:t>
            </a:r>
            <a:r>
              <a:rPr lang="en-US" sz="1400" dirty="0"/>
              <a:t>, courtesy of the American Radio Relay League.)</a:t>
            </a:r>
          </a:p>
        </p:txBody>
      </p:sp>
      <p:pic>
        <p:nvPicPr>
          <p:cNvPr id="496643" name="fg04_00900.jpg" descr="fg04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90575"/>
            <a:ext cx="716280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Describe how an AM generator </a:t>
            </a:r>
            <a:r>
              <a:rPr lang="en-US" dirty="0" err="1" smtClean="0"/>
              <a:t>coud</a:t>
            </a:r>
            <a:r>
              <a:rPr lang="en-US" dirty="0" smtClean="0"/>
              <a:t> be modified to provide SSB</a:t>
            </a:r>
          </a:p>
          <a:p>
            <a:r>
              <a:rPr lang="en-US" dirty="0" smtClean="0"/>
              <a:t>Discuss the various types of SSB and explain their advantages compared to AM</a:t>
            </a:r>
          </a:p>
          <a:p>
            <a:r>
              <a:rPr lang="en-US" dirty="0" smtClean="0"/>
              <a:t>Explain circuits that are used to generate SSB in the filter method and describe the filters that can be used</a:t>
            </a:r>
          </a:p>
          <a:p>
            <a:r>
              <a:rPr lang="en-US" dirty="0" smtClean="0"/>
              <a:t>Analyze the phase-shift method of SSB generation and give its advantages</a:t>
            </a:r>
          </a:p>
          <a:p>
            <a:r>
              <a:rPr lang="en-US" dirty="0" smtClean="0"/>
              <a:t>Describe several methods used to demodulate SSB systems</a:t>
            </a:r>
          </a:p>
          <a:p>
            <a:r>
              <a:rPr lang="en-US" dirty="0" smtClean="0"/>
              <a:t>Provide a complete block diagram for an SSB transmitter/receiver</a:t>
            </a:r>
          </a:p>
          <a:p>
            <a:r>
              <a:rPr lang="en-US" dirty="0" smtClean="0"/>
              <a:t>Determine the frequencies at all points in an SSB receiver when receiving a single audio tone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4-10</a:t>
            </a:r>
            <a:r>
              <a:rPr lang="en-US" sz="1600" dirty="0"/>
              <a:t>   Phase-shift SSB generator.</a:t>
            </a:r>
          </a:p>
        </p:txBody>
      </p:sp>
      <p:pic>
        <p:nvPicPr>
          <p:cNvPr id="498691" name="fg04_01000.jpg" descr="fg04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838200"/>
            <a:ext cx="6477000" cy="39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48768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Easier switching between sidebands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SSB generation directly at transmission frequency, eliminating IF modulator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Lower intelligence frequencies can be used because high-Q filter is not necessary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possible as new LIC circuits become common-place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4-11</a:t>
            </a:r>
            <a:r>
              <a:rPr lang="en-US" sz="1600" dirty="0"/>
              <a:t>   Amplitude </a:t>
            </a:r>
            <a:r>
              <a:rPr lang="en-US" sz="1600" dirty="0" err="1"/>
              <a:t>expandor</a:t>
            </a:r>
            <a:r>
              <a:rPr lang="en-US" sz="1600" dirty="0"/>
              <a:t> circuit.</a:t>
            </a:r>
          </a:p>
        </p:txBody>
      </p:sp>
      <p:pic>
        <p:nvPicPr>
          <p:cNvPr id="500739" name="fg04_01100.jpg" descr="fg04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7467600" cy="33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amplitude </a:t>
            </a:r>
            <a:r>
              <a:rPr lang="en-US" dirty="0" err="1" smtClean="0"/>
              <a:t>expandor</a:t>
            </a:r>
            <a:r>
              <a:rPr lang="en-US" dirty="0" smtClean="0"/>
              <a:t> increases low level signals and decreases high level signals around 0-dBm, reducing the overall power used, while preserving low level signals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4-12</a:t>
            </a:r>
            <a:r>
              <a:rPr lang="en-US" sz="1600" dirty="0"/>
              <a:t>   ACSSB signal.</a:t>
            </a:r>
          </a:p>
        </p:txBody>
      </p:sp>
      <p:pic>
        <p:nvPicPr>
          <p:cNvPr id="502787" name="fg04_01200.jpg" descr="fg04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4953000" cy="378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pilot tone is used to lock reference oscillator via a PLL, and can be used for AGC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4-13</a:t>
            </a:r>
            <a:r>
              <a:rPr lang="en-US" sz="1200"/>
              <a:t>   Linear power amplifier. (Courtesy of </a:t>
            </a:r>
            <a:r>
              <a:rPr lang="en-US" sz="1200" i="1"/>
              <a:t>Microwaves and RF</a:t>
            </a:r>
            <a:r>
              <a:rPr lang="en-US" sz="1200"/>
              <a:t>.)</a:t>
            </a:r>
          </a:p>
        </p:txBody>
      </p:sp>
      <p:pic>
        <p:nvPicPr>
          <p:cNvPr id="504835" name="fg04_01300.jpg" descr="fg04_0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4692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4-5 </a:t>
            </a:r>
            <a:r>
              <a:rPr lang="en-US" dirty="0" err="1" smtClean="0"/>
              <a:t>ssb</a:t>
            </a:r>
            <a:r>
              <a:rPr lang="en-US" dirty="0" smtClean="0"/>
              <a:t> demodulation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4-14</a:t>
            </a:r>
            <a:r>
              <a:rPr lang="en-US" sz="1600" dirty="0"/>
              <a:t>   AM, DSB, and SSB waves from sinusoidal modulating signals.</a:t>
            </a:r>
          </a:p>
        </p:txBody>
      </p:sp>
      <p:pic>
        <p:nvPicPr>
          <p:cNvPr id="506883" name="fg04_01400.jpg" descr="fg04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3660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4-15</a:t>
            </a:r>
            <a:r>
              <a:rPr lang="en-US" sz="1600" dirty="0"/>
              <a:t>   Mixer used as SSB demodulator.</a:t>
            </a:r>
          </a:p>
        </p:txBody>
      </p:sp>
      <p:pic>
        <p:nvPicPr>
          <p:cNvPr id="508931" name="fg04_01500.jpg" descr="fg04_0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1"/>
            <a:ext cx="7924800" cy="28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4-16</a:t>
            </a:r>
            <a:r>
              <a:rPr lang="en-US" sz="1600" dirty="0"/>
              <a:t>   SL640C SSB detector.</a:t>
            </a:r>
          </a:p>
        </p:txBody>
      </p:sp>
      <p:pic>
        <p:nvPicPr>
          <p:cNvPr id="510979" name="fg04_01600.jpg" descr="fg04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7696200" cy="375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4-6 </a:t>
            </a:r>
            <a:r>
              <a:rPr lang="en-US" dirty="0" err="1" smtClean="0"/>
              <a:t>ssb</a:t>
            </a:r>
            <a:r>
              <a:rPr lang="en-US" dirty="0" smtClean="0"/>
              <a:t> receivers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5181600"/>
            <a:ext cx="8305800" cy="331787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Figure 4-17   SSB receiver block diagram.</a:t>
            </a:r>
            <a:endParaRPr kumimoji="0" lang="en-US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fg04_01700.jpg" descr="fg04_01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79613"/>
            <a:ext cx="7848600" cy="269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 dirty="0"/>
              <a:t>Figure 4-18</a:t>
            </a:r>
            <a:r>
              <a:rPr lang="en-US" sz="1200" dirty="0"/>
              <a:t>   SSB receiver. (From the </a:t>
            </a:r>
            <a:r>
              <a:rPr lang="en-US" sz="1200" i="1" dirty="0"/>
              <a:t>ARRL Handbook</a:t>
            </a:r>
            <a:r>
              <a:rPr lang="en-US" sz="1200" dirty="0"/>
              <a:t>, courtesy of the American Radio Relay League.)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685800"/>
            <a:ext cx="8839200" cy="5572125"/>
            <a:chOff x="152400" y="600075"/>
            <a:chExt cx="8686800" cy="5495925"/>
          </a:xfrm>
        </p:grpSpPr>
        <p:pic>
          <p:nvPicPr>
            <p:cNvPr id="515075" name="fg04_0180a.jpg" descr="fg04_0180a"/>
            <p:cNvPicPr>
              <a:picLocks noChangeAspect="1" noChangeArrowheads="1"/>
            </p:cNvPicPr>
            <p:nvPr/>
          </p:nvPicPr>
          <p:blipFill>
            <a:blip r:embed="rId3" cstate="print"/>
            <a:srcRect r="4302"/>
            <a:stretch>
              <a:fillRect/>
            </a:stretch>
          </p:blipFill>
          <p:spPr bwMode="auto">
            <a:xfrm>
              <a:off x="152400" y="609600"/>
              <a:ext cx="43434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fg04_0180b.jpg" descr="fg04_0180b"/>
            <p:cNvPicPr>
              <a:picLocks noChangeAspect="1" noChangeArrowheads="1"/>
            </p:cNvPicPr>
            <p:nvPr/>
          </p:nvPicPr>
          <p:blipFill>
            <a:blip r:embed="rId4" cstate="print"/>
            <a:srcRect l="3594"/>
            <a:stretch>
              <a:fillRect/>
            </a:stretch>
          </p:blipFill>
          <p:spPr bwMode="auto">
            <a:xfrm>
              <a:off x="4495800" y="600075"/>
              <a:ext cx="43434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4-1 Single-Sideband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discovered 1914, patented 1923</a:t>
            </a:r>
          </a:p>
          <a:p>
            <a:r>
              <a:rPr lang="en-US" dirty="0" smtClean="0"/>
              <a:t>FCC required majority of transmissions in the 2- to 30-MHz band to be SSB in 1977</a:t>
            </a:r>
          </a:p>
          <a:p>
            <a:r>
              <a:rPr lang="en-US" dirty="0" smtClean="0"/>
              <a:t>Types: </a:t>
            </a:r>
          </a:p>
          <a:p>
            <a:r>
              <a:rPr lang="en-US" dirty="0" smtClean="0"/>
              <a:t>SSB – just one sideband – amateur radio, maximum range w/ minimum power</a:t>
            </a:r>
          </a:p>
          <a:p>
            <a:r>
              <a:rPr lang="en-US" dirty="0" smtClean="0"/>
              <a:t>SSBSC – one SB plus some carrier – allows better fidelity and AGC</a:t>
            </a:r>
          </a:p>
          <a:p>
            <a:r>
              <a:rPr lang="en-US" dirty="0" smtClean="0"/>
              <a:t>ISB – different sidebands – military communications</a:t>
            </a:r>
          </a:p>
          <a:p>
            <a:r>
              <a:rPr lang="en-US" dirty="0" smtClean="0"/>
              <a:t>Vestigial sideband – vestige of sideband plus carrier included with full sideband – television</a:t>
            </a:r>
          </a:p>
          <a:p>
            <a:r>
              <a:rPr lang="en-US" dirty="0" smtClean="0"/>
              <a:t>ACSSB – amplitude-</a:t>
            </a:r>
            <a:r>
              <a:rPr lang="en-US" dirty="0" err="1" smtClean="0"/>
              <a:t>compandored</a:t>
            </a:r>
            <a:r>
              <a:rPr lang="en-US" dirty="0" smtClean="0"/>
              <a:t> SSB uses compressed speech signal at transmitter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4-18 (continued)</a:t>
            </a:r>
            <a:r>
              <a:rPr lang="en-US" sz="1200"/>
              <a:t>   SSB receiver. (From the </a:t>
            </a:r>
            <a:r>
              <a:rPr lang="en-US" sz="1200" i="1"/>
              <a:t>ARRL Handbook</a:t>
            </a:r>
            <a:r>
              <a:rPr lang="en-US" sz="1200"/>
              <a:t>, courtesy of the American Radio Relay League.)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4-7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4-19</a:t>
            </a:r>
            <a:r>
              <a:rPr lang="en-US" sz="1200"/>
              <a:t>   Balanced modulator.</a:t>
            </a:r>
          </a:p>
        </p:txBody>
      </p:sp>
      <p:pic>
        <p:nvPicPr>
          <p:cNvPr id="519171" name="fg04_01900.jpg" descr="fg04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1013"/>
            <a:ext cx="845661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4-20</a:t>
            </a:r>
            <a:r>
              <a:rPr lang="en-US" sz="1200"/>
              <a:t>   Checking for carrier leakthrough with an oscilloscope.</a:t>
            </a:r>
          </a:p>
        </p:txBody>
      </p:sp>
      <p:pic>
        <p:nvPicPr>
          <p:cNvPr id="521219" name="fg04_02000.jpg" descr="fg04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0750"/>
            <a:ext cx="84566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4-21</a:t>
            </a:r>
            <a:r>
              <a:rPr lang="en-US" sz="1200"/>
              <a:t>   Single-sideband signal with and without carrier leakthrough.</a:t>
            </a:r>
          </a:p>
        </p:txBody>
      </p:sp>
      <p:pic>
        <p:nvPicPr>
          <p:cNvPr id="523267" name="fg04_02100.jpg" descr="fg04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1825"/>
            <a:ext cx="845661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4-22</a:t>
            </a:r>
            <a:r>
              <a:rPr lang="en-US" sz="1200"/>
              <a:t>   Checking carrier suppression with a spectrum analyzer.</a:t>
            </a:r>
          </a:p>
        </p:txBody>
      </p:sp>
      <p:pic>
        <p:nvPicPr>
          <p:cNvPr id="525315" name="fg04_02200.jpg" descr="fg04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7213"/>
            <a:ext cx="845661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4-23</a:t>
            </a:r>
            <a:r>
              <a:rPr lang="en-US" sz="1200"/>
              <a:t>   Carrier suppression as seen on a spectrum analyzer.</a:t>
            </a:r>
          </a:p>
        </p:txBody>
      </p:sp>
      <p:pic>
        <p:nvPicPr>
          <p:cNvPr id="527363" name="fg04_02300.jpg" descr="fg04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44663"/>
            <a:ext cx="84566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4-24</a:t>
            </a:r>
            <a:r>
              <a:rPr lang="en-US" sz="1200"/>
              <a:t>   Filter testing.</a:t>
            </a:r>
          </a:p>
        </p:txBody>
      </p:sp>
      <p:pic>
        <p:nvPicPr>
          <p:cNvPr id="531459" name="fg04_02400.jpg" descr="fg04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25750"/>
            <a:ext cx="84566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4-25</a:t>
            </a:r>
            <a:r>
              <a:rPr lang="en-US" sz="1200"/>
              <a:t>   Two-tone test.</a:t>
            </a:r>
          </a:p>
        </p:txBody>
      </p:sp>
      <p:pic>
        <p:nvPicPr>
          <p:cNvPr id="533507" name="fg04_02500.jpg" descr="fg04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5038"/>
            <a:ext cx="845661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4-26</a:t>
            </a:r>
            <a:r>
              <a:rPr lang="en-US" sz="1200"/>
              <a:t>   SSB receiver block diagram.</a:t>
            </a:r>
          </a:p>
        </p:txBody>
      </p:sp>
      <p:pic>
        <p:nvPicPr>
          <p:cNvPr id="535555" name="fg04_02600.jpg" descr="fg04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06613"/>
            <a:ext cx="84566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 Power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AM the transmitted power is spread between the carrier and two sidebands</a:t>
            </a:r>
          </a:p>
          <a:p>
            <a:r>
              <a:rPr lang="en-US" dirty="0" smtClean="0"/>
              <a:t>All the intelligence is in only one sideband</a:t>
            </a:r>
          </a:p>
          <a:p>
            <a:r>
              <a:rPr lang="en-US" dirty="0" smtClean="0"/>
              <a:t>A 4W AM signal has 4W carrier + 1 W x 2 sidebands = 6W total w/ all intelligence in 1 W</a:t>
            </a:r>
          </a:p>
          <a:p>
            <a:r>
              <a:rPr lang="en-US" b="1" dirty="0" smtClean="0"/>
              <a:t>Peak envelope power (PEP)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dirty="0" smtClean="0"/>
              <a:t>SSB of 150 </a:t>
            </a:r>
            <a:r>
              <a:rPr lang="en-US" dirty="0" err="1" smtClean="0"/>
              <a:t>Vp</a:t>
            </a:r>
            <a:r>
              <a:rPr lang="en-US" dirty="0" smtClean="0"/>
              <a:t>-p -&gt; (150/2*.707)^2 / 50 Ohms = 56.2 W PEP</a:t>
            </a:r>
          </a:p>
          <a:p>
            <a:r>
              <a:rPr lang="en-US" dirty="0" smtClean="0"/>
              <a:t>Normal voice is only ¼ or 1/3 of PEP on average, so lower power components can be used</a:t>
            </a:r>
          </a:p>
          <a:p>
            <a:r>
              <a:rPr lang="en-US" dirty="0" smtClean="0"/>
              <a:t>SSB offers 10-12dB power savings over AM due to selective fading improvement, noise reduction, and power savings.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4-8 troubleshooting with </a:t>
            </a:r>
            <a:r>
              <a:rPr lang="en-US" dirty="0" err="1" smtClean="0"/>
              <a:t>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4-27</a:t>
            </a:r>
            <a:r>
              <a:rPr lang="en-US" sz="1200"/>
              <a:t>   A multiplier plus SSB filter as implemented with Electronics Workbench</a:t>
            </a:r>
            <a:r>
              <a:rPr lang="en-US" sz="1200" baseline="30000"/>
              <a:t>TM</a:t>
            </a:r>
            <a:r>
              <a:rPr lang="en-US" sz="1200"/>
              <a:t>  Multisim.</a:t>
            </a:r>
          </a:p>
        </p:txBody>
      </p:sp>
      <p:pic>
        <p:nvPicPr>
          <p:cNvPr id="537603" name="fg04_02700.jpg" descr="fg04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31875"/>
            <a:ext cx="845661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4-28</a:t>
            </a:r>
            <a:r>
              <a:rPr lang="en-US" sz="1200"/>
              <a:t>   The double-sideband output spectrum for the multiplier circuit.</a:t>
            </a:r>
          </a:p>
        </p:txBody>
      </p:sp>
      <p:pic>
        <p:nvPicPr>
          <p:cNvPr id="539651" name="fg04_02800.jpg" descr="fg04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4-29</a:t>
            </a:r>
            <a:r>
              <a:rPr lang="en-US" sz="1200"/>
              <a:t>   The multiplier circuit with the lower sideband removed.</a:t>
            </a:r>
          </a:p>
        </p:txBody>
      </p:sp>
      <p:pic>
        <p:nvPicPr>
          <p:cNvPr id="541699" name="fg04_02900.jpg" descr="fg04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4-2 Sideband generation: The balanced modulator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</a:t>
            </a:r>
            <a:r>
              <a:rPr lang="en-US" sz="1600" dirty="0"/>
              <a:t> </a:t>
            </a:r>
            <a:r>
              <a:rPr lang="en-US" sz="1600" b="1" dirty="0"/>
              <a:t>4-1  </a:t>
            </a:r>
            <a:r>
              <a:rPr lang="en-US" sz="1600" dirty="0"/>
              <a:t> Balanced ring modulator.</a:t>
            </a:r>
          </a:p>
        </p:txBody>
      </p:sp>
      <p:pic>
        <p:nvPicPr>
          <p:cNvPr id="474115" name="fg04_00100.jpg" descr="fg04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7407275" cy="42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Carrier – always cancels itself out</a:t>
            </a:r>
          </a:p>
          <a:p>
            <a:r>
              <a:rPr lang="en-US" dirty="0" smtClean="0"/>
              <a:t>Modulator – won’t pass to L5 alone</a:t>
            </a:r>
          </a:p>
          <a:p>
            <a:r>
              <a:rPr lang="en-US" dirty="0" smtClean="0"/>
              <a:t>Both – Carrier sets diode conduction, allowing passage of modulating signal through diodes, generating sidebands at L5 (DSBSC)</a:t>
            </a:r>
          </a:p>
          <a:p>
            <a:r>
              <a:rPr lang="en-US" dirty="0" smtClean="0"/>
              <a:t>Can yield 60 dB suppression of carrier with matched diodes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4-2</a:t>
            </a:r>
            <a:r>
              <a:rPr lang="en-US" sz="1600" dirty="0"/>
              <a:t>   The Analog Devices AD630 balanced modulator/demodulator. </a:t>
            </a:r>
          </a:p>
        </p:txBody>
      </p:sp>
      <p:pic>
        <p:nvPicPr>
          <p:cNvPr id="476163" name="fg04_0020a.jpg" descr="fg04_00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762000"/>
            <a:ext cx="4008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4-2</a:t>
            </a:r>
            <a:r>
              <a:rPr lang="en-US" sz="1200"/>
              <a:t> </a:t>
            </a:r>
            <a:r>
              <a:rPr lang="en-US" sz="1200" b="1"/>
              <a:t>(continued)   </a:t>
            </a:r>
            <a:r>
              <a:rPr lang="en-US" sz="1200"/>
              <a:t>The Analog Devices AD630 balanced modulator/demodulator. (Courtesy of Analog Devices.)</a:t>
            </a:r>
          </a:p>
        </p:txBody>
      </p:sp>
      <p:pic>
        <p:nvPicPr>
          <p:cNvPr id="480259" name="fg04_0020b.jpg" descr="fg04_00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9514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4-2</a:t>
            </a:r>
            <a:r>
              <a:rPr lang="en-US" sz="1200"/>
              <a:t> </a:t>
            </a:r>
            <a:r>
              <a:rPr lang="en-US" sz="1200" b="1"/>
              <a:t>(continued)   </a:t>
            </a:r>
            <a:r>
              <a:rPr lang="en-US" sz="1200"/>
              <a:t>The Analog Devices AD630 balanced modulator/demodulator. (Courtesy of Analog Devices.)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78211" name="fg04_0020c.jpg" descr="fg04_002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914400"/>
            <a:ext cx="6200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2/9/2010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 smtClean="0"/>
              <a:t>Fairfield U. -  R. Munden - EE350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</TotalTime>
  <Words>1446</Words>
  <Application>Microsoft Office PowerPoint</Application>
  <PresentationFormat>On-screen Show (4:3)</PresentationFormat>
  <Paragraphs>263</Paragraphs>
  <Slides>43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Times New Roman</vt:lpstr>
      <vt:lpstr>Times</vt:lpstr>
      <vt:lpstr>Wingdings</vt:lpstr>
      <vt:lpstr>ＭＳ Ｐゴシック</vt:lpstr>
      <vt:lpstr>Arial</vt:lpstr>
      <vt:lpstr>Arial</vt:lpstr>
      <vt:lpstr>Opulent</vt:lpstr>
      <vt:lpstr>Microsoft Equation 3.0</vt:lpstr>
      <vt:lpstr>EE 350 / ECE 490 Analog Communication Systems</vt:lpstr>
      <vt:lpstr>Objectives</vt:lpstr>
      <vt:lpstr>4-1 Single-Sideband characteristics</vt:lpstr>
      <vt:lpstr>SSB Power distribution</vt:lpstr>
      <vt:lpstr>4-2 Sideband generation: The balanced modulator</vt:lpstr>
      <vt:lpstr>Figure 4-1   Balanced ring modulator.</vt:lpstr>
      <vt:lpstr>Figure 4-2   The Analog Devices AD630 balanced modulator/demodulator. </vt:lpstr>
      <vt:lpstr>Figure 4-2 (continued)   The Analog Devices AD630 balanced modulator/demodulator. (Courtesy of Analog Devices.)</vt:lpstr>
      <vt:lpstr>Figure 4-2 (continued)   The Analog Devices AD630 balanced modulator/demodulator. (Courtesy of Analog Devices.)</vt:lpstr>
      <vt:lpstr>4-3 ssb filters</vt:lpstr>
      <vt:lpstr>Required q</vt:lpstr>
      <vt:lpstr>Filters</vt:lpstr>
      <vt:lpstr>Figure 4-4   Crystal equivalent circuit (a) and filter (b). </vt:lpstr>
      <vt:lpstr>Figure 4-5   Ceramic filter and response curve.</vt:lpstr>
      <vt:lpstr>Figure 4-6   Mechanical filter.</vt:lpstr>
      <vt:lpstr>Figure 4-7   Electrical analogy of a mechanical filter.</vt:lpstr>
      <vt:lpstr>4-4 ssb transmitters</vt:lpstr>
      <vt:lpstr>Figure 4-8   SSB transmitter block diagram.</vt:lpstr>
      <vt:lpstr>Figure 4-9   SSB generator-filter method. (From the ARRL Handbook, courtesy of the American Radio Relay League.)</vt:lpstr>
      <vt:lpstr>Figure 4-10   Phase-shift SSB generator.</vt:lpstr>
      <vt:lpstr>Figure 4-11   Amplitude expandor circuit.</vt:lpstr>
      <vt:lpstr>Figure 4-12   ACSSB signal.</vt:lpstr>
      <vt:lpstr>Figure 4-13   Linear power amplifier. (Courtesy of Microwaves and RF.)</vt:lpstr>
      <vt:lpstr>4-5 ssb demodulation</vt:lpstr>
      <vt:lpstr>Figure 4-14   AM, DSB, and SSB waves from sinusoidal modulating signals.</vt:lpstr>
      <vt:lpstr>Figure 4-15   Mixer used as SSB demodulator.</vt:lpstr>
      <vt:lpstr>Figure 4-16   SL640C SSB detector.</vt:lpstr>
      <vt:lpstr>4-6 ssb receivers</vt:lpstr>
      <vt:lpstr>Figure 4-18   SSB receiver. (From the ARRL Handbook, courtesy of the American Radio Relay League.)</vt:lpstr>
      <vt:lpstr>Figure 4-18 (continued)   SSB receiver. (From the ARRL Handbook, courtesy of the American Radio Relay League.)</vt:lpstr>
      <vt:lpstr>4-7 troubleshooting</vt:lpstr>
      <vt:lpstr>Figure 4-19   Balanced modulator.</vt:lpstr>
      <vt:lpstr>Figure 4-20   Checking for carrier leakthrough with an oscilloscope.</vt:lpstr>
      <vt:lpstr>Figure 4-21   Single-sideband signal with and without carrier leakthrough.</vt:lpstr>
      <vt:lpstr>Figure 4-22   Checking carrier suppression with a spectrum analyzer.</vt:lpstr>
      <vt:lpstr>Figure 4-23   Carrier suppression as seen on a spectrum analyzer.</vt:lpstr>
      <vt:lpstr>Figure 4-24   Filter testing.</vt:lpstr>
      <vt:lpstr>Figure 4-25   Two-tone test.</vt:lpstr>
      <vt:lpstr>Figure 4-26   SSB receiver block diagram.</vt:lpstr>
      <vt:lpstr>4-8 troubleshooting with multisim</vt:lpstr>
      <vt:lpstr>Figure 4-27   A multiplier plus SSB filter as implemented with Electronics WorkbenchTM  Multisim.</vt:lpstr>
      <vt:lpstr>Figure 4-28   The double-sideband output spectrum for the multiplier circuit.</vt:lpstr>
      <vt:lpstr>Figure 4-29   The multiplier circuit with the lower sideband removed.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32</cp:revision>
  <dcterms:created xsi:type="dcterms:W3CDTF">2007-06-03T22:13:57Z</dcterms:created>
  <dcterms:modified xsi:type="dcterms:W3CDTF">2010-02-09T22:42:09Z</dcterms:modified>
</cp:coreProperties>
</file>