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1"/>
  </p:notesMasterIdLst>
  <p:sldIdLst>
    <p:sldId id="352" r:id="rId2"/>
    <p:sldId id="353" r:id="rId3"/>
    <p:sldId id="362" r:id="rId4"/>
    <p:sldId id="318" r:id="rId5"/>
    <p:sldId id="363" r:id="rId6"/>
    <p:sldId id="319" r:id="rId7"/>
    <p:sldId id="364" r:id="rId8"/>
    <p:sldId id="321" r:id="rId9"/>
    <p:sldId id="365" r:id="rId10"/>
    <p:sldId id="323" r:id="rId11"/>
    <p:sldId id="324" r:id="rId12"/>
    <p:sldId id="325" r:id="rId13"/>
    <p:sldId id="326" r:id="rId14"/>
    <p:sldId id="327" r:id="rId15"/>
    <p:sldId id="328" r:id="rId16"/>
    <p:sldId id="366" r:id="rId17"/>
    <p:sldId id="330" r:id="rId18"/>
    <p:sldId id="371" r:id="rId19"/>
    <p:sldId id="331" r:id="rId20"/>
    <p:sldId id="333" r:id="rId21"/>
    <p:sldId id="335" r:id="rId22"/>
    <p:sldId id="367" r:id="rId23"/>
    <p:sldId id="337" r:id="rId24"/>
    <p:sldId id="338" r:id="rId25"/>
    <p:sldId id="339" r:id="rId26"/>
    <p:sldId id="340" r:id="rId27"/>
    <p:sldId id="368" r:id="rId28"/>
    <p:sldId id="341" r:id="rId29"/>
    <p:sldId id="342" r:id="rId30"/>
    <p:sldId id="343" r:id="rId31"/>
    <p:sldId id="369" r:id="rId32"/>
    <p:sldId id="344" r:id="rId33"/>
    <p:sldId id="345" r:id="rId34"/>
    <p:sldId id="346" r:id="rId35"/>
    <p:sldId id="348" r:id="rId36"/>
    <p:sldId id="349" r:id="rId37"/>
    <p:sldId id="370" r:id="rId38"/>
    <p:sldId id="350" r:id="rId39"/>
    <p:sldId id="351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6FF"/>
    <a:srgbClr val="DA8C8C"/>
    <a:srgbClr val="97D4FB"/>
    <a:srgbClr val="F7F7F7"/>
    <a:srgbClr val="000000"/>
    <a:srgbClr val="F9C486"/>
    <a:srgbClr val="B50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1" autoAdjust="0"/>
    <p:restoredTop sz="91443" autoAdjust="0"/>
  </p:normalViewPr>
  <p:slideViewPr>
    <p:cSldViewPr>
      <p:cViewPr>
        <p:scale>
          <a:sx n="100" d="100"/>
          <a:sy n="100" d="100"/>
        </p:scale>
        <p:origin x="-1086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FFD288-A525-487A-BD92-9CB6C6BC28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3BFD0-C0F7-4FD8-97E8-C60160E8D88C}" type="slidenum">
              <a:rPr lang="en-US"/>
              <a:pPr/>
              <a:t>4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3FDFC-A16A-4035-9F4B-1ACF8FBB900A}" type="slidenum">
              <a:rPr lang="en-US"/>
              <a:pPr/>
              <a:t>17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D1660-BA3E-4818-972F-C83F6E52A07B}" type="slidenum">
              <a:rPr lang="en-US"/>
              <a:pPr/>
              <a:t>19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06DAD-E718-479F-BEE3-3C8678CAB0D0}" type="slidenum">
              <a:rPr lang="en-US"/>
              <a:pPr/>
              <a:t>20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2CB61-F4A8-4C4E-B7A0-C64FB6D52864}" type="slidenum">
              <a:rPr lang="en-US"/>
              <a:pPr/>
              <a:t>21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8559E-FE0D-4342-87C7-2BD69A147840}" type="slidenum">
              <a:rPr lang="en-US"/>
              <a:pPr/>
              <a:t>23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88960-EBCA-44C1-AA33-D48367AEBBE0}" type="slidenum">
              <a:rPr lang="en-US"/>
              <a:pPr/>
              <a:t>24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A2EC9-207C-4E13-90F1-99390F041EE6}" type="slidenum">
              <a:rPr lang="en-US"/>
              <a:pPr/>
              <a:t>25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87AD6-01E3-4101-A191-0750A0AEFBE6}" type="slidenum">
              <a:rPr lang="en-US"/>
              <a:pPr/>
              <a:t>26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95C20-76B0-429F-9C52-9FF95239CC4A}" type="slidenum">
              <a:rPr lang="en-US"/>
              <a:pPr/>
              <a:t>28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2FAFE-43CE-4EED-BAD7-CCD6EAE6B598}" type="slidenum">
              <a:rPr lang="en-US"/>
              <a:pPr/>
              <a:t>29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516F5-BE61-4F8D-9221-0053EC1428EC}" type="slidenum">
              <a:rPr lang="en-US"/>
              <a:pPr/>
              <a:t>6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DC583-C0FB-44BC-A466-F2D77D65693A}" type="slidenum">
              <a:rPr lang="en-US"/>
              <a:pPr/>
              <a:t>30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237E6-FAED-4A9E-A00F-77161A5A78B5}" type="slidenum">
              <a:rPr lang="en-US"/>
              <a:pPr/>
              <a:t>32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67722-6CBF-4272-93B7-9A351B7A4D70}" type="slidenum">
              <a:rPr lang="en-US"/>
              <a:pPr/>
              <a:t>33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C23F1-712F-474A-8F58-E84866FFEFE3}" type="slidenum">
              <a:rPr lang="en-US"/>
              <a:pPr/>
              <a:t>34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FAD00-4697-4909-AA63-79765C64BA2D}" type="slidenum">
              <a:rPr lang="en-US"/>
              <a:pPr/>
              <a:t>35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63726-04F2-48B0-A022-486DF8EBC509}" type="slidenum">
              <a:rPr lang="en-US"/>
              <a:pPr/>
              <a:t>36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B834D-95E5-4BAB-9AE3-D2C4CD00A0D6}" type="slidenum">
              <a:rPr lang="en-US"/>
              <a:pPr/>
              <a:t>38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0CEBE-A13F-4DBD-B2CD-201704FC15C6}" type="slidenum">
              <a:rPr lang="en-US"/>
              <a:pPr/>
              <a:t>39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F078D-4362-4F5B-BABD-A401E8853F72}" type="slidenum">
              <a:rPr lang="en-US"/>
              <a:pPr/>
              <a:t>8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4E483-2997-4688-942C-F54C52B7D317}" type="slidenum">
              <a:rPr lang="en-US"/>
              <a:pPr/>
              <a:t>10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13458-0E17-4931-9159-D8E78C3093E7}" type="slidenum">
              <a:rPr lang="en-US"/>
              <a:pPr/>
              <a:t>11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3E75C-273A-4E4C-B5D2-3CEDAD36A684}" type="slidenum">
              <a:rPr lang="en-US"/>
              <a:pPr/>
              <a:t>12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44584-394D-474D-86C8-CF9BAAB4976D}" type="slidenum">
              <a:rPr lang="en-US"/>
              <a:pPr/>
              <a:t>13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E31E8-6A8A-48C2-867E-8DE05AD7BD2B}" type="slidenum">
              <a:rPr lang="en-US"/>
              <a:pPr/>
              <a:t>14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65408-1695-4273-94DC-25F745806D73}" type="slidenum">
              <a:rPr lang="en-US"/>
              <a:pPr/>
              <a:t>15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3/2/2010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3/2/2010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3/2/2010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EE 350 / ECE 490</a:t>
            </a:r>
            <a:br>
              <a:rPr lang="en-US" dirty="0" smtClean="0"/>
            </a:br>
            <a:r>
              <a:rPr lang="en-US" dirty="0" smtClean="0"/>
              <a:t>Analog Communication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6480048" cy="1752600"/>
          </a:xfrm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Ch. 6 – Frequency Modulation (FM) Reception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2/23/2010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R. Munden - Fairfield University</a:t>
            </a:r>
            <a:endParaRPr kumimoji="0"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fld id="{69E29E33-B620-47F9-BB04-8846C2A5AFCC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6-6</a:t>
            </a:r>
            <a:r>
              <a:rPr lang="en-US" sz="1800" dirty="0"/>
              <a:t>   Slope detection.</a:t>
            </a:r>
          </a:p>
        </p:txBody>
      </p:sp>
      <p:pic>
        <p:nvPicPr>
          <p:cNvPr id="484355" name="fg06_00600.jpg" descr="fg06_00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38200"/>
            <a:ext cx="5829299" cy="52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95400" y="6096000"/>
            <a:ext cx="654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Slope detection turns FM into AM, but is not always very linear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848600" cy="331787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Figure 6-7</a:t>
            </a:r>
            <a:r>
              <a:rPr lang="en-US" sz="2000" dirty="0"/>
              <a:t>   Foster-</a:t>
            </a:r>
            <a:r>
              <a:rPr lang="en-US" sz="2000" dirty="0" err="1"/>
              <a:t>Seely</a:t>
            </a:r>
            <a:r>
              <a:rPr lang="en-US" sz="2000" dirty="0"/>
              <a:t> discriminator.</a:t>
            </a:r>
          </a:p>
        </p:txBody>
      </p:sp>
      <p:pic>
        <p:nvPicPr>
          <p:cNvPr id="486403" name="fg06_00700.jpg" descr="fg06_00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7313613" cy="345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Figure 6-8</a:t>
            </a:r>
            <a:r>
              <a:rPr lang="en-US" sz="2000" dirty="0"/>
              <a:t>   Discriminator phase relations.</a:t>
            </a:r>
          </a:p>
        </p:txBody>
      </p:sp>
      <p:pic>
        <p:nvPicPr>
          <p:cNvPr id="4" name="fg06_00800.jpg" descr="fg06_00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03388"/>
            <a:ext cx="845661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Figure 6-9</a:t>
            </a:r>
            <a:r>
              <a:rPr lang="en-US" sz="2000" dirty="0"/>
              <a:t>   Ratio detector.</a:t>
            </a:r>
          </a:p>
        </p:txBody>
      </p:sp>
      <p:pic>
        <p:nvPicPr>
          <p:cNvPr id="490499" name="fg06_00900.jpg" descr="fg06_00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20850"/>
            <a:ext cx="845661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6-10</a:t>
            </a:r>
            <a:r>
              <a:rPr lang="en-US" sz="1800" dirty="0"/>
              <a:t>   </a:t>
            </a:r>
            <a:r>
              <a:rPr lang="en-US" sz="1800" dirty="0" err="1"/>
              <a:t>Quadrature</a:t>
            </a:r>
            <a:r>
              <a:rPr lang="en-US" sz="1800" dirty="0"/>
              <a:t> detection.</a:t>
            </a:r>
          </a:p>
        </p:txBody>
      </p:sp>
      <p:pic>
        <p:nvPicPr>
          <p:cNvPr id="492547" name="fg06_01000.jpg" descr="fg06_0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24000"/>
            <a:ext cx="52466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6-11</a:t>
            </a:r>
            <a:r>
              <a:rPr lang="en-US" sz="1800" dirty="0"/>
              <a:t>   Analog </a:t>
            </a:r>
            <a:r>
              <a:rPr lang="en-US" sz="1800" dirty="0" err="1"/>
              <a:t>quadrature</a:t>
            </a:r>
            <a:r>
              <a:rPr lang="en-US" sz="1800" dirty="0"/>
              <a:t> detector.</a:t>
            </a:r>
          </a:p>
        </p:txBody>
      </p:sp>
      <p:pic>
        <p:nvPicPr>
          <p:cNvPr id="494595" name="fg06_01100.jpg" descr="fg06_01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7985125" cy="462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6-5 Phase-Locked Loop</a:t>
            </a:r>
            <a:endParaRPr lang="en-US" dirty="0"/>
          </a:p>
        </p:txBody>
      </p:sp>
      <p:pic>
        <p:nvPicPr>
          <p:cNvPr id="4" name="fg06_01200.jpg" descr="fg06_012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2419752"/>
            <a:ext cx="8153400" cy="285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2578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6-12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PLL block diagram.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6-13</a:t>
            </a:r>
            <a:r>
              <a:rPr lang="en-US" sz="1800" dirty="0"/>
              <a:t>   An example of an FM receiver using the LM565 PLL.</a:t>
            </a:r>
          </a:p>
        </p:txBody>
      </p:sp>
      <p:pic>
        <p:nvPicPr>
          <p:cNvPr id="498691" name="fg06_01300.jpg" descr="fg06_01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456613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PLL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 Free-Running Frequency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 Loop Gain (</a:t>
            </a:r>
            <a:r>
              <a:rPr lang="en-US" dirty="0" err="1" smtClean="0"/>
              <a:t>KoKD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  Hold-In Range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6-14</a:t>
            </a:r>
            <a:r>
              <a:rPr lang="en-US" sz="1200"/>
              <a:t>   The LM565 phase-locked-loop data sheets. (Reprinted with permission of National Semiconductor Corporation.)</a:t>
            </a:r>
          </a:p>
        </p:txBody>
      </p:sp>
      <p:pic>
        <p:nvPicPr>
          <p:cNvPr id="500739" name="fg06_0140a.jpg" descr="fg06_014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38465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fg06_0140b.jpg" descr="fg06_014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990600"/>
            <a:ext cx="38766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2/23/2010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r>
              <a:rPr kumimoji="0" lang="es-ES" smtClean="0"/>
              <a:t>R. Munden - Fairfield University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fld id="{BC5217A8-0E06-4059-AC45-433E2E67A85D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100" dirty="0" smtClean="0"/>
              <a:t>Describe the operation of an FM receiving system and highlight the difference compared to AM</a:t>
            </a:r>
          </a:p>
          <a:p>
            <a:r>
              <a:rPr lang="en-US" sz="2100" dirty="0" smtClean="0"/>
              <a:t>Sketch a slope detector schematic and explain how it can provide the required response to the modulating signal amplitude and frequency</a:t>
            </a:r>
          </a:p>
          <a:p>
            <a:r>
              <a:rPr lang="en-US" sz="2100" dirty="0" smtClean="0"/>
              <a:t>Provide various techniques and related circuits used in FM discriminators</a:t>
            </a:r>
          </a:p>
          <a:p>
            <a:r>
              <a:rPr lang="en-US" sz="2100" dirty="0" smtClean="0"/>
              <a:t>Explain the operation of the PLL and describe how it can be utilized as an FM discriminator</a:t>
            </a:r>
          </a:p>
          <a:p>
            <a:r>
              <a:rPr lang="en-US" sz="2100" dirty="0" smtClean="0"/>
              <a:t>Provide the block diagram of a complete stereo broadcast band receiver and explain its operation</a:t>
            </a:r>
          </a:p>
          <a:p>
            <a:r>
              <a:rPr lang="en-US" sz="2100" dirty="0" smtClean="0"/>
              <a:t>Analyze the operation of an LIC used as a stereo decoder</a:t>
            </a:r>
          </a:p>
          <a:p>
            <a:r>
              <a:rPr lang="en-US" sz="2100" dirty="0" smtClean="0"/>
              <a:t>Analyze and understand a complete FM receiver schematic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6-14 (continued)</a:t>
            </a:r>
            <a:r>
              <a:rPr lang="en-US" sz="1200"/>
              <a:t>   The LM565 phase-locked-loop data sheets. (Reprinted with permission of National Semiconductor Corporation.) </a:t>
            </a:r>
          </a:p>
        </p:txBody>
      </p:sp>
      <p:pic>
        <p:nvPicPr>
          <p:cNvPr id="504835" name="fg06_0140c.jpg" descr="fg06_014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39020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fg06_0140d.jpg" descr="fg06_0140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0"/>
            <a:ext cx="37036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6-14 (continued)</a:t>
            </a:r>
            <a:r>
              <a:rPr lang="en-US" sz="1200"/>
              <a:t>   The LM565 phase-locked-loop data sheets. (Reprinted with permission of National Semiconductor Corporation.) </a:t>
            </a:r>
          </a:p>
        </p:txBody>
      </p:sp>
      <p:pic>
        <p:nvPicPr>
          <p:cNvPr id="508931" name="fg06_0140e.jpg" descr="fg06_014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063" y="800100"/>
            <a:ext cx="38258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6-6 Stereo Demodulation</a:t>
            </a:r>
            <a:endParaRPr lang="en-US" dirty="0"/>
          </a:p>
        </p:txBody>
      </p:sp>
      <p:pic>
        <p:nvPicPr>
          <p:cNvPr id="4" name="fg06_01500.jpg" descr="fg06_015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5073072" cy="478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62484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6-15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Monophonic and stereo receivers.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981200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difference until after the discriminator</a:t>
            </a:r>
          </a:p>
          <a:p>
            <a:endParaRPr lang="en-US" dirty="0" smtClean="0"/>
          </a:p>
          <a:p>
            <a:r>
              <a:rPr lang="en-US" dirty="0" smtClean="0"/>
              <a:t>Monophonic receivers just ignore the higher frequency components</a:t>
            </a:r>
          </a:p>
          <a:p>
            <a:endParaRPr lang="en-US" dirty="0" smtClean="0"/>
          </a:p>
          <a:p>
            <a:r>
              <a:rPr lang="en-US" dirty="0" smtClean="0"/>
              <a:t>Stereo requires additional circuitry to separate out the higher frequency components via several filter stages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7" name="fg06_01600.jpg" descr="fg06_0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82763"/>
            <a:ext cx="8456613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Network for Stereo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1816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6-16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Stereo signal processing.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6-17</a:t>
            </a:r>
            <a:r>
              <a:rPr lang="en-US" sz="1800" dirty="0"/>
              <a:t>   Composite stereo and SCA modulating signal.</a:t>
            </a:r>
          </a:p>
        </p:txBody>
      </p:sp>
      <p:pic>
        <p:nvPicPr>
          <p:cNvPr id="515075" name="fg06_01700.jpg" descr="fg06_01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89150"/>
            <a:ext cx="84566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4953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 can be used and frequency multiplexed into an FM signal as well.</a:t>
            </a:r>
          </a:p>
          <a:p>
            <a:r>
              <a:rPr lang="en-US" dirty="0" smtClean="0"/>
              <a:t>Usually narrowband (+/- 7.5 kHz) and a 67 kHz carrier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Figure 6-18</a:t>
            </a:r>
            <a:r>
              <a:rPr lang="en-US" sz="2000" dirty="0"/>
              <a:t>   SCA PLL decoder.</a:t>
            </a:r>
          </a:p>
        </p:txBody>
      </p:sp>
      <p:pic>
        <p:nvPicPr>
          <p:cNvPr id="517123" name="fg06_01800.jpg" descr="fg06_01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456613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6-19</a:t>
            </a:r>
            <a:r>
              <a:rPr lang="en-US" sz="1200"/>
              <a:t>   CA3090 stereo decoder. (Courtesy of RCA.)</a:t>
            </a:r>
          </a:p>
        </p:txBody>
      </p:sp>
      <p:pic>
        <p:nvPicPr>
          <p:cNvPr id="519171" name="fg06_01900.jpg" descr="fg06_01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914400"/>
            <a:ext cx="79422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6-7 FM Receivers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Now available as single chips (Philips TEA5767/68)</a:t>
            </a:r>
          </a:p>
          <a:p>
            <a:r>
              <a:rPr lang="en-US" dirty="0" smtClean="0"/>
              <a:t>Still practical as a modular setup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6-20</a:t>
            </a:r>
            <a:r>
              <a:rPr lang="en-US" sz="1600" dirty="0"/>
              <a:t>   Block diagram of the Philips Semiconductors TEA5767  single-chip FM stereo radio.</a:t>
            </a:r>
          </a:p>
        </p:txBody>
      </p:sp>
      <p:pic>
        <p:nvPicPr>
          <p:cNvPr id="521219" name="fg06_02000.jpg" descr="fg06_0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17235" y="-374235"/>
            <a:ext cx="6109532" cy="807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6-21</a:t>
            </a:r>
            <a:r>
              <a:rPr lang="en-US" sz="1800" dirty="0"/>
              <a:t>   Complete 88- to 108-MHz stereo receiver.</a:t>
            </a:r>
          </a:p>
        </p:txBody>
      </p:sp>
      <p:pic>
        <p:nvPicPr>
          <p:cNvPr id="523267" name="fg06_0210a.jpg" descr="fg06_021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210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00200" y="9144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9144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amplifier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8382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586740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Oscillator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557338" y="2366963"/>
            <a:ext cx="3009900" cy="2857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24313" y="2395538"/>
            <a:ext cx="3105150" cy="2857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2971800" y="3886200"/>
            <a:ext cx="3810000" cy="1905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6-1 Block Diagram</a:t>
            </a:r>
            <a:endParaRPr lang="en-US" dirty="0"/>
          </a:p>
        </p:txBody>
      </p:sp>
      <p:pic>
        <p:nvPicPr>
          <p:cNvPr id="4" name="fg06_00100.jpg" descr="fg06_001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877" y="1600200"/>
            <a:ext cx="625519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57150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6-1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FM receiver block diagram.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6-21 (continued)</a:t>
            </a:r>
            <a:r>
              <a:rPr lang="en-US" sz="1200"/>
              <a:t>   Complete 88- to 108-MHz stereo receiver.</a:t>
            </a:r>
          </a:p>
        </p:txBody>
      </p:sp>
      <p:pic>
        <p:nvPicPr>
          <p:cNvPr id="525315" name="fg06_0210b.jpg" descr="fg06_021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450" y="914400"/>
            <a:ext cx="6946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6-8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6-22</a:t>
            </a:r>
            <a:r>
              <a:rPr lang="en-US" sz="1800" dirty="0"/>
              <a:t>   Typical FM receiver.</a:t>
            </a:r>
          </a:p>
        </p:txBody>
      </p:sp>
      <p:pic>
        <p:nvPicPr>
          <p:cNvPr id="527363" name="fg06_02200.jpg" descr="fg06_02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12838"/>
            <a:ext cx="845661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6-23</a:t>
            </a:r>
            <a:r>
              <a:rPr lang="en-US" sz="1800" dirty="0"/>
              <a:t>   Testing by wobbling the signal.</a:t>
            </a:r>
          </a:p>
        </p:txBody>
      </p:sp>
      <p:pic>
        <p:nvPicPr>
          <p:cNvPr id="529411" name="fg06_02300.jpg" descr="fg06_02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5963"/>
            <a:ext cx="8456613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6-24</a:t>
            </a:r>
            <a:r>
              <a:rPr lang="en-US" sz="1800" dirty="0"/>
              <a:t>   </a:t>
            </a:r>
            <a:r>
              <a:rPr lang="en-US" sz="1800" dirty="0" err="1"/>
              <a:t>Quadrature</a:t>
            </a:r>
            <a:r>
              <a:rPr lang="en-US" sz="1800" dirty="0"/>
              <a:t> detector.</a:t>
            </a:r>
          </a:p>
        </p:txBody>
      </p:sp>
      <p:pic>
        <p:nvPicPr>
          <p:cNvPr id="531459" name="fg06_02400.jpg" descr="fg06_0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76438"/>
            <a:ext cx="8456613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Figure 6-25</a:t>
            </a:r>
            <a:r>
              <a:rPr lang="en-US" sz="2000" dirty="0"/>
              <a:t>   Diode test range.</a:t>
            </a:r>
          </a:p>
        </p:txBody>
      </p:sp>
      <p:pic>
        <p:nvPicPr>
          <p:cNvPr id="535555" name="fg06_02500.jpg" descr="fg06_02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90625"/>
            <a:ext cx="8456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Figure 6-26</a:t>
            </a:r>
            <a:r>
              <a:rPr lang="en-US" sz="2000" dirty="0"/>
              <a:t>   Diode and transistor testing.</a:t>
            </a:r>
          </a:p>
        </p:txBody>
      </p:sp>
      <p:pic>
        <p:nvPicPr>
          <p:cNvPr id="537603" name="fg06_02600.jpg" descr="fg06_02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85888"/>
            <a:ext cx="8456613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6-9 Troubleshooting w/ Multisim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Figure 6-27</a:t>
            </a:r>
            <a:r>
              <a:rPr lang="en-US" sz="2000" dirty="0"/>
              <a:t>   An implementation of an FM receiver using Multisim.</a:t>
            </a:r>
            <a:r>
              <a:rPr lang="en-US" sz="2000" b="1" dirty="0"/>
              <a:t> </a:t>
            </a:r>
            <a:r>
              <a:rPr lang="en-US" sz="2000" dirty="0"/>
              <a:t>    </a:t>
            </a:r>
          </a:p>
        </p:txBody>
      </p:sp>
      <p:pic>
        <p:nvPicPr>
          <p:cNvPr id="539651" name="fg06_02700.jpg" descr="fg06_02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73163"/>
            <a:ext cx="8456613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Figure 6-28</a:t>
            </a:r>
            <a:r>
              <a:rPr lang="en-US" sz="2000" dirty="0"/>
              <a:t>   The frequency plot of the </a:t>
            </a:r>
            <a:r>
              <a:rPr lang="en-US" sz="2000" dirty="0" err="1"/>
              <a:t>bandpass</a:t>
            </a:r>
            <a:r>
              <a:rPr lang="en-US" sz="2000" dirty="0"/>
              <a:t> filter. </a:t>
            </a:r>
          </a:p>
        </p:txBody>
      </p:sp>
      <p:pic>
        <p:nvPicPr>
          <p:cNvPr id="541699" name="fg06_02800.jpg" descr="fg06_02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68425"/>
            <a:ext cx="8456613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block diagram appears very similar to previous receivers (AM / SSB)</a:t>
            </a:r>
          </a:p>
          <a:p>
            <a:r>
              <a:rPr lang="en-US" dirty="0" smtClean="0"/>
              <a:t>Mixer, Local Oscillator, and IF amp are nearly identical</a:t>
            </a:r>
          </a:p>
          <a:p>
            <a:r>
              <a:rPr lang="en-US" dirty="0" smtClean="0"/>
              <a:t>Universal standard intermediate frequency is 10.7 MHz (AM is 455 kHz).</a:t>
            </a:r>
          </a:p>
          <a:p>
            <a:r>
              <a:rPr lang="en-US" dirty="0" smtClean="0"/>
              <a:t>AGC may not be needed due to limiter</a:t>
            </a:r>
          </a:p>
          <a:p>
            <a:r>
              <a:rPr lang="en-US" dirty="0" smtClean="0"/>
              <a:t>AFC is not necessary in new designs due to more stable Local Oscillators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6-2 RF Amplifiers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 can avoid RF amplifiers because of generally larger input voltages</a:t>
            </a:r>
          </a:p>
          <a:p>
            <a:r>
              <a:rPr lang="en-US" dirty="0" smtClean="0"/>
              <a:t>RF often operates on 1uV signal, but needs to be amplified to increase above the noise figure</a:t>
            </a:r>
          </a:p>
          <a:p>
            <a:r>
              <a:rPr lang="en-US" dirty="0" smtClean="0"/>
              <a:t>RF amplifiers also limit </a:t>
            </a:r>
            <a:r>
              <a:rPr lang="en-US" i="1" dirty="0" smtClean="0"/>
              <a:t>local oscillator </a:t>
            </a:r>
            <a:r>
              <a:rPr lang="en-US" i="1" dirty="0" err="1" smtClean="0"/>
              <a:t>reradiation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6-2</a:t>
            </a:r>
            <a:r>
              <a:rPr lang="en-US" sz="1600" dirty="0"/>
              <a:t>   MOSFET RF amplifier. (Courtesy of Motorola Semiconductor Products, Inc.)</a:t>
            </a:r>
          </a:p>
        </p:txBody>
      </p:sp>
      <p:pic>
        <p:nvPicPr>
          <p:cNvPr id="476163" name="fg06_00200.jpg" descr="fg06_00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9975"/>
            <a:ext cx="8456613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6-3 Limiters</a:t>
            </a:r>
            <a:endParaRPr lang="en-US" dirty="0"/>
          </a:p>
        </p:txBody>
      </p:sp>
      <p:pic>
        <p:nvPicPr>
          <p:cNvPr id="4" name="fg06_00300.jpg" descr="fg06_003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628452"/>
            <a:ext cx="8153400" cy="443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638800"/>
            <a:ext cx="8305800" cy="331787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6-3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Transistor limiting circuit.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3962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RC reduces the collector voltage to allow transistor overdrive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6-4</a:t>
            </a:r>
            <a:r>
              <a:rPr lang="en-US" sz="1800" dirty="0"/>
              <a:t>   Limiter input/output and flywheel effects.</a:t>
            </a:r>
          </a:p>
        </p:txBody>
      </p:sp>
      <p:pic>
        <p:nvPicPr>
          <p:cNvPr id="480259" name="fg06_00400.jpg" descr="fg06_00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41488"/>
            <a:ext cx="845661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6-4 Discriminators</a:t>
            </a:r>
            <a:endParaRPr lang="en-US" dirty="0"/>
          </a:p>
        </p:txBody>
      </p:sp>
      <p:pic>
        <p:nvPicPr>
          <p:cNvPr id="4" name="fg06_00500.jpg" descr="fg06_005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8153400" cy="368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334000"/>
            <a:ext cx="8305800" cy="331787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6-5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FM discriminator characteristic.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183</TotalTime>
  <Words>673</Words>
  <Application>Microsoft Office PowerPoint</Application>
  <PresentationFormat>On-screen Show (4:3)</PresentationFormat>
  <Paragraphs>116</Paragraphs>
  <Slides>39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Median</vt:lpstr>
      <vt:lpstr>EE 350 / ECE 490 Analog Communication Systems</vt:lpstr>
      <vt:lpstr>Objectives</vt:lpstr>
      <vt:lpstr>6-1 Block Diagram</vt:lpstr>
      <vt:lpstr>Similarities</vt:lpstr>
      <vt:lpstr>6-2 RF Amplifiers</vt:lpstr>
      <vt:lpstr>Figure 6-2   MOSFET RF amplifier. (Courtesy of Motorola Semiconductor Products, Inc.)</vt:lpstr>
      <vt:lpstr>6-3 Limiters</vt:lpstr>
      <vt:lpstr>Figure 6-4   Limiter input/output and flywheel effects.</vt:lpstr>
      <vt:lpstr>6-4 Discriminators</vt:lpstr>
      <vt:lpstr>Figure 6-6   Slope detection.</vt:lpstr>
      <vt:lpstr>Figure 6-7   Foster-Seely discriminator.</vt:lpstr>
      <vt:lpstr>Figure 6-8   Discriminator phase relations.</vt:lpstr>
      <vt:lpstr>Figure 6-9   Ratio detector.</vt:lpstr>
      <vt:lpstr>Figure 6-10   Quadrature detection.</vt:lpstr>
      <vt:lpstr>Figure 6-11   Analog quadrature detector.</vt:lpstr>
      <vt:lpstr>6-5 Phase-Locked Loop</vt:lpstr>
      <vt:lpstr>Figure 6-13   An example of an FM receiver using the LM565 PLL.</vt:lpstr>
      <vt:lpstr>PLL calculations</vt:lpstr>
      <vt:lpstr>Figure 6-14   The LM565 phase-locked-loop data sheets. (Reprinted with permission of National Semiconductor Corporation.)</vt:lpstr>
      <vt:lpstr>Figure 6-14 (continued)   The LM565 phase-locked-loop data sheets. (Reprinted with permission of National Semiconductor Corporation.) </vt:lpstr>
      <vt:lpstr>Figure 6-14 (continued)   The LM565 phase-locked-loop data sheets. (Reprinted with permission of National Semiconductor Corporation.) </vt:lpstr>
      <vt:lpstr>6-6 Stereo Demodulation</vt:lpstr>
      <vt:lpstr>Matrix Network for Stereo</vt:lpstr>
      <vt:lpstr>Figure 6-17   Composite stereo and SCA modulating signal.</vt:lpstr>
      <vt:lpstr>Figure 6-18   SCA PLL decoder.</vt:lpstr>
      <vt:lpstr>Figure 6-19   CA3090 stereo decoder. (Courtesy of RCA.)</vt:lpstr>
      <vt:lpstr>6-7 FM Receivers</vt:lpstr>
      <vt:lpstr>Figure 6-20   Block diagram of the Philips Semiconductors TEA5767  single-chip FM stereo radio.</vt:lpstr>
      <vt:lpstr>Figure 6-21   Complete 88- to 108-MHz stereo receiver.</vt:lpstr>
      <vt:lpstr>Figure 6-21 (continued)   Complete 88- to 108-MHz stereo receiver.</vt:lpstr>
      <vt:lpstr>6-8 Troubleshooting</vt:lpstr>
      <vt:lpstr>Figure 6-22   Typical FM receiver.</vt:lpstr>
      <vt:lpstr>Figure 6-23   Testing by wobbling the signal.</vt:lpstr>
      <vt:lpstr>Figure 6-24   Quadrature detector.</vt:lpstr>
      <vt:lpstr>Figure 6-25   Diode test range.</vt:lpstr>
      <vt:lpstr>Figure 6-26   Diode and transistor testing.</vt:lpstr>
      <vt:lpstr>6-9 Troubleshooting w/ Multisim</vt:lpstr>
      <vt:lpstr>Figure 6-27   An implementation of an FM receiver using Multisim.     </vt:lpstr>
      <vt:lpstr>Figure 6-28   The frequency plot of the bandpass filter. </vt:lpstr>
    </vt:vector>
  </TitlesOfParts>
  <Company>Workflow Data Systems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James Ramsey</dc:creator>
  <cp:lastModifiedBy>Ryan Munden</cp:lastModifiedBy>
  <cp:revision>26</cp:revision>
  <dcterms:created xsi:type="dcterms:W3CDTF">2007-06-03T22:17:05Z</dcterms:created>
  <dcterms:modified xsi:type="dcterms:W3CDTF">2010-03-02T22:25:01Z</dcterms:modified>
</cp:coreProperties>
</file>