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2"/>
  </p:notesMasterIdLst>
  <p:sldIdLst>
    <p:sldId id="357" r:id="rId2"/>
    <p:sldId id="358" r:id="rId3"/>
    <p:sldId id="359" r:id="rId4"/>
    <p:sldId id="360" r:id="rId5"/>
    <p:sldId id="318" r:id="rId6"/>
    <p:sldId id="320" r:id="rId7"/>
    <p:sldId id="319" r:id="rId8"/>
    <p:sldId id="321" r:id="rId9"/>
    <p:sldId id="368" r:id="rId10"/>
    <p:sldId id="361" r:id="rId11"/>
    <p:sldId id="322" r:id="rId12"/>
    <p:sldId id="323" r:id="rId13"/>
    <p:sldId id="325" r:id="rId14"/>
    <p:sldId id="324" r:id="rId15"/>
    <p:sldId id="327" r:id="rId16"/>
    <p:sldId id="328" r:id="rId17"/>
    <p:sldId id="369" r:id="rId18"/>
    <p:sldId id="329" r:id="rId19"/>
    <p:sldId id="362" r:id="rId20"/>
    <p:sldId id="330" r:id="rId21"/>
    <p:sldId id="331" r:id="rId22"/>
    <p:sldId id="332" r:id="rId23"/>
    <p:sldId id="363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1" r:id="rId33"/>
    <p:sldId id="364" r:id="rId34"/>
    <p:sldId id="342" r:id="rId35"/>
    <p:sldId id="365" r:id="rId36"/>
    <p:sldId id="344" r:id="rId37"/>
    <p:sldId id="345" r:id="rId38"/>
    <p:sldId id="346" r:id="rId39"/>
    <p:sldId id="347" r:id="rId40"/>
    <p:sldId id="348" r:id="rId41"/>
    <p:sldId id="349" r:id="rId42"/>
    <p:sldId id="350" r:id="rId43"/>
    <p:sldId id="351" r:id="rId44"/>
    <p:sldId id="366" r:id="rId45"/>
    <p:sldId id="352" r:id="rId46"/>
    <p:sldId id="367" r:id="rId47"/>
    <p:sldId id="353" r:id="rId48"/>
    <p:sldId id="354" r:id="rId49"/>
    <p:sldId id="355" r:id="rId50"/>
    <p:sldId id="356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6FF"/>
    <a:srgbClr val="DA8C8C"/>
    <a:srgbClr val="97D4FB"/>
    <a:srgbClr val="F7F7F7"/>
    <a:srgbClr val="000000"/>
    <a:srgbClr val="F9C486"/>
    <a:srgbClr val="B50D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1" autoAdjust="0"/>
    <p:restoredTop sz="91443" autoAdjust="0"/>
  </p:normalViewPr>
  <p:slideViewPr>
    <p:cSldViewPr>
      <p:cViewPr>
        <p:scale>
          <a:sx n="100" d="100"/>
          <a:sy n="100" d="100"/>
        </p:scale>
        <p:origin x="-1086" y="-8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55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5686F9A-FD6A-42AF-A27E-A118AB71CB6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9E8A60-F53B-4AF3-9528-77F335775195}" type="slidenum">
              <a:rPr lang="en-US"/>
              <a:pPr/>
              <a:t>5</a:t>
            </a:fld>
            <a:endParaRPr lang="en-US"/>
          </a:p>
        </p:txBody>
      </p:sp>
      <p:sp>
        <p:nvSpPr>
          <p:cNvPr id="47513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513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33666-D81D-4F11-A5D9-8EFDE108EB98}" type="slidenum">
              <a:rPr lang="en-US"/>
              <a:pPr/>
              <a:t>16</a:t>
            </a:fld>
            <a:endParaRPr lang="en-US"/>
          </a:p>
        </p:txBody>
      </p:sp>
      <p:sp>
        <p:nvSpPr>
          <p:cNvPr id="49561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561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D65DB7-FC07-430D-851D-84027624A7F9}" type="slidenum">
              <a:rPr lang="en-US"/>
              <a:pPr/>
              <a:t>18</a:t>
            </a:fld>
            <a:endParaRPr lang="en-US"/>
          </a:p>
        </p:txBody>
      </p:sp>
      <p:sp>
        <p:nvSpPr>
          <p:cNvPr id="49766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766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D46686-BA04-4CF9-AFC0-45309255E433}" type="slidenum">
              <a:rPr lang="en-US"/>
              <a:pPr/>
              <a:t>20</a:t>
            </a:fld>
            <a:endParaRPr lang="en-US"/>
          </a:p>
        </p:txBody>
      </p:sp>
      <p:sp>
        <p:nvSpPr>
          <p:cNvPr id="49971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971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71BDE5-A25E-4E5E-9E67-46EE0E116262}" type="slidenum">
              <a:rPr lang="en-US"/>
              <a:pPr/>
              <a:t>21</a:t>
            </a:fld>
            <a:endParaRPr lang="en-US"/>
          </a:p>
        </p:txBody>
      </p:sp>
      <p:sp>
        <p:nvSpPr>
          <p:cNvPr id="50176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6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A3CABC-D510-465F-8ED2-300198367CDF}" type="slidenum">
              <a:rPr lang="en-US"/>
              <a:pPr/>
              <a:t>22</a:t>
            </a:fld>
            <a:endParaRPr lang="en-US"/>
          </a:p>
        </p:txBody>
      </p:sp>
      <p:sp>
        <p:nvSpPr>
          <p:cNvPr id="50381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381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24A516-6DF6-4F19-9928-B62E42B49852}" type="slidenum">
              <a:rPr lang="en-US"/>
              <a:pPr/>
              <a:t>24</a:t>
            </a:fld>
            <a:endParaRPr lang="en-US"/>
          </a:p>
        </p:txBody>
      </p:sp>
      <p:sp>
        <p:nvSpPr>
          <p:cNvPr id="50585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585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B7E64-8444-48DE-8705-AE8E7912108E}" type="slidenum">
              <a:rPr lang="en-US"/>
              <a:pPr/>
              <a:t>25</a:t>
            </a:fld>
            <a:endParaRPr lang="en-US"/>
          </a:p>
        </p:txBody>
      </p:sp>
      <p:sp>
        <p:nvSpPr>
          <p:cNvPr id="50790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790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94D7EC-85B4-42C2-A852-84C6639D6187}" type="slidenum">
              <a:rPr lang="en-US"/>
              <a:pPr/>
              <a:t>26</a:t>
            </a:fld>
            <a:endParaRPr lang="en-US"/>
          </a:p>
        </p:txBody>
      </p:sp>
      <p:sp>
        <p:nvSpPr>
          <p:cNvPr id="50995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995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308B5D-4295-4356-BAB2-EF8390580C45}" type="slidenum">
              <a:rPr lang="en-US"/>
              <a:pPr/>
              <a:t>27</a:t>
            </a:fld>
            <a:endParaRPr lang="en-US"/>
          </a:p>
        </p:txBody>
      </p:sp>
      <p:sp>
        <p:nvSpPr>
          <p:cNvPr id="51200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0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5A3992-BBB3-44B0-852F-D5FB7F8EAB92}" type="slidenum">
              <a:rPr lang="en-US"/>
              <a:pPr/>
              <a:t>28</a:t>
            </a:fld>
            <a:endParaRPr lang="en-US"/>
          </a:p>
        </p:txBody>
      </p:sp>
      <p:sp>
        <p:nvSpPr>
          <p:cNvPr id="51405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405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5E1CC0-8608-4690-9299-FABE88ACE978}" type="slidenum">
              <a:rPr lang="en-US"/>
              <a:pPr/>
              <a:t>6</a:t>
            </a:fld>
            <a:endParaRPr lang="en-US"/>
          </a:p>
        </p:txBody>
      </p:sp>
      <p:sp>
        <p:nvSpPr>
          <p:cNvPr id="47923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923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A5F13D-7BD5-41D6-9CD1-5FB387A060F8}" type="slidenum">
              <a:rPr lang="en-US"/>
              <a:pPr/>
              <a:t>29</a:t>
            </a:fld>
            <a:endParaRPr lang="en-US"/>
          </a:p>
        </p:txBody>
      </p:sp>
      <p:sp>
        <p:nvSpPr>
          <p:cNvPr id="51609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609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956BFE-A3EA-4DC2-A311-A9CA6ED3A7D1}" type="slidenum">
              <a:rPr lang="en-US"/>
              <a:pPr/>
              <a:t>30</a:t>
            </a:fld>
            <a:endParaRPr lang="en-US"/>
          </a:p>
        </p:txBody>
      </p:sp>
      <p:sp>
        <p:nvSpPr>
          <p:cNvPr id="51814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814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0EA40C-CA44-4B15-B641-CEAB685615DA}" type="slidenum">
              <a:rPr lang="en-US"/>
              <a:pPr/>
              <a:t>31</a:t>
            </a:fld>
            <a:endParaRPr lang="en-US"/>
          </a:p>
        </p:txBody>
      </p:sp>
      <p:sp>
        <p:nvSpPr>
          <p:cNvPr id="52019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019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10D485-6F50-417F-9995-C555791C293A}" type="slidenum">
              <a:rPr lang="en-US"/>
              <a:pPr/>
              <a:t>32</a:t>
            </a:fld>
            <a:endParaRPr lang="en-US"/>
          </a:p>
        </p:txBody>
      </p:sp>
      <p:sp>
        <p:nvSpPr>
          <p:cNvPr id="52224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4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267476-8B9D-4A22-B35A-3C3A1115CC6B}" type="slidenum">
              <a:rPr lang="en-US"/>
              <a:pPr/>
              <a:t>34</a:t>
            </a:fld>
            <a:endParaRPr lang="en-US"/>
          </a:p>
        </p:txBody>
      </p:sp>
      <p:sp>
        <p:nvSpPr>
          <p:cNvPr id="52429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429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B2BE3F-449B-46AA-AAF9-5238C58DDC7B}" type="slidenum">
              <a:rPr lang="en-US"/>
              <a:pPr/>
              <a:t>36</a:t>
            </a:fld>
            <a:endParaRPr lang="en-US"/>
          </a:p>
        </p:txBody>
      </p:sp>
      <p:sp>
        <p:nvSpPr>
          <p:cNvPr id="52838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838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3E2B3B-CEBE-4A61-9D67-216FCC34A19C}" type="slidenum">
              <a:rPr lang="en-US"/>
              <a:pPr/>
              <a:t>37</a:t>
            </a:fld>
            <a:endParaRPr lang="en-US"/>
          </a:p>
        </p:txBody>
      </p:sp>
      <p:sp>
        <p:nvSpPr>
          <p:cNvPr id="53043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043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457081-2C9A-47CC-8780-6B21E1F21C2B}" type="slidenum">
              <a:rPr lang="en-US"/>
              <a:pPr/>
              <a:t>38</a:t>
            </a:fld>
            <a:endParaRPr lang="en-US"/>
          </a:p>
        </p:txBody>
      </p:sp>
      <p:sp>
        <p:nvSpPr>
          <p:cNvPr id="53248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48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C7C2F-9730-40DD-8318-02920A01E3C3}" type="slidenum">
              <a:rPr lang="en-US"/>
              <a:pPr/>
              <a:t>39</a:t>
            </a:fld>
            <a:endParaRPr lang="en-US"/>
          </a:p>
        </p:txBody>
      </p:sp>
      <p:sp>
        <p:nvSpPr>
          <p:cNvPr id="53453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453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7A6A88-BA12-4393-A2E5-66C4DEF7087E}" type="slidenum">
              <a:rPr lang="en-US"/>
              <a:pPr/>
              <a:t>40</a:t>
            </a:fld>
            <a:endParaRPr lang="en-US"/>
          </a:p>
        </p:txBody>
      </p:sp>
      <p:sp>
        <p:nvSpPr>
          <p:cNvPr id="53657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657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2A9D22-78A3-4C94-BDA2-93B17054B795}" type="slidenum">
              <a:rPr lang="en-US"/>
              <a:pPr/>
              <a:t>7</a:t>
            </a:fld>
            <a:endParaRPr lang="en-US"/>
          </a:p>
        </p:txBody>
      </p:sp>
      <p:sp>
        <p:nvSpPr>
          <p:cNvPr id="47718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718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27A854-EE77-46A9-9C9D-70F60DD0FD30}" type="slidenum">
              <a:rPr lang="en-US"/>
              <a:pPr/>
              <a:t>41</a:t>
            </a:fld>
            <a:endParaRPr lang="en-US"/>
          </a:p>
        </p:txBody>
      </p:sp>
      <p:sp>
        <p:nvSpPr>
          <p:cNvPr id="53862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86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CAC09C-07B6-4382-BB47-3FE7D8047608}" type="slidenum">
              <a:rPr lang="en-US"/>
              <a:pPr/>
              <a:t>42</a:t>
            </a:fld>
            <a:endParaRPr lang="en-US"/>
          </a:p>
        </p:txBody>
      </p:sp>
      <p:sp>
        <p:nvSpPr>
          <p:cNvPr id="54067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067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799552-E02C-4C12-B1EA-F00AC01062DC}" type="slidenum">
              <a:rPr lang="en-US"/>
              <a:pPr/>
              <a:t>43</a:t>
            </a:fld>
            <a:endParaRPr lang="en-US"/>
          </a:p>
        </p:txBody>
      </p:sp>
      <p:sp>
        <p:nvSpPr>
          <p:cNvPr id="54272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E4AD3D-C17E-48CF-A4EE-73332277913F}" type="slidenum">
              <a:rPr lang="en-US"/>
              <a:pPr/>
              <a:t>45</a:t>
            </a:fld>
            <a:endParaRPr lang="en-US"/>
          </a:p>
        </p:txBody>
      </p:sp>
      <p:sp>
        <p:nvSpPr>
          <p:cNvPr id="54477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477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0BEF7E-9EDF-48AA-A7AA-736730F6505B}" type="slidenum">
              <a:rPr lang="en-US"/>
              <a:pPr/>
              <a:t>47</a:t>
            </a:fld>
            <a:endParaRPr lang="en-US"/>
          </a:p>
        </p:txBody>
      </p:sp>
      <p:sp>
        <p:nvSpPr>
          <p:cNvPr id="54681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681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01F01A-3C63-48F2-9BD9-C9B9100EBD41}" type="slidenum">
              <a:rPr lang="en-US"/>
              <a:pPr/>
              <a:t>48</a:t>
            </a:fld>
            <a:endParaRPr lang="en-US"/>
          </a:p>
        </p:txBody>
      </p:sp>
      <p:sp>
        <p:nvSpPr>
          <p:cNvPr id="54886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886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F8AAFC-377A-4076-A824-79AACF275D4E}" type="slidenum">
              <a:rPr lang="en-US"/>
              <a:pPr/>
              <a:t>49</a:t>
            </a:fld>
            <a:endParaRPr lang="en-US"/>
          </a:p>
        </p:txBody>
      </p:sp>
      <p:sp>
        <p:nvSpPr>
          <p:cNvPr id="55091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091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D770E9-4749-4F6A-A9E6-C52A3DC77944}" type="slidenum">
              <a:rPr lang="en-US"/>
              <a:pPr/>
              <a:t>50</a:t>
            </a:fld>
            <a:endParaRPr lang="en-US"/>
          </a:p>
        </p:txBody>
      </p:sp>
      <p:sp>
        <p:nvSpPr>
          <p:cNvPr id="55296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6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B7C975-B25C-481C-9133-FB216D2B45B9}" type="slidenum">
              <a:rPr lang="en-US"/>
              <a:pPr/>
              <a:t>8</a:t>
            </a:fld>
            <a:endParaRPr lang="en-US"/>
          </a:p>
        </p:txBody>
      </p:sp>
      <p:sp>
        <p:nvSpPr>
          <p:cNvPr id="48128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28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CA5B7A-51A0-4557-8713-A74C992EB350}" type="slidenum">
              <a:rPr lang="en-US"/>
              <a:pPr/>
              <a:t>11</a:t>
            </a:fld>
            <a:endParaRPr lang="en-US"/>
          </a:p>
        </p:txBody>
      </p:sp>
      <p:sp>
        <p:nvSpPr>
          <p:cNvPr id="48333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333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17AEAE-64BC-42B1-9994-4421EA99D82C}" type="slidenum">
              <a:rPr lang="en-US"/>
              <a:pPr/>
              <a:t>12</a:t>
            </a:fld>
            <a:endParaRPr lang="en-US"/>
          </a:p>
        </p:txBody>
      </p:sp>
      <p:sp>
        <p:nvSpPr>
          <p:cNvPr id="48537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537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A649CC-7BDC-4D28-8940-142930CB2EC3}" type="slidenum">
              <a:rPr lang="en-US"/>
              <a:pPr/>
              <a:t>13</a:t>
            </a:fld>
            <a:endParaRPr lang="en-US"/>
          </a:p>
        </p:txBody>
      </p:sp>
      <p:sp>
        <p:nvSpPr>
          <p:cNvPr id="48947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947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783385-1324-4911-9FA9-3F41FDF63FD9}" type="slidenum">
              <a:rPr lang="en-US"/>
              <a:pPr/>
              <a:t>14</a:t>
            </a:fld>
            <a:endParaRPr lang="en-US"/>
          </a:p>
        </p:txBody>
      </p:sp>
      <p:sp>
        <p:nvSpPr>
          <p:cNvPr id="48742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74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987C5C-BBF0-463A-B9FD-50039311AA16}" type="slidenum">
              <a:rPr lang="en-US"/>
              <a:pPr/>
              <a:t>15</a:t>
            </a:fld>
            <a:endParaRPr lang="en-US"/>
          </a:p>
        </p:txBody>
      </p:sp>
      <p:sp>
        <p:nvSpPr>
          <p:cNvPr id="49357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357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3/16/2010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3/16/2010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28600"/>
            <a:ext cx="6480048" cy="23012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EE 350 / ECE 490</a:t>
            </a:r>
            <a:br>
              <a:rPr lang="en-US" dirty="0" smtClean="0"/>
            </a:br>
            <a:r>
              <a:rPr lang="en-US" dirty="0" smtClean="0"/>
              <a:t>Analog Communication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886200"/>
            <a:ext cx="6480048" cy="1752600"/>
          </a:xfrm>
          <a:ln>
            <a:noFill/>
          </a:ln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Ch.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Communications Techniques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2/23/2010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600200" y="6509004"/>
            <a:ext cx="3907464" cy="27432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R. Munden - Fairfield University</a:t>
            </a:r>
            <a:endParaRPr kumimoji="0"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638952" y="6509004"/>
            <a:ext cx="464288" cy="274320"/>
          </a:xfrm>
          <a:prstGeom prst="rect">
            <a:avLst/>
          </a:prstGeom>
        </p:spPr>
        <p:txBody>
          <a:bodyPr>
            <a:normAutofit/>
          </a:bodyPr>
          <a:lstStyle/>
          <a:p>
            <a:fld id="{69E29E33-B620-47F9-BB04-8846C2A5AFCC}" type="slidenum">
              <a:rPr kumimoji="0" lang="en-US" smtClean="0"/>
              <a:pPr/>
              <a:t>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7-3 Special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Delayed AGC</a:t>
            </a:r>
          </a:p>
          <a:p>
            <a:r>
              <a:rPr lang="en-US" dirty="0" smtClean="0"/>
              <a:t>Auxiliary AGC</a:t>
            </a:r>
          </a:p>
          <a:p>
            <a:r>
              <a:rPr lang="en-US" dirty="0" smtClean="0"/>
              <a:t>Variable Sensitivity</a:t>
            </a:r>
          </a:p>
          <a:p>
            <a:r>
              <a:rPr lang="en-US" dirty="0" smtClean="0"/>
              <a:t>Variable Selectivity</a:t>
            </a:r>
          </a:p>
          <a:p>
            <a:r>
              <a:rPr lang="en-US" dirty="0" smtClean="0"/>
              <a:t>Noise Limiter</a:t>
            </a:r>
          </a:p>
          <a:p>
            <a:r>
              <a:rPr lang="en-US" dirty="0" smtClean="0"/>
              <a:t>Metering</a:t>
            </a:r>
          </a:p>
          <a:p>
            <a:r>
              <a:rPr lang="en-US" dirty="0" smtClean="0"/>
              <a:t>Squelch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307" name="fg07_00500.jpg" descr="fg07_00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09738"/>
            <a:ext cx="8456613" cy="343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Delayed AGC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5257800"/>
            <a:ext cx="8305800" cy="331787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7-5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AGC characteristics.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7912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Prevents AGC from reducing the gain of very weak signals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305800" cy="331787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/>
              <a:t>Figure 7-6</a:t>
            </a:r>
            <a:r>
              <a:rPr lang="en-US" sz="1800" dirty="0"/>
              <a:t>   Delayed AGC configuration.</a:t>
            </a:r>
          </a:p>
        </p:txBody>
      </p:sp>
      <p:pic>
        <p:nvPicPr>
          <p:cNvPr id="484355" name="fg07_00600.jpg" descr="fg07_00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47863"/>
            <a:ext cx="8456613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451" name="fg07_0070a.jpg" descr="fg07_007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066800"/>
            <a:ext cx="6705600" cy="444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Auxiliary AGC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5257800"/>
            <a:ext cx="8305800" cy="331787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7-7 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(a) Auxiliary AGC; (b) the Analog Devices AD8369 variable gain amplifier IC;</a:t>
            </a: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7150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Prevents very large signals from swamping the receiver.  Sensitivity can also be hand adjusted to provide additional control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331787"/>
          </a:xfrm>
        </p:spPr>
        <p:txBody>
          <a:bodyPr>
            <a:normAutofit/>
          </a:bodyPr>
          <a:lstStyle/>
          <a:p>
            <a:pPr algn="l"/>
            <a:r>
              <a:rPr lang="en-US" sz="1400" b="1" dirty="0"/>
              <a:t>Figure 7-7 (continued)  </a:t>
            </a:r>
            <a:r>
              <a:rPr lang="en-US" sz="1400" dirty="0"/>
              <a:t> </a:t>
            </a:r>
            <a:r>
              <a:rPr lang="en-US" sz="1400" dirty="0" smtClean="0"/>
              <a:t> (</a:t>
            </a:r>
            <a:r>
              <a:rPr lang="en-US" sz="1400" dirty="0"/>
              <a:t>b) the Analog Devices AD8369 variable gain amplifier IC; </a:t>
            </a:r>
          </a:p>
        </p:txBody>
      </p:sp>
      <p:pic>
        <p:nvPicPr>
          <p:cNvPr id="4" name="fg07_0070c.jpg" descr="fg07_0070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590800"/>
            <a:ext cx="6475413" cy="365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6403" name="fg07_0070b.jpg" descr="fg07_0070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838200"/>
            <a:ext cx="2513012" cy="310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547" name="fg07_00800.jpg" descr="fg07_00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0"/>
            <a:ext cx="8456613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Selectivity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4800600"/>
            <a:ext cx="8305800" cy="331787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7-8</a:t>
            </a: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Variable bandwidth tuning (VBT).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486400"/>
            <a:ext cx="5532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Allows operation over several selectable bandwidths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595" name="fg07_00900.jpg" descr="fg07_009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371600"/>
            <a:ext cx="560448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Noise Limiting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5715000"/>
            <a:ext cx="8305800" cy="331787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7-9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Automatic noise limiter.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meter, or LED bar graph</a:t>
            </a:r>
          </a:p>
          <a:p>
            <a:r>
              <a:rPr lang="en-US" dirty="0" smtClean="0"/>
              <a:t>Attached to the AGC bias level</a:t>
            </a:r>
          </a:p>
          <a:p>
            <a:r>
              <a:rPr lang="en-US" dirty="0" smtClean="0"/>
              <a:t>As signal improves, AGC decreases, and bar graph illuminates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643" name="fg07_01000.jpg" descr="fg07_01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2388" y="914400"/>
            <a:ext cx="642143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Squelch 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5943600"/>
            <a:ext cx="8305800" cy="331787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7-10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Squelch circuit.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7-4 Receiver Noise, Sensitivity, and Dynamic Range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 = sensitivity = -174dBm + NF + 10log10(delta f) + desired S/N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Describe double conversion and up-conversion and explain their advantages</a:t>
            </a:r>
          </a:p>
          <a:p>
            <a:r>
              <a:rPr lang="en-US" dirty="0" smtClean="0"/>
              <a:t>Analyze the advantages of delayed AGC and auxiliary AGC</a:t>
            </a:r>
          </a:p>
          <a:p>
            <a:r>
              <a:rPr lang="en-US" dirty="0" smtClean="0"/>
              <a:t>Explain the features and their operation that a high-quality receiver may include as compared to a basic receiver</a:t>
            </a:r>
          </a:p>
          <a:p>
            <a:r>
              <a:rPr lang="en-US" dirty="0" smtClean="0"/>
              <a:t>Analyze and explain the relationships among noise, receiver sensitivity, dynamic range, and the third-order intercept</a:t>
            </a:r>
          </a:p>
          <a:p>
            <a:r>
              <a:rPr lang="en-US" dirty="0" smtClean="0"/>
              <a:t>Troubleshoot and amplifier suspected of excessive IMD</a:t>
            </a:r>
          </a:p>
          <a:p>
            <a:r>
              <a:rPr lang="en-US" dirty="0" smtClean="0"/>
              <a:t>Explain the operation of a frequency synthesizer</a:t>
            </a:r>
          </a:p>
          <a:p>
            <a:r>
              <a:rPr lang="en-US" dirty="0" smtClean="0"/>
              <a:t>Describe the operation of a DDS system and provide advantages and drawbacks compared to analog synthesizers</a:t>
            </a:r>
          </a:p>
          <a:p>
            <a:r>
              <a:rPr lang="en-US" dirty="0" smtClean="0"/>
              <a:t>Explain how the performance of electronic communication circuitry is affected at high frequencies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/>
              <a:t>Figure 7-11</a:t>
            </a:r>
            <a:r>
              <a:rPr lang="en-US" sz="1800" dirty="0"/>
              <a:t>   Third-order intercept and compression point illustration.</a:t>
            </a:r>
          </a:p>
        </p:txBody>
      </p:sp>
      <p:pic>
        <p:nvPicPr>
          <p:cNvPr id="498691" name="fg07_01100.jpg" descr="fg07_01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6763" y="914400"/>
            <a:ext cx="49942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331787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/>
              <a:t>Figure 7-12</a:t>
            </a:r>
            <a:r>
              <a:rPr lang="en-US" sz="1600" dirty="0"/>
              <a:t>   IMD products (second-, third-, and fifth-order for two test signals).</a:t>
            </a:r>
          </a:p>
        </p:txBody>
      </p:sp>
      <p:pic>
        <p:nvPicPr>
          <p:cNvPr id="500739" name="fg07_01200.jpg" descr="fg07_0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30350"/>
            <a:ext cx="8456613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305800" cy="331787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/>
              <a:t>Figure 7-13</a:t>
            </a:r>
            <a:r>
              <a:rPr lang="en-US" sz="1600" dirty="0"/>
              <a:t>   IMD testing: (a) mixer; (b) Class AB linear power amplifier.</a:t>
            </a:r>
          </a:p>
        </p:txBody>
      </p:sp>
      <p:pic>
        <p:nvPicPr>
          <p:cNvPr id="502787" name="fg07_01300.jpg" descr="fg07_01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95488"/>
            <a:ext cx="8456613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7-5 Frequency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305800" cy="331787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/>
              <a:t>Figure 7-14</a:t>
            </a:r>
            <a:r>
              <a:rPr lang="en-US" sz="1800" dirty="0"/>
              <a:t>   Basic frequency synthesizer.</a:t>
            </a:r>
          </a:p>
        </p:txBody>
      </p:sp>
      <p:pic>
        <p:nvPicPr>
          <p:cNvPr id="504835" name="fg07_01400.jpg" descr="fg07_01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28788"/>
            <a:ext cx="8456613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305800" cy="331787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/>
              <a:t>Figure 7-15</a:t>
            </a:r>
            <a:r>
              <a:rPr lang="en-US" sz="1800" dirty="0"/>
              <a:t>   Typical programmable divider.</a:t>
            </a:r>
          </a:p>
        </p:txBody>
      </p:sp>
      <p:pic>
        <p:nvPicPr>
          <p:cNvPr id="506883" name="fg07_01500.jpg" descr="fg07_01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1825"/>
            <a:ext cx="8456613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05800" cy="331787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/>
              <a:t>Figure 7-16</a:t>
            </a:r>
            <a:r>
              <a:rPr lang="en-US" sz="1600" dirty="0"/>
              <a:t>   Synthesizer alternatives.</a:t>
            </a:r>
          </a:p>
        </p:txBody>
      </p:sp>
      <p:pic>
        <p:nvPicPr>
          <p:cNvPr id="508931" name="fg07_01600.jpg" descr="fg07_01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4338" y="914400"/>
            <a:ext cx="31591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7-17</a:t>
            </a:r>
            <a:r>
              <a:rPr lang="en-US" sz="1200"/>
              <a:t>   Divider system with two-modulus prescaler.</a:t>
            </a:r>
          </a:p>
        </p:txBody>
      </p:sp>
      <p:pic>
        <p:nvPicPr>
          <p:cNvPr id="510979" name="fg07_01700.jpg" descr="fg07_01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0638"/>
            <a:ext cx="8456613" cy="427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331787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/>
              <a:t>Figure 7-18</a:t>
            </a:r>
            <a:r>
              <a:rPr lang="en-US" sz="1600" dirty="0"/>
              <a:t>   The Cobra 19 DX IV CB radio. (Courtesy of Cobra Electronics Corporation.)</a:t>
            </a:r>
          </a:p>
        </p:txBody>
      </p:sp>
      <p:pic>
        <p:nvPicPr>
          <p:cNvPr id="513027" name="ph07_00200.jpg" descr="ph07_00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9338" y="914400"/>
            <a:ext cx="69691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/>
              <a:t>Figure 7-19</a:t>
            </a:r>
            <a:r>
              <a:rPr lang="en-US" sz="1800" dirty="0"/>
              <a:t>   CB synthesizer circuit.</a:t>
            </a:r>
          </a:p>
        </p:txBody>
      </p:sp>
      <p:pic>
        <p:nvPicPr>
          <p:cNvPr id="515075" name="fg07_01900.jpg" descr="fg07_01900"/>
          <p:cNvPicPr>
            <a:picLocks noChangeAspect="1" noChangeArrowheads="1"/>
          </p:cNvPicPr>
          <p:nvPr/>
        </p:nvPicPr>
        <p:blipFill>
          <a:blip r:embed="rId3" cstate="print"/>
          <a:srcRect b="30000"/>
          <a:stretch>
            <a:fillRect/>
          </a:stretch>
        </p:blipFill>
        <p:spPr bwMode="auto">
          <a:xfrm>
            <a:off x="1752600" y="838200"/>
            <a:ext cx="508686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7-1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Transceivers combine transmitters and receivers in one package, allowing them to share some common components</a:t>
            </a:r>
          </a:p>
          <a:p>
            <a:r>
              <a:rPr lang="en-US" dirty="0" smtClean="0"/>
              <a:t>Oscillators, power supplies, and audio amplifiers are often shared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305800" cy="331787"/>
          </a:xfrm>
        </p:spPr>
        <p:txBody>
          <a:bodyPr>
            <a:noAutofit/>
          </a:bodyPr>
          <a:lstStyle/>
          <a:p>
            <a:pPr algn="l"/>
            <a:r>
              <a:rPr lang="en-US" sz="1600" b="1" dirty="0"/>
              <a:t>Figure 7-20</a:t>
            </a:r>
            <a:r>
              <a:rPr lang="en-US" sz="1600" dirty="0"/>
              <a:t>   Printed circuit board details: (a) printed circuit layout for CB synthesizer; (b) component layout for CB synthesizer.</a:t>
            </a:r>
          </a:p>
        </p:txBody>
      </p:sp>
      <p:pic>
        <p:nvPicPr>
          <p:cNvPr id="517123" name="fg07_02000.jpg" descr="fg07_02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9638" y="914400"/>
            <a:ext cx="724693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305800" cy="331787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/>
              <a:t>Figure 7-21</a:t>
            </a:r>
            <a:r>
              <a:rPr lang="en-US" sz="1600" dirty="0"/>
              <a:t>   UCR110 block diagram. (Courtesy of </a:t>
            </a:r>
            <a:r>
              <a:rPr lang="en-US" sz="1600" dirty="0" err="1"/>
              <a:t>Lectrosonics</a:t>
            </a:r>
            <a:r>
              <a:rPr lang="en-US" sz="1600" dirty="0"/>
              <a:t>, Inc.)</a:t>
            </a:r>
          </a:p>
        </p:txBody>
      </p:sp>
      <p:pic>
        <p:nvPicPr>
          <p:cNvPr id="519171" name="fg07_02100.jpg" descr="fg07_02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895600" y="-952500"/>
            <a:ext cx="3352800" cy="830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7-22</a:t>
            </a:r>
            <a:r>
              <a:rPr lang="en-US" sz="1200"/>
              <a:t>   The schematic of a UHF multifrequency receiver. (Courtesy of Lectrosonics, Inc.)</a:t>
            </a:r>
          </a:p>
        </p:txBody>
      </p:sp>
      <p:pic>
        <p:nvPicPr>
          <p:cNvPr id="521219" name="fg07_02200.jpg" descr="fg07_02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2038" y="914400"/>
            <a:ext cx="69437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7-6 Direct Digital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7-23</a:t>
            </a:r>
            <a:r>
              <a:rPr lang="en-US" sz="1200"/>
              <a:t>   DDS block diagram.</a:t>
            </a:r>
          </a:p>
        </p:txBody>
      </p:sp>
      <p:pic>
        <p:nvPicPr>
          <p:cNvPr id="523267" name="fg07_02300.jpg" descr="fg07_02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81113"/>
            <a:ext cx="8456613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7-7 High Frequency Communication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7-24</a:t>
            </a:r>
            <a:r>
              <a:rPr lang="en-US" sz="1200"/>
              <a:t>   The resistor at high frequencies.</a:t>
            </a:r>
          </a:p>
        </p:txBody>
      </p:sp>
      <p:pic>
        <p:nvPicPr>
          <p:cNvPr id="527363" name="fg07_02400.jpg" descr="fg07_02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313" y="914400"/>
            <a:ext cx="71151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7-25</a:t>
            </a:r>
            <a:r>
              <a:rPr lang="en-US" sz="1200"/>
              <a:t>   The ZAS-3 attenuator. (Courtesy of Mini-Circuits</a:t>
            </a:r>
            <a:r>
              <a:rPr lang="en-US" sz="1200" baseline="30000">
                <a:sym typeface="Symbol" pitchFamily="-108" charset="2"/>
              </a:rPr>
              <a:t></a:t>
            </a:r>
            <a:r>
              <a:rPr lang="en-US" sz="1200"/>
              <a:t>: www.minicircuits.com.)</a:t>
            </a:r>
          </a:p>
        </p:txBody>
      </p:sp>
      <p:pic>
        <p:nvPicPr>
          <p:cNvPr id="529411" name="fg07_02500.jpg" descr="fg07_02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5800" y="914400"/>
            <a:ext cx="5156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7-26</a:t>
            </a:r>
            <a:r>
              <a:rPr lang="en-US" sz="1200"/>
              <a:t>   The connections for the ZAS-3 attenuator when used as an AM modulator.</a:t>
            </a:r>
          </a:p>
        </p:txBody>
      </p:sp>
      <p:pic>
        <p:nvPicPr>
          <p:cNvPr id="531459" name="fg07_02600.jpg" descr="fg07_02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1738" y="914400"/>
            <a:ext cx="666273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7-27</a:t>
            </a:r>
            <a:r>
              <a:rPr lang="en-US" sz="1200"/>
              <a:t>   The suggested biasing for the ZAS-3 control port. (Courtesy of Mini-Circuits</a:t>
            </a:r>
            <a:r>
              <a:rPr lang="en-US" sz="1200" baseline="30000">
                <a:sym typeface="Symbol" pitchFamily="-108" charset="2"/>
              </a:rPr>
              <a:t></a:t>
            </a:r>
            <a:r>
              <a:rPr lang="en-US" sz="1200"/>
              <a:t>: www.minicircuits.com.)</a:t>
            </a:r>
          </a:p>
        </p:txBody>
      </p:sp>
      <p:pic>
        <p:nvPicPr>
          <p:cNvPr id="533507" name="fg07_02700.jpg" descr="fg07_02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9350"/>
            <a:ext cx="8456613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7-2 Frequency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7-28</a:t>
            </a:r>
            <a:r>
              <a:rPr lang="en-US" sz="1200"/>
              <a:t>   The Mini-Circuits ZX95-100 voltage controlled oscillator. (Courtesy of Mini-Circuits</a:t>
            </a:r>
            <a:r>
              <a:rPr lang="en-US" sz="1200" baseline="30000">
                <a:sym typeface="Symbol" pitchFamily="-108" charset="2"/>
              </a:rPr>
              <a:t></a:t>
            </a:r>
            <a:r>
              <a:rPr lang="en-US" sz="1200"/>
              <a:t>: www.minicircuits.com.)</a:t>
            </a:r>
          </a:p>
        </p:txBody>
      </p:sp>
      <p:pic>
        <p:nvPicPr>
          <p:cNvPr id="535555" name="fg07_02800.jpg" descr="fg07_02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57288"/>
            <a:ext cx="8456613" cy="454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>
            <a:normAutofit fontScale="90000"/>
          </a:bodyPr>
          <a:lstStyle/>
          <a:p>
            <a:pPr algn="l"/>
            <a:r>
              <a:rPr lang="en-US" sz="1200" b="1"/>
              <a:t>Figure 7-29</a:t>
            </a:r>
            <a:r>
              <a:rPr lang="en-US" sz="1200"/>
              <a:t>   The suggested connection diagram for using the ZX95-100 for generating an FM signal. (Courtesy of Mini-Circuits</a:t>
            </a:r>
            <a:r>
              <a:rPr lang="en-US" sz="1200" baseline="30000">
                <a:sym typeface="Symbol" pitchFamily="-108" charset="2"/>
              </a:rPr>
              <a:t></a:t>
            </a:r>
            <a:r>
              <a:rPr lang="en-US" sz="1200"/>
              <a:t>: www.minicircuits.com.)</a:t>
            </a:r>
          </a:p>
        </p:txBody>
      </p:sp>
      <p:pic>
        <p:nvPicPr>
          <p:cNvPr id="537603" name="fg07_02900.jpg" descr="fg07_029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12950"/>
            <a:ext cx="8456613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7-30</a:t>
            </a:r>
            <a:r>
              <a:rPr lang="en-US" sz="1200"/>
              <a:t>   The Mini-Circuits</a:t>
            </a:r>
            <a:r>
              <a:rPr lang="en-US" sz="1200" baseline="30000">
                <a:sym typeface="Symbol" pitchFamily="-108" charset="2"/>
              </a:rPr>
              <a:t></a:t>
            </a:r>
            <a:r>
              <a:rPr lang="en-US" sz="1200"/>
              <a:t>  ZP-3 mixer circuit. (Courtesy of Mini-Circuits</a:t>
            </a:r>
            <a:r>
              <a:rPr lang="en-US" sz="1200" baseline="30000">
                <a:sym typeface="Symbol" pitchFamily="-108" charset="2"/>
              </a:rPr>
              <a:t></a:t>
            </a:r>
            <a:r>
              <a:rPr lang="en-US" sz="1200"/>
              <a:t>: www.minicircuits.com.)</a:t>
            </a:r>
          </a:p>
        </p:txBody>
      </p:sp>
      <p:pic>
        <p:nvPicPr>
          <p:cNvPr id="539651" name="fg07_03000.jpg" descr="fg07_03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1238" y="914400"/>
            <a:ext cx="70453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7-31</a:t>
            </a:r>
            <a:r>
              <a:rPr lang="en-US" sz="1200"/>
              <a:t>   The suggested connection diagram for the ZP-3.</a:t>
            </a:r>
            <a:r>
              <a:rPr lang="en-US" sz="1200" b="1"/>
              <a:t> </a:t>
            </a:r>
            <a:r>
              <a:rPr lang="en-US" sz="1200"/>
              <a:t>    </a:t>
            </a:r>
          </a:p>
        </p:txBody>
      </p:sp>
      <p:pic>
        <p:nvPicPr>
          <p:cNvPr id="541699" name="fg07_03100.jpg" descr="fg07_03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2025" y="914400"/>
            <a:ext cx="46037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7-8 Troubleshooting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7-32</a:t>
            </a:r>
            <a:r>
              <a:rPr lang="en-US" sz="1200"/>
              <a:t>   Block diagram of a mobile FM transceiver, transmitter portion.</a:t>
            </a:r>
          </a:p>
        </p:txBody>
      </p:sp>
      <p:pic>
        <p:nvPicPr>
          <p:cNvPr id="543747" name="fg07_03200.jpg" descr="fg07_03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84350"/>
            <a:ext cx="8456613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7-9 Troubleshooting w/ Multisim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7-33</a:t>
            </a:r>
            <a:r>
              <a:rPr lang="en-US" sz="1200"/>
              <a:t>   The mixer circuit as implemented with Multisim.</a:t>
            </a:r>
          </a:p>
        </p:txBody>
      </p:sp>
      <p:pic>
        <p:nvPicPr>
          <p:cNvPr id="545795" name="fg07_03300.jpg" descr="fg07_03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650" y="914400"/>
            <a:ext cx="80629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7-34</a:t>
            </a:r>
            <a:r>
              <a:rPr lang="en-US" sz="1200"/>
              <a:t>   The output of the mixer as viewed with an oscilloscope. The input frequencies to the mixer are 20 and 21 MHz.</a:t>
            </a:r>
          </a:p>
        </p:txBody>
      </p:sp>
      <p:pic>
        <p:nvPicPr>
          <p:cNvPr id="547843" name="fg07_03400.jpg" descr="fg07_03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4688" y="914400"/>
            <a:ext cx="517683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7-35</a:t>
            </a:r>
            <a:r>
              <a:rPr lang="en-US" sz="1200"/>
              <a:t>   The output of the mixer as viewed by a spectrum analyzer.</a:t>
            </a:r>
          </a:p>
        </p:txBody>
      </p:sp>
      <p:pic>
        <p:nvPicPr>
          <p:cNvPr id="549891" name="fg07_03500.jpg" descr="fg07_03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90625"/>
            <a:ext cx="8456613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115" name="fg07_00100.jpg" descr="fg07_00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19263"/>
            <a:ext cx="8456613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Conversion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5257800"/>
            <a:ext cx="8305800" cy="331787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7-1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Double-conversion block diagram.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7-36</a:t>
            </a:r>
            <a:r>
              <a:rPr lang="en-US" sz="1200"/>
              <a:t>   An example of a squelch circuit as implemented with Multisim.</a:t>
            </a:r>
          </a:p>
        </p:txBody>
      </p:sp>
      <p:pic>
        <p:nvPicPr>
          <p:cNvPr id="551939" name="fg07_03600.jpg" descr="fg07_03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7600" y="914400"/>
            <a:ext cx="68310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305800" cy="331787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/>
              <a:t>Figure 7-3</a:t>
            </a:r>
            <a:r>
              <a:rPr lang="en-US" sz="1800" dirty="0"/>
              <a:t>   System for Example 7-2.</a:t>
            </a:r>
          </a:p>
        </p:txBody>
      </p:sp>
      <p:pic>
        <p:nvPicPr>
          <p:cNvPr id="478211" name="fg07_00300.jpg" descr="fg07_00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22375"/>
            <a:ext cx="8456613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33400" y="5715000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the image frequency?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305800" cy="331787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/>
              <a:t>Figure 7-2</a:t>
            </a:r>
            <a:r>
              <a:rPr lang="en-US" sz="1800" dirty="0"/>
              <a:t>   Image frequency rejection.</a:t>
            </a:r>
          </a:p>
        </p:txBody>
      </p:sp>
      <p:pic>
        <p:nvPicPr>
          <p:cNvPr id="476163" name="fg07_00200.jpg" descr="fg07_00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82800"/>
            <a:ext cx="8456613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259" name="fg07_00400.jpg" descr="fg07_00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8456613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dirty="0" smtClean="0"/>
              <a:t>Up-conversion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5334000"/>
            <a:ext cx="8305800" cy="331787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7-4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Up-conversion system.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791200"/>
            <a:ext cx="5006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would we want to increase the frequency?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Preselector</a:t>
            </a:r>
            <a:r>
              <a:rPr lang="en-US" dirty="0" smtClean="0"/>
              <a:t> Image Rejection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1066800" y="2438400"/>
          <a:ext cx="6843399" cy="1200150"/>
        </p:xfrm>
        <a:graphic>
          <a:graphicData uri="http://schemas.openxmlformats.org/presentationml/2006/ole">
            <p:oleObj spid="_x0000_s553986" name="Equation" r:id="rId3" imgW="2895480" imgH="507960" progId="Equation.3">
              <p:embed/>
            </p:oleObj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248</TotalTime>
  <Words>779</Words>
  <Application>Microsoft Office PowerPoint</Application>
  <PresentationFormat>On-screen Show (4:3)</PresentationFormat>
  <Paragraphs>124</Paragraphs>
  <Slides>50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Arial</vt:lpstr>
      <vt:lpstr>Times New Roman</vt:lpstr>
      <vt:lpstr>Times</vt:lpstr>
      <vt:lpstr>Wingdings</vt:lpstr>
      <vt:lpstr>ＭＳ Ｐゴシック</vt:lpstr>
      <vt:lpstr>Arial</vt:lpstr>
      <vt:lpstr>Symbol</vt:lpstr>
      <vt:lpstr>Flow</vt:lpstr>
      <vt:lpstr>Microsoft Equation 3.0</vt:lpstr>
      <vt:lpstr>EE 350 / ECE 490 Analog Communication Systems</vt:lpstr>
      <vt:lpstr>Objectives</vt:lpstr>
      <vt:lpstr>7-1 Introduction</vt:lpstr>
      <vt:lpstr>7-2 Frequency Conversion</vt:lpstr>
      <vt:lpstr>Double Conversion</vt:lpstr>
      <vt:lpstr>Figure 7-3   System for Example 7-2.</vt:lpstr>
      <vt:lpstr>Figure 7-2   Image frequency rejection.</vt:lpstr>
      <vt:lpstr>Up-conversion</vt:lpstr>
      <vt:lpstr>Preselector Image Rejection</vt:lpstr>
      <vt:lpstr>7-3 Special Techniques</vt:lpstr>
      <vt:lpstr>Delayed AGC</vt:lpstr>
      <vt:lpstr>Figure 7-6   Delayed AGC configuration.</vt:lpstr>
      <vt:lpstr>Auxiliary AGC</vt:lpstr>
      <vt:lpstr>Figure 7-7 (continued)    (b) the Analog Devices AD8369 variable gain amplifier IC; </vt:lpstr>
      <vt:lpstr>Variable Selectivity</vt:lpstr>
      <vt:lpstr>Noise Limiting</vt:lpstr>
      <vt:lpstr>Metering</vt:lpstr>
      <vt:lpstr>Squelch </vt:lpstr>
      <vt:lpstr>7-4 Receiver Noise, Sensitivity, and Dynamic Range Relationships</vt:lpstr>
      <vt:lpstr>Figure 7-11   Third-order intercept and compression point illustration.</vt:lpstr>
      <vt:lpstr>Figure 7-12   IMD products (second-, third-, and fifth-order for two test signals).</vt:lpstr>
      <vt:lpstr>Figure 7-13   IMD testing: (a) mixer; (b) Class AB linear power amplifier.</vt:lpstr>
      <vt:lpstr>7-5 Frequency Synthesis</vt:lpstr>
      <vt:lpstr>Figure 7-14   Basic frequency synthesizer.</vt:lpstr>
      <vt:lpstr>Figure 7-15   Typical programmable divider.</vt:lpstr>
      <vt:lpstr>Figure 7-16   Synthesizer alternatives.</vt:lpstr>
      <vt:lpstr>Figure 7-17   Divider system with two-modulus prescaler.</vt:lpstr>
      <vt:lpstr>Figure 7-18   The Cobra 19 DX IV CB radio. (Courtesy of Cobra Electronics Corporation.)</vt:lpstr>
      <vt:lpstr>Figure 7-19   CB synthesizer circuit.</vt:lpstr>
      <vt:lpstr>Figure 7-20   Printed circuit board details: (a) printed circuit layout for CB synthesizer; (b) component layout for CB synthesizer.</vt:lpstr>
      <vt:lpstr>Figure 7-21   UCR110 block diagram. (Courtesy of Lectrosonics, Inc.)</vt:lpstr>
      <vt:lpstr>Figure 7-22   The schematic of a UHF multifrequency receiver. (Courtesy of Lectrosonics, Inc.)</vt:lpstr>
      <vt:lpstr>7-6 Direct Digital Synthesis</vt:lpstr>
      <vt:lpstr>Figure 7-23   DDS block diagram.</vt:lpstr>
      <vt:lpstr>7-7 High Frequency Communication Modules</vt:lpstr>
      <vt:lpstr>Figure 7-24   The resistor at high frequencies.</vt:lpstr>
      <vt:lpstr>Figure 7-25   The ZAS-3 attenuator. (Courtesy of Mini-Circuits: www.minicircuits.com.)</vt:lpstr>
      <vt:lpstr>Figure 7-26   The connections for the ZAS-3 attenuator when used as an AM modulator.</vt:lpstr>
      <vt:lpstr>Figure 7-27   The suggested biasing for the ZAS-3 control port. (Courtesy of Mini-Circuits: www.minicircuits.com.)</vt:lpstr>
      <vt:lpstr>Figure 7-28   The Mini-Circuits ZX95-100 voltage controlled oscillator. (Courtesy of Mini-Circuits: www.minicircuits.com.)</vt:lpstr>
      <vt:lpstr>Figure 7-29   The suggested connection diagram for using the ZX95-100 for generating an FM signal. (Courtesy of Mini-Circuits: www.minicircuits.com.)</vt:lpstr>
      <vt:lpstr>Figure 7-30   The Mini-Circuits  ZP-3 mixer circuit. (Courtesy of Mini-Circuits: www.minicircuits.com.)</vt:lpstr>
      <vt:lpstr>Figure 7-31   The suggested connection diagram for the ZP-3.     </vt:lpstr>
      <vt:lpstr>7-8 Troubleshooting</vt:lpstr>
      <vt:lpstr>Figure 7-32   Block diagram of a mobile FM transceiver, transmitter portion.</vt:lpstr>
      <vt:lpstr>7-9 Troubleshooting w/ Multisim</vt:lpstr>
      <vt:lpstr>Figure 7-33   The mixer circuit as implemented with Multisim.</vt:lpstr>
      <vt:lpstr>Figure 7-34   The output of the mixer as viewed with an oscilloscope. The input frequencies to the mixer are 20 and 21 MHz.</vt:lpstr>
      <vt:lpstr>Figure 7-35   The output of the mixer as viewed by a spectrum analyzer.</vt:lpstr>
      <vt:lpstr>Figure 7-36   An example of a squelch circuit as implemented with Multisim.</vt:lpstr>
    </vt:vector>
  </TitlesOfParts>
  <Company>Workflow Data Systems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James Ramsey</dc:creator>
  <cp:lastModifiedBy>Ryan Munden</cp:lastModifiedBy>
  <cp:revision>13</cp:revision>
  <dcterms:created xsi:type="dcterms:W3CDTF">2007-06-03T22:18:05Z</dcterms:created>
  <dcterms:modified xsi:type="dcterms:W3CDTF">2010-03-16T21:58:40Z</dcterms:modified>
</cp:coreProperties>
</file>