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9"/>
  </p:notesMasterIdLst>
  <p:sldIdLst>
    <p:sldId id="368" r:id="rId2"/>
    <p:sldId id="369" r:id="rId3"/>
    <p:sldId id="378" r:id="rId4"/>
    <p:sldId id="318" r:id="rId5"/>
    <p:sldId id="379" r:id="rId6"/>
    <p:sldId id="319" r:id="rId7"/>
    <p:sldId id="320" r:id="rId8"/>
    <p:sldId id="367" r:id="rId9"/>
    <p:sldId id="321" r:id="rId10"/>
    <p:sldId id="322" r:id="rId11"/>
    <p:sldId id="380" r:id="rId12"/>
    <p:sldId id="324" r:id="rId13"/>
    <p:sldId id="323" r:id="rId14"/>
    <p:sldId id="327" r:id="rId15"/>
    <p:sldId id="328" r:id="rId16"/>
    <p:sldId id="329" r:id="rId17"/>
    <p:sldId id="330" r:id="rId18"/>
    <p:sldId id="331" r:id="rId19"/>
    <p:sldId id="333" r:id="rId20"/>
    <p:sldId id="387" r:id="rId21"/>
    <p:sldId id="334" r:id="rId22"/>
    <p:sldId id="335" r:id="rId23"/>
    <p:sldId id="337" r:id="rId24"/>
    <p:sldId id="339" r:id="rId25"/>
    <p:sldId id="340" r:id="rId26"/>
    <p:sldId id="341" r:id="rId27"/>
    <p:sldId id="342" r:id="rId28"/>
    <p:sldId id="381" r:id="rId29"/>
    <p:sldId id="343" r:id="rId30"/>
    <p:sldId id="382" r:id="rId31"/>
    <p:sldId id="344" r:id="rId32"/>
    <p:sldId id="345" r:id="rId33"/>
    <p:sldId id="383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84" r:id="rId42"/>
    <p:sldId id="353" r:id="rId43"/>
    <p:sldId id="354" r:id="rId44"/>
    <p:sldId id="355" r:id="rId45"/>
    <p:sldId id="356" r:id="rId46"/>
    <p:sldId id="357" r:id="rId47"/>
    <p:sldId id="358" r:id="rId48"/>
    <p:sldId id="385" r:id="rId49"/>
    <p:sldId id="359" r:id="rId50"/>
    <p:sldId id="360" r:id="rId51"/>
    <p:sldId id="361" r:id="rId52"/>
    <p:sldId id="362" r:id="rId53"/>
    <p:sldId id="363" r:id="rId54"/>
    <p:sldId id="386" r:id="rId55"/>
    <p:sldId id="364" r:id="rId56"/>
    <p:sldId id="365" r:id="rId57"/>
    <p:sldId id="36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FF"/>
    <a:srgbClr val="DA8C8C"/>
    <a:srgbClr val="97D4FB"/>
    <a:srgbClr val="F7F7F7"/>
    <a:srgbClr val="000000"/>
    <a:srgbClr val="F9C486"/>
    <a:srgbClr val="B50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1" autoAdjust="0"/>
    <p:restoredTop sz="91443" autoAdjust="0"/>
  </p:normalViewPr>
  <p:slideViewPr>
    <p:cSldViewPr>
      <p:cViewPr>
        <p:scale>
          <a:sx n="100" d="100"/>
          <a:sy n="100" d="100"/>
        </p:scale>
        <p:origin x="-108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34056C-469D-4EA2-A6CF-C9F0F4D7D6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04F4F-6BB8-445D-AF87-7F8010A7F3D2}" type="slidenum">
              <a:rPr lang="en-US"/>
              <a:pPr/>
              <a:t>4</a:t>
            </a:fld>
            <a:endParaRPr lang="en-US"/>
          </a:p>
        </p:txBody>
      </p:sp>
      <p:sp>
        <p:nvSpPr>
          <p:cNvPr id="4751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A4D74-C597-4F06-892F-400F7887BD40}" type="slidenum">
              <a:rPr lang="en-US"/>
              <a:pPr/>
              <a:t>15</a:t>
            </a:fld>
            <a:endParaRPr lang="en-US"/>
          </a:p>
        </p:txBody>
      </p:sp>
      <p:sp>
        <p:nvSpPr>
          <p:cNvPr id="4956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C57C4-80F6-4660-836F-7EBA7489151F}" type="slidenum">
              <a:rPr lang="en-US"/>
              <a:pPr/>
              <a:t>16</a:t>
            </a:fld>
            <a:endParaRPr lang="en-US"/>
          </a:p>
        </p:txBody>
      </p:sp>
      <p:sp>
        <p:nvSpPr>
          <p:cNvPr id="4976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B434D-B6F0-4C08-89D8-39FA93A26948}" type="slidenum">
              <a:rPr lang="en-US"/>
              <a:pPr/>
              <a:t>17</a:t>
            </a:fld>
            <a:endParaRPr lang="en-US"/>
          </a:p>
        </p:txBody>
      </p:sp>
      <p:sp>
        <p:nvSpPr>
          <p:cNvPr id="4997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C6EBD-C17C-4BC1-B170-7C54DCD93D00}" type="slidenum">
              <a:rPr lang="en-US"/>
              <a:pPr/>
              <a:t>18</a:t>
            </a:fld>
            <a:endParaRPr lang="en-US"/>
          </a:p>
        </p:txBody>
      </p:sp>
      <p:sp>
        <p:nvSpPr>
          <p:cNvPr id="5017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5F898-7DB4-4E34-AD51-C348ABAF804C}" type="slidenum">
              <a:rPr lang="en-US"/>
              <a:pPr/>
              <a:t>19</a:t>
            </a:fld>
            <a:endParaRPr lang="en-US"/>
          </a:p>
        </p:txBody>
      </p:sp>
      <p:sp>
        <p:nvSpPr>
          <p:cNvPr id="505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F1CC8-EAD7-4271-9E2B-DFE0D7785A77}" type="slidenum">
              <a:rPr lang="en-US"/>
              <a:pPr/>
              <a:t>21</a:t>
            </a:fld>
            <a:endParaRPr lang="en-US"/>
          </a:p>
        </p:txBody>
      </p:sp>
      <p:sp>
        <p:nvSpPr>
          <p:cNvPr id="5079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9DF6D-C9B0-4AAC-809D-E3B341A6582D}" type="slidenum">
              <a:rPr lang="en-US"/>
              <a:pPr/>
              <a:t>22</a:t>
            </a:fld>
            <a:endParaRPr lang="en-US"/>
          </a:p>
        </p:txBody>
      </p:sp>
      <p:sp>
        <p:nvSpPr>
          <p:cNvPr id="5099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DCC1E-7193-4706-9EE8-776CFD59BB0A}" type="slidenum">
              <a:rPr lang="en-US"/>
              <a:pPr/>
              <a:t>23</a:t>
            </a:fld>
            <a:endParaRPr lang="en-US"/>
          </a:p>
        </p:txBody>
      </p:sp>
      <p:sp>
        <p:nvSpPr>
          <p:cNvPr id="5140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BC107-BBE8-4BEF-8BAB-870C58285F14}" type="slidenum">
              <a:rPr lang="en-US"/>
              <a:pPr/>
              <a:t>24</a:t>
            </a:fld>
            <a:endParaRPr lang="en-US"/>
          </a:p>
        </p:txBody>
      </p:sp>
      <p:sp>
        <p:nvSpPr>
          <p:cNvPr id="5181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7F53B-B247-42AE-B123-78F40DF48862}" type="slidenum">
              <a:rPr lang="en-US"/>
              <a:pPr/>
              <a:t>25</a:t>
            </a:fld>
            <a:endParaRPr lang="en-US"/>
          </a:p>
        </p:txBody>
      </p:sp>
      <p:sp>
        <p:nvSpPr>
          <p:cNvPr id="5201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3E297-28C1-41D2-BB27-2C1451974CB0}" type="slidenum">
              <a:rPr lang="en-US"/>
              <a:pPr/>
              <a:t>6</a:t>
            </a:fld>
            <a:endParaRPr lang="en-US"/>
          </a:p>
        </p:txBody>
      </p:sp>
      <p:sp>
        <p:nvSpPr>
          <p:cNvPr id="4771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50CA8-E0C6-4758-8153-8AD26130A084}" type="slidenum">
              <a:rPr lang="en-US"/>
              <a:pPr/>
              <a:t>26</a:t>
            </a:fld>
            <a:endParaRPr lang="en-US"/>
          </a:p>
        </p:txBody>
      </p:sp>
      <p:sp>
        <p:nvSpPr>
          <p:cNvPr id="5222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CC6AA-E438-4048-A710-6CA568FBB6CA}" type="slidenum">
              <a:rPr lang="en-US"/>
              <a:pPr/>
              <a:t>27</a:t>
            </a:fld>
            <a:endParaRPr lang="en-US"/>
          </a:p>
        </p:txBody>
      </p:sp>
      <p:sp>
        <p:nvSpPr>
          <p:cNvPr id="5242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9299B-14DE-451F-BADF-E5A23656659E}" type="slidenum">
              <a:rPr lang="en-US"/>
              <a:pPr/>
              <a:t>29</a:t>
            </a:fld>
            <a:endParaRPr lang="en-US"/>
          </a:p>
        </p:txBody>
      </p:sp>
      <p:sp>
        <p:nvSpPr>
          <p:cNvPr id="5263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FFAD0-62D9-4F11-9277-9684A4D9C28B}" type="slidenum">
              <a:rPr lang="en-US"/>
              <a:pPr/>
              <a:t>31</a:t>
            </a:fld>
            <a:endParaRPr lang="en-US"/>
          </a:p>
        </p:txBody>
      </p:sp>
      <p:sp>
        <p:nvSpPr>
          <p:cNvPr id="528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BE580-83A5-4E87-9D7A-A3B6703863F2}" type="slidenum">
              <a:rPr lang="en-US"/>
              <a:pPr/>
              <a:t>32</a:t>
            </a:fld>
            <a:endParaRPr lang="en-US"/>
          </a:p>
        </p:txBody>
      </p:sp>
      <p:sp>
        <p:nvSpPr>
          <p:cNvPr id="5304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4D03A-35B2-4561-B526-E484B838D8F8}" type="slidenum">
              <a:rPr lang="en-US"/>
              <a:pPr/>
              <a:t>34</a:t>
            </a:fld>
            <a:endParaRPr lang="en-US"/>
          </a:p>
        </p:txBody>
      </p:sp>
      <p:sp>
        <p:nvSpPr>
          <p:cNvPr id="5324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8CE4C-2C82-44FA-AE60-38990DDE4E71}" type="slidenum">
              <a:rPr lang="en-US"/>
              <a:pPr/>
              <a:t>35</a:t>
            </a:fld>
            <a:endParaRPr lang="en-US"/>
          </a:p>
        </p:txBody>
      </p:sp>
      <p:sp>
        <p:nvSpPr>
          <p:cNvPr id="534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A03E6-6C2C-455B-9DEC-67D9FF4B6F62}" type="slidenum">
              <a:rPr lang="en-US"/>
              <a:pPr/>
              <a:t>36</a:t>
            </a:fld>
            <a:endParaRPr lang="en-US"/>
          </a:p>
        </p:txBody>
      </p:sp>
      <p:sp>
        <p:nvSpPr>
          <p:cNvPr id="5365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17C0F-E9CA-48CD-BD5C-38DBF57242F9}" type="slidenum">
              <a:rPr lang="en-US"/>
              <a:pPr/>
              <a:t>37</a:t>
            </a:fld>
            <a:endParaRPr lang="en-US"/>
          </a:p>
        </p:txBody>
      </p:sp>
      <p:sp>
        <p:nvSpPr>
          <p:cNvPr id="5386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7E65E-5A29-49CE-9C0E-41AAEAFC878F}" type="slidenum">
              <a:rPr lang="en-US"/>
              <a:pPr/>
              <a:t>38</a:t>
            </a:fld>
            <a:endParaRPr lang="en-US"/>
          </a:p>
        </p:txBody>
      </p:sp>
      <p:sp>
        <p:nvSpPr>
          <p:cNvPr id="540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5A4BA-5540-49BC-A5C7-76B8F80D7C4D}" type="slidenum">
              <a:rPr lang="en-US"/>
              <a:pPr/>
              <a:t>7</a:t>
            </a:fld>
            <a:endParaRPr lang="en-US"/>
          </a:p>
        </p:txBody>
      </p:sp>
      <p:sp>
        <p:nvSpPr>
          <p:cNvPr id="479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BECE7-067D-4FC9-9106-C691F99EAA1C}" type="slidenum">
              <a:rPr lang="en-US"/>
              <a:pPr/>
              <a:t>39</a:t>
            </a:fld>
            <a:endParaRPr lang="en-US"/>
          </a:p>
        </p:txBody>
      </p:sp>
      <p:sp>
        <p:nvSpPr>
          <p:cNvPr id="5427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B0E77-0E66-472E-940C-70908DD4EE54}" type="slidenum">
              <a:rPr lang="en-US"/>
              <a:pPr/>
              <a:t>40</a:t>
            </a:fld>
            <a:endParaRPr lang="en-US"/>
          </a:p>
        </p:txBody>
      </p:sp>
      <p:sp>
        <p:nvSpPr>
          <p:cNvPr id="5447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8CE21-21FD-4E85-839C-38EB86FC7FC5}" type="slidenum">
              <a:rPr lang="en-US"/>
              <a:pPr/>
              <a:t>42</a:t>
            </a:fld>
            <a:endParaRPr lang="en-US"/>
          </a:p>
        </p:txBody>
      </p:sp>
      <p:sp>
        <p:nvSpPr>
          <p:cNvPr id="5468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F26C0-8F23-47E2-932E-1A6A6C8CBAFC}" type="slidenum">
              <a:rPr lang="en-US"/>
              <a:pPr/>
              <a:t>43</a:t>
            </a:fld>
            <a:endParaRPr lang="en-US"/>
          </a:p>
        </p:txBody>
      </p:sp>
      <p:sp>
        <p:nvSpPr>
          <p:cNvPr id="5488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7E344-5EBC-4394-87B9-222A0CAC3254}" type="slidenum">
              <a:rPr lang="en-US"/>
              <a:pPr/>
              <a:t>44</a:t>
            </a:fld>
            <a:endParaRPr lang="en-US"/>
          </a:p>
        </p:txBody>
      </p:sp>
      <p:sp>
        <p:nvSpPr>
          <p:cNvPr id="550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783BE-1D2B-42C1-83F3-A67AAD87E4C4}" type="slidenum">
              <a:rPr lang="en-US"/>
              <a:pPr/>
              <a:t>45</a:t>
            </a:fld>
            <a:endParaRPr lang="en-US"/>
          </a:p>
        </p:txBody>
      </p:sp>
      <p:sp>
        <p:nvSpPr>
          <p:cNvPr id="5529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D8E4A-3027-4DC8-8923-8A78A00FB3A2}" type="slidenum">
              <a:rPr lang="en-US"/>
              <a:pPr/>
              <a:t>46</a:t>
            </a:fld>
            <a:endParaRPr lang="en-US"/>
          </a:p>
        </p:txBody>
      </p:sp>
      <p:sp>
        <p:nvSpPr>
          <p:cNvPr id="5550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88D1F-11D4-4A30-9377-6AFE108FA7B5}" type="slidenum">
              <a:rPr lang="en-US"/>
              <a:pPr/>
              <a:t>47</a:t>
            </a:fld>
            <a:endParaRPr lang="en-US"/>
          </a:p>
        </p:txBody>
      </p:sp>
      <p:sp>
        <p:nvSpPr>
          <p:cNvPr id="5570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9E7D4-6576-4A3B-9403-75DD194F0A33}" type="slidenum">
              <a:rPr lang="en-US"/>
              <a:pPr/>
              <a:t>49</a:t>
            </a:fld>
            <a:endParaRPr lang="en-US"/>
          </a:p>
        </p:txBody>
      </p:sp>
      <p:sp>
        <p:nvSpPr>
          <p:cNvPr id="5591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6D27E-B7CD-4D54-A113-FF6B9A07E24B}" type="slidenum">
              <a:rPr lang="en-US"/>
              <a:pPr/>
              <a:t>50</a:t>
            </a:fld>
            <a:endParaRPr lang="en-US"/>
          </a:p>
        </p:txBody>
      </p:sp>
      <p:sp>
        <p:nvSpPr>
          <p:cNvPr id="5611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E32E4-44B7-4C6F-A141-48488B9D3876}" type="slidenum">
              <a:rPr lang="en-US"/>
              <a:pPr/>
              <a:t>8</a:t>
            </a:fld>
            <a:endParaRPr lang="en-US"/>
          </a:p>
        </p:txBody>
      </p:sp>
      <p:sp>
        <p:nvSpPr>
          <p:cNvPr id="576514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5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731C4-D3F8-47ED-88CA-41B314486ED6}" type="slidenum">
              <a:rPr lang="en-US"/>
              <a:pPr/>
              <a:t>51</a:t>
            </a:fld>
            <a:endParaRPr lang="en-US"/>
          </a:p>
        </p:txBody>
      </p:sp>
      <p:sp>
        <p:nvSpPr>
          <p:cNvPr id="5632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3D270-100A-41E8-B61D-1454CF0ECDF9}" type="slidenum">
              <a:rPr lang="en-US"/>
              <a:pPr/>
              <a:t>52</a:t>
            </a:fld>
            <a:endParaRPr lang="en-US"/>
          </a:p>
        </p:txBody>
      </p:sp>
      <p:sp>
        <p:nvSpPr>
          <p:cNvPr id="5652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89C0A-1FC5-4EB6-995C-D3DB0E39C425}" type="slidenum">
              <a:rPr lang="en-US"/>
              <a:pPr/>
              <a:t>53</a:t>
            </a:fld>
            <a:endParaRPr lang="en-US"/>
          </a:p>
        </p:txBody>
      </p:sp>
      <p:sp>
        <p:nvSpPr>
          <p:cNvPr id="5672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2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E1AA5-4A56-44AE-95DD-FE8E5AE9A9D5}" type="slidenum">
              <a:rPr lang="en-US"/>
              <a:pPr/>
              <a:t>55</a:t>
            </a:fld>
            <a:endParaRPr lang="en-US"/>
          </a:p>
        </p:txBody>
      </p:sp>
      <p:sp>
        <p:nvSpPr>
          <p:cNvPr id="5693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2DFB5-F922-43E3-8D49-1AC951DC10C8}" type="slidenum">
              <a:rPr lang="en-US"/>
              <a:pPr/>
              <a:t>56</a:t>
            </a:fld>
            <a:endParaRPr lang="en-US"/>
          </a:p>
        </p:txBody>
      </p:sp>
      <p:sp>
        <p:nvSpPr>
          <p:cNvPr id="5713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1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DEDA7-DA12-4846-82DE-75F91E413E2F}" type="slidenum">
              <a:rPr lang="en-US"/>
              <a:pPr/>
              <a:t>57</a:t>
            </a:fld>
            <a:endParaRPr lang="en-US"/>
          </a:p>
        </p:txBody>
      </p:sp>
      <p:sp>
        <p:nvSpPr>
          <p:cNvPr id="573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2D892-0DB8-47AE-A11E-81966CD32CB1}" type="slidenum">
              <a:rPr lang="en-US"/>
              <a:pPr/>
              <a:t>9</a:t>
            </a:fld>
            <a:endParaRPr lang="en-US"/>
          </a:p>
        </p:txBody>
      </p:sp>
      <p:sp>
        <p:nvSpPr>
          <p:cNvPr id="4812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2F73B-F247-4F79-BF79-47B762CBC3F5}" type="slidenum">
              <a:rPr lang="en-US"/>
              <a:pPr/>
              <a:t>10</a:t>
            </a:fld>
            <a:endParaRPr lang="en-US"/>
          </a:p>
        </p:txBody>
      </p:sp>
      <p:sp>
        <p:nvSpPr>
          <p:cNvPr id="4833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E08D9-6836-4DAC-AA09-FBF8DF9AF0C2}" type="slidenum">
              <a:rPr lang="en-US"/>
              <a:pPr/>
              <a:t>12</a:t>
            </a:fld>
            <a:endParaRPr lang="en-US"/>
          </a:p>
        </p:txBody>
      </p:sp>
      <p:sp>
        <p:nvSpPr>
          <p:cNvPr id="487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1555-9E6D-4E1E-A7F0-1BD9DD1FD145}" type="slidenum">
              <a:rPr lang="en-US"/>
              <a:pPr/>
              <a:t>13</a:t>
            </a:fld>
            <a:endParaRPr lang="en-US"/>
          </a:p>
        </p:txBody>
      </p:sp>
      <p:sp>
        <p:nvSpPr>
          <p:cNvPr id="4853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B6CE4-4753-4BBE-9F66-CEBA0F29EAA6}" type="slidenum">
              <a:rPr lang="en-US"/>
              <a:pPr/>
              <a:t>14</a:t>
            </a:fld>
            <a:endParaRPr lang="en-US"/>
          </a:p>
        </p:txBody>
      </p:sp>
      <p:sp>
        <p:nvSpPr>
          <p:cNvPr id="4935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3/23/2010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3/23/2010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80048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EE 350 / ECE 490</a:t>
            </a:r>
            <a:br>
              <a:rPr lang="en-US" dirty="0" smtClean="0"/>
            </a:br>
            <a:r>
              <a:rPr lang="en-US" dirty="0" smtClean="0"/>
              <a:t>Analog Communication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6480048" cy="175260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– Digital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Communcation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Coding Techniques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2/23/2010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R. Munden - Fairfield University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7" name="fg08_00600.jpg" descr="fg08_0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144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Gray Code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7150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8-6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The Gray code.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Used for slow changing data signals, telemetry or low probability of error.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Only one bit flip from per decimal sequence.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Useful for detecting errors in slow changing systems.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8-3 Pulse-Code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technique for representing analog signals by a digital word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8-7</a:t>
            </a:r>
            <a:r>
              <a:rPr lang="en-US" sz="1600" dirty="0"/>
              <a:t>   Block diagram of the PCM process.</a:t>
            </a:r>
          </a:p>
        </p:txBody>
      </p:sp>
      <p:pic>
        <p:nvPicPr>
          <p:cNvPr id="486403" name="fg08_00700.jpg" descr="fg08_00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27338"/>
            <a:ext cx="845661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5" name="fg08_00800.jpg" descr="fg08_00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6246813" cy="248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fg08_00900.jpg" descr="fg08_00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84566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Sample-and-Hold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7" name="fg08_0100a.jpg" descr="fg08_01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45661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fg08_0100b.jpg" descr="fg08_010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8456613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Pulse-Amplitude Modulation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5" name="fg08_01100.jpg" descr="fg08_01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447800"/>
            <a:ext cx="5408613" cy="292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Sample Frequency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6482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Nyquist</a:t>
            </a:r>
            <a:r>
              <a:rPr lang="en-US" dirty="0" smtClean="0"/>
              <a:t> Rate: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0" y="4648200"/>
          <a:ext cx="990600" cy="424543"/>
        </p:xfrm>
        <a:graphic>
          <a:graphicData uri="http://schemas.openxmlformats.org/presentationml/2006/ole">
            <p:oleObj spid="_x0000_s494596" name="Equation" r:id="rId5" imgW="53316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181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eliminate </a:t>
            </a:r>
            <a:r>
              <a:rPr lang="en-US" i="1" dirty="0" smtClean="0"/>
              <a:t>aliasing </a:t>
            </a:r>
            <a:r>
              <a:rPr lang="en-US" dirty="0" smtClean="0"/>
              <a:t>or </a:t>
            </a:r>
            <a:r>
              <a:rPr lang="en-US" i="1" dirty="0" err="1" smtClean="0"/>
              <a:t>foldover</a:t>
            </a:r>
            <a:r>
              <a:rPr lang="en-US" i="1" dirty="0" smtClean="0"/>
              <a:t> distortion</a:t>
            </a:r>
            <a:r>
              <a:rPr lang="en-US" dirty="0" smtClean="0"/>
              <a:t> a low-pass anti-aliasing filter must be used on the signal prior to sampling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3" name="fg08_01200.jpg" descr="fg08_0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914400"/>
            <a:ext cx="5667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715000"/>
            <a:ext cx="8305800" cy="3317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8-12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PCM encoding. (From the November 1972 issue of the </a:t>
            </a: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Electronic Engineer,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the permission of the publisher.)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1" name="fg08_01300.jpg" descr="fg08_01300"/>
          <p:cNvPicPr>
            <a:picLocks noChangeAspect="1" noChangeArrowheads="1"/>
          </p:cNvPicPr>
          <p:nvPr/>
        </p:nvPicPr>
        <p:blipFill>
          <a:blip r:embed="rId3" cstate="print"/>
          <a:srcRect b="49206"/>
          <a:stretch>
            <a:fillRect/>
          </a:stretch>
        </p:blipFill>
        <p:spPr bwMode="auto">
          <a:xfrm>
            <a:off x="457200" y="1447800"/>
            <a:ext cx="4267200" cy="315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54864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8-13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PCM TV transmission: (a) 5-bit resolution; (b) 8-bit resolution.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fg08_01300.jpg" descr="fg08_01300"/>
          <p:cNvPicPr>
            <a:picLocks noChangeAspect="1" noChangeArrowheads="1"/>
          </p:cNvPicPr>
          <p:nvPr/>
        </p:nvPicPr>
        <p:blipFill>
          <a:blip r:embed="rId3" cstate="print"/>
          <a:srcRect t="50794"/>
          <a:stretch>
            <a:fillRect/>
          </a:stretch>
        </p:blipFill>
        <p:spPr bwMode="auto">
          <a:xfrm>
            <a:off x="4419600" y="1752600"/>
            <a:ext cx="4267200" cy="305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9" name="fg08_01400.jpg" descr="fg08_01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019800" cy="25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pic>
        <p:nvPicPr>
          <p:cNvPr id="5" name="fg08_01500.jpg" descr="fg08_01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810000"/>
            <a:ext cx="5640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24384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2-bit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5" name="fg08_01600.jpg" descr="fg08_0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542213" cy="326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Increased Sampling Rate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4876800"/>
            <a:ext cx="54864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8-16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An example of 3-bit quantization with increased sample rate.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62" y="5257800"/>
            <a:ext cx="862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Oversampling (far above </a:t>
            </a:r>
            <a:r>
              <a:rPr lang="en-US" dirty="0" err="1" smtClean="0"/>
              <a:t>Nyquist</a:t>
            </a:r>
            <a:r>
              <a:rPr lang="en-US" dirty="0" smtClean="0"/>
              <a:t> rate) is necessary if the bandwidth is well-defined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Describe the quantization process in a PCM system in terms of how it is created, how to determine the </a:t>
            </a:r>
            <a:r>
              <a:rPr lang="en-US" dirty="0" err="1" smtClean="0"/>
              <a:t>Nyquist</a:t>
            </a:r>
            <a:r>
              <a:rPr lang="en-US" dirty="0" smtClean="0"/>
              <a:t> sampling frequency, and how to define quantization levels</a:t>
            </a:r>
          </a:p>
          <a:p>
            <a:r>
              <a:rPr lang="en-US" dirty="0" smtClean="0"/>
              <a:t>Determine the dynamic range and signal-to-noise ratio of a PCM system</a:t>
            </a:r>
          </a:p>
          <a:p>
            <a:r>
              <a:rPr lang="en-US" dirty="0" smtClean="0"/>
              <a:t>Describe the common digital signal encoding formats</a:t>
            </a:r>
          </a:p>
          <a:p>
            <a:r>
              <a:rPr lang="en-US" dirty="0" smtClean="0"/>
              <a:t>Understand the concept of Hamming distance as applied to the technique of error detection and correction</a:t>
            </a:r>
          </a:p>
          <a:p>
            <a:r>
              <a:rPr lang="en-US" dirty="0" smtClean="0"/>
              <a:t>Describe the various techniques for code error detection and correc</a:t>
            </a:r>
            <a:r>
              <a:rPr lang="en-US" dirty="0" smtClean="0"/>
              <a:t>tion, including parity, block check character, cyclic redundancy check, Hamming code, and Reed-Solomon codes</a:t>
            </a:r>
          </a:p>
          <a:p>
            <a:r>
              <a:rPr lang="en-US" dirty="0" smtClean="0"/>
              <a:t>Describe Digital Signal Processing, the purpose of the difference equation, and illustrate the computational process of a DSP algorithm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Dynamic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Dynamic Range: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Signal-to-Noise ratio: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Signal-to-quantization-noise level: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0" y="1676400"/>
          <a:ext cx="2389339" cy="1600200"/>
        </p:xfrm>
        <a:graphic>
          <a:graphicData uri="http://schemas.openxmlformats.org/presentationml/2006/ole">
            <p:oleObj spid="_x0000_s577538" name="Equation" r:id="rId3" imgW="1384200" imgH="9270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33800" y="4114800"/>
          <a:ext cx="2476500" cy="330200"/>
        </p:xfrm>
        <a:graphic>
          <a:graphicData uri="http://schemas.openxmlformats.org/presentationml/2006/ole">
            <p:oleObj spid="_x0000_s577539" name="Equation" r:id="rId4" imgW="1523880" imgH="203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0" y="5181600"/>
          <a:ext cx="2612390" cy="431800"/>
        </p:xfrm>
        <a:graphic>
          <a:graphicData uri="http://schemas.openxmlformats.org/presentationml/2006/ole">
            <p:oleObj spid="_x0000_s577540" name="Equation" r:id="rId5" imgW="153648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3" name="fg08_01700.jpg" descr="fg08_01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1216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err="1" smtClean="0"/>
              <a:t>Companding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7912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8-17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Uniform (left) and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nonuniform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(right) quantization.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g08_01900.jpg" descr="fg08_0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19200"/>
            <a:ext cx="456973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smtClean="0"/>
              <a:t>Amplitude </a:t>
            </a:r>
            <a:r>
              <a:rPr lang="en-US" dirty="0" err="1" smtClean="0"/>
              <a:t>Companding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0"/>
            <a:ext cx="3989388" cy="3297239"/>
            <a:chOff x="4953000" y="1524000"/>
            <a:chExt cx="3989388" cy="3297239"/>
          </a:xfrm>
        </p:grpSpPr>
        <p:pic>
          <p:nvPicPr>
            <p:cNvPr id="508931" name="fg08_01800.jpg" descr="fg08_01800"/>
            <p:cNvPicPr>
              <a:picLocks noChangeAspect="1" noChangeArrowheads="1"/>
            </p:cNvPicPr>
            <p:nvPr/>
          </p:nvPicPr>
          <p:blipFill>
            <a:blip r:embed="rId4" cstate="print"/>
            <a:srcRect r="44355"/>
            <a:stretch>
              <a:fillRect/>
            </a:stretch>
          </p:blipFill>
          <p:spPr bwMode="auto">
            <a:xfrm>
              <a:off x="4953000" y="1524000"/>
              <a:ext cx="3857625" cy="169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fg08_01800.jpg" descr="fg08_01800"/>
            <p:cNvPicPr>
              <a:picLocks noChangeAspect="1" noChangeArrowheads="1"/>
            </p:cNvPicPr>
            <p:nvPr/>
          </p:nvPicPr>
          <p:blipFill>
            <a:blip r:embed="rId4" cstate="print"/>
            <a:srcRect l="46852"/>
            <a:stretch>
              <a:fillRect/>
            </a:stretch>
          </p:blipFill>
          <p:spPr bwMode="auto">
            <a:xfrm>
              <a:off x="5257800" y="3124200"/>
              <a:ext cx="3684588" cy="169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0" y="5867400"/>
            <a:ext cx="38100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8-19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itchFamily="-108" charset="2"/>
              </a:rPr>
              <a:t>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-law encoder transfer characteristic.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8-20</a:t>
            </a:r>
            <a:r>
              <a:rPr lang="en-US" sz="1600" dirty="0"/>
              <a:t>   PCM communication system.</a:t>
            </a:r>
          </a:p>
        </p:txBody>
      </p:sp>
      <p:pic>
        <p:nvPicPr>
          <p:cNvPr id="513027" name="fg08_02000.jpg" descr="fg08_0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9144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342900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 on transmitter side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2667000"/>
            <a:ext cx="16002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6600" y="58674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 on receiver side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5641350" y="4953000"/>
            <a:ext cx="1216650" cy="1099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8-22</a:t>
            </a:r>
            <a:r>
              <a:rPr lang="en-US" sz="1800" dirty="0"/>
              <a:t>   Binary-weighted resistor DAC.</a:t>
            </a:r>
          </a:p>
        </p:txBody>
      </p:sp>
      <p:pic>
        <p:nvPicPr>
          <p:cNvPr id="517123" name="fg08_02200.jpg" descr="fg08_02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43000"/>
            <a:ext cx="7313613" cy="39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5257800"/>
          <a:ext cx="4572000" cy="791308"/>
        </p:xfrm>
        <a:graphic>
          <a:graphicData uri="http://schemas.openxmlformats.org/presentationml/2006/ole">
            <p:oleObj spid="_x0000_s578560" name="Equation" r:id="rId5" imgW="26413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8-23</a:t>
            </a:r>
            <a:r>
              <a:rPr lang="en-US" sz="1800" dirty="0"/>
              <a:t>   R-2R ladder DAC.</a:t>
            </a:r>
          </a:p>
        </p:txBody>
      </p:sp>
      <p:pic>
        <p:nvPicPr>
          <p:cNvPr id="519171" name="fg08_02300.jpg" descr="fg08_02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990600"/>
            <a:ext cx="5402263" cy="43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79584" name="Object 0"/>
          <p:cNvGraphicFramePr>
            <a:graphicFrameLocks noChangeAspect="1"/>
          </p:cNvGraphicFramePr>
          <p:nvPr/>
        </p:nvGraphicFramePr>
        <p:xfrm>
          <a:off x="2133600" y="5410200"/>
          <a:ext cx="4484687" cy="746125"/>
        </p:xfrm>
        <a:graphic>
          <a:graphicData uri="http://schemas.openxmlformats.org/presentationml/2006/ole">
            <p:oleObj spid="_x0000_s579584" name="Equation" r:id="rId5" imgW="2590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9" name="fg08_02400.jpg" descr="fg08_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7737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53340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8-24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4-bit ramp analog-to-digital converter.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8-25</a:t>
            </a:r>
            <a:r>
              <a:rPr lang="en-US" sz="1200"/>
              <a:t>   Codec block diagram.</a:t>
            </a:r>
          </a:p>
        </p:txBody>
      </p:sp>
      <p:pic>
        <p:nvPicPr>
          <p:cNvPr id="523267" name="fg08_02500.jpg" descr="fg08_0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914400"/>
            <a:ext cx="7766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8-4 Digital Signal Encoding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of binary (+5V-hi, 0.0V-low) typically used only for short runs</a:t>
            </a:r>
          </a:p>
          <a:p>
            <a:r>
              <a:rPr lang="en-US" dirty="0" smtClean="0"/>
              <a:t>Data bits are generally encoded in various formats to improve transmission: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NRZ – </a:t>
            </a:r>
            <a:r>
              <a:rPr lang="en-US" dirty="0" err="1" smtClean="0"/>
              <a:t>nonreturn</a:t>
            </a:r>
            <a:r>
              <a:rPr lang="en-US" dirty="0" smtClean="0"/>
              <a:t>-to-zero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RZ – return-to-zero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Phase-encoded and delay modulation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Multilevel binary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8-26</a:t>
            </a:r>
            <a:r>
              <a:rPr lang="en-US" sz="1600" dirty="0"/>
              <a:t>   Digital signal encoding formats.</a:t>
            </a:r>
          </a:p>
        </p:txBody>
      </p:sp>
      <p:pic>
        <p:nvPicPr>
          <p:cNvPr id="525315" name="fg08_02600.jpg" descr="fg08_0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4637087" cy="554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Brace 3"/>
          <p:cNvSpPr/>
          <p:nvPr/>
        </p:nvSpPr>
        <p:spPr>
          <a:xfrm>
            <a:off x="5791200" y="1143000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14478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develop DC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791200" y="2133600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25146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Reduces DC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791200" y="3200400"/>
            <a:ext cx="304800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41148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 self-clocking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5791200" y="5334000"/>
            <a:ext cx="3048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2200" y="5486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Multilevel binary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8-1 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advantages to Digital communications despite additional complexity and cost</a:t>
            </a:r>
          </a:p>
          <a:p>
            <a:r>
              <a:rPr lang="en-US" dirty="0" smtClean="0"/>
              <a:t>Regeneration – signals only need to be understood as logical 0 or 1, noise resistant</a:t>
            </a:r>
          </a:p>
          <a:p>
            <a:r>
              <a:rPr lang="en-US" dirty="0" smtClean="0"/>
              <a:t>Digital Signal Processing can happen at transmitter or receiver</a:t>
            </a:r>
          </a:p>
          <a:p>
            <a:r>
              <a:rPr lang="en-US" dirty="0" smtClean="0"/>
              <a:t>Algorithms can manipulate the signal via hardware or software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8-5 Coding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detect and correct for errors in the data?</a:t>
            </a:r>
          </a:p>
          <a:p>
            <a:r>
              <a:rPr lang="en-US" dirty="0" smtClean="0"/>
              <a:t>Digital data is naturally error-resistant, but bit changes can occur</a:t>
            </a:r>
          </a:p>
          <a:p>
            <a:r>
              <a:rPr lang="en-US" dirty="0" smtClean="0"/>
              <a:t>We need to detect bit-flips (o to 1, or 1 to 0)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3" name="fg08_02700.jpg" descr="fg08_02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41280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Hamming distance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8674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8-27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Coding for a zero (00) and a one (11) for a minimum distance, </a:t>
            </a: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of 2.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752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the “logical” distance between states provides error-detection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276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Dmin</a:t>
            </a:r>
            <a:r>
              <a:rPr lang="en-US" dirty="0" smtClean="0"/>
              <a:t> = 2, we still cannot </a:t>
            </a:r>
            <a:r>
              <a:rPr lang="en-US" i="1" dirty="0" smtClean="0"/>
              <a:t>correct</a:t>
            </a:r>
            <a:r>
              <a:rPr lang="en-US" dirty="0" smtClean="0"/>
              <a:t> the error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1" name="fg08_02800.jpg" descr="fg08_02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400800" cy="32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Error Correction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48006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8-28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 code message for a zero (000) and a one (111) with a minimum distance, 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1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of 3.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257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Dmin</a:t>
            </a:r>
            <a:r>
              <a:rPr lang="en-US" dirty="0" smtClean="0"/>
              <a:t> = 3, we can actually correct a 1 bit flip.  011 could be assumed to be a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8-6 Code Error Detection and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Parity</a:t>
            </a:r>
          </a:p>
          <a:p>
            <a:r>
              <a:rPr lang="en-US" dirty="0" smtClean="0"/>
              <a:t>Block Check Character</a:t>
            </a:r>
          </a:p>
          <a:p>
            <a:r>
              <a:rPr lang="en-US" dirty="0" smtClean="0"/>
              <a:t>Cyclic Redundancy Check</a:t>
            </a:r>
          </a:p>
          <a:p>
            <a:r>
              <a:rPr lang="en-US" dirty="0" smtClean="0"/>
              <a:t>CRC Code-Dividing Circuit</a:t>
            </a:r>
          </a:p>
          <a:p>
            <a:r>
              <a:rPr lang="en-US" dirty="0" smtClean="0"/>
              <a:t>Reed-Solomon Codes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9" name="fg08_02900.jpg" descr="fg08_02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45661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Parity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52578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8-29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ASCII code for A with odd parity. Note that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lsb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the first bit of the digital word transmitted.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8-30</a:t>
            </a:r>
            <a:r>
              <a:rPr lang="en-US" sz="1800" dirty="0"/>
              <a:t>   Serial parity generator and/or checker.</a:t>
            </a:r>
          </a:p>
        </p:txBody>
      </p:sp>
      <p:pic>
        <p:nvPicPr>
          <p:cNvPr id="533507" name="fg08_03000.jpg" descr="fg08_03000"/>
          <p:cNvPicPr>
            <a:picLocks noChangeAspect="1" noChangeArrowheads="1"/>
          </p:cNvPicPr>
          <p:nvPr/>
        </p:nvPicPr>
        <p:blipFill>
          <a:blip r:embed="rId3" cstate="print"/>
          <a:srcRect r="42332"/>
          <a:stretch>
            <a:fillRect/>
          </a:stretch>
        </p:blipFill>
        <p:spPr bwMode="auto">
          <a:xfrm>
            <a:off x="1905000" y="3581400"/>
            <a:ext cx="5791200" cy="154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0" y="19050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XOR function</a:t>
            </a:r>
            <a:endParaRPr lang="en-US" dirty="0"/>
          </a:p>
        </p:txBody>
      </p:sp>
      <p:pic>
        <p:nvPicPr>
          <p:cNvPr id="5" name="fg08_03000.jpg" descr="fg08_03000"/>
          <p:cNvPicPr>
            <a:picLocks noChangeAspect="1" noChangeArrowheads="1"/>
          </p:cNvPicPr>
          <p:nvPr/>
        </p:nvPicPr>
        <p:blipFill>
          <a:blip r:embed="rId3" cstate="print"/>
          <a:srcRect l="57668"/>
          <a:stretch>
            <a:fillRect/>
          </a:stretch>
        </p:blipFill>
        <p:spPr bwMode="auto">
          <a:xfrm>
            <a:off x="2743200" y="2362200"/>
            <a:ext cx="357981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4876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the sequential bits to each XOR input, output is 1 if odd # of 1’s, 0 if even # of 1’s.  (Add an inverter for odd parity)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8-31</a:t>
            </a:r>
            <a:r>
              <a:rPr lang="en-US" sz="1800" dirty="0"/>
              <a:t>   LRC error detection.</a:t>
            </a:r>
          </a:p>
        </p:txBody>
      </p:sp>
      <p:pic>
        <p:nvPicPr>
          <p:cNvPr id="535555" name="fg08_03100.jpg" descr="fg08_03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97000"/>
            <a:ext cx="845661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8-32</a:t>
            </a:r>
            <a:r>
              <a:rPr lang="en-US" sz="1600" dirty="0"/>
              <a:t>   CRC code generator for an (</a:t>
            </a:r>
            <a:r>
              <a:rPr lang="en-US" sz="1600" i="1" dirty="0"/>
              <a:t>n</a:t>
            </a:r>
            <a:r>
              <a:rPr lang="en-US" sz="1600" dirty="0"/>
              <a:t>, </a:t>
            </a:r>
            <a:r>
              <a:rPr lang="en-US" sz="1600" i="1" dirty="0"/>
              <a:t>k</a:t>
            </a:r>
            <a:r>
              <a:rPr lang="en-US" sz="1600" dirty="0"/>
              <a:t>) cyclic code.</a:t>
            </a:r>
          </a:p>
        </p:txBody>
      </p:sp>
      <p:pic>
        <p:nvPicPr>
          <p:cNvPr id="537603" name="fg08_03200.jpg" descr="fg08_03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11338"/>
            <a:ext cx="8456613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8-33</a:t>
            </a:r>
            <a:r>
              <a:rPr lang="en-US" sz="1200"/>
              <a:t>   CRC code generator for a (7, 4) cyclic code using a generator polynomial </a:t>
            </a:r>
            <a:r>
              <a:rPr lang="en-US" sz="1200" i="1"/>
              <a:t>G</a:t>
            </a:r>
            <a:r>
              <a:rPr lang="en-US" sz="1200"/>
              <a:t>(</a:t>
            </a:r>
            <a:r>
              <a:rPr lang="en-US" sz="1200" i="1"/>
              <a:t>x</a:t>
            </a:r>
            <a:r>
              <a:rPr lang="en-US" sz="1200"/>
              <a:t>) = </a:t>
            </a:r>
            <a:r>
              <a:rPr lang="en-US" sz="1200" i="1"/>
              <a:t>x</a:t>
            </a:r>
            <a:r>
              <a:rPr lang="en-US" sz="1200" baseline="30000"/>
              <a:t>3</a:t>
            </a:r>
            <a:r>
              <a:rPr lang="en-US" sz="1200"/>
              <a:t> + </a:t>
            </a:r>
            <a:r>
              <a:rPr lang="en-US" sz="1200" i="1"/>
              <a:t>x</a:t>
            </a:r>
            <a:r>
              <a:rPr lang="en-US" sz="1200"/>
              <a:t> + 1.</a:t>
            </a:r>
          </a:p>
        </p:txBody>
      </p:sp>
      <p:pic>
        <p:nvPicPr>
          <p:cNvPr id="539651" name="fg08_03300.jpg" descr="fg08_03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00225"/>
            <a:ext cx="845661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7467600" cy="9144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8-34</a:t>
            </a:r>
            <a:r>
              <a:rPr lang="en-US" sz="1600" dirty="0"/>
              <a:t>   A CRC divide circuit for the general form of </a:t>
            </a:r>
            <a:r>
              <a:rPr lang="en-US" sz="1600" i="1" dirty="0"/>
              <a:t>G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  = </a:t>
            </a:r>
            <a:r>
              <a:rPr lang="en-US" sz="1600" i="1" dirty="0"/>
              <a:t>g</a:t>
            </a:r>
            <a:r>
              <a:rPr lang="en-US" sz="1600" baseline="-25000" dirty="0"/>
              <a:t>0</a:t>
            </a:r>
            <a:r>
              <a:rPr lang="en-US" sz="1600" dirty="0"/>
              <a:t> + </a:t>
            </a:r>
            <a:r>
              <a:rPr lang="en-US" sz="1600" i="1" dirty="0"/>
              <a:t>g</a:t>
            </a:r>
            <a:r>
              <a:rPr lang="en-US" sz="1600" baseline="-25000" dirty="0"/>
              <a:t>1</a:t>
            </a:r>
            <a:r>
              <a:rPr lang="en-US" sz="1600" i="1" dirty="0"/>
              <a:t>x </a:t>
            </a:r>
            <a:r>
              <a:rPr lang="en-US" sz="1600" dirty="0"/>
              <a:t>+ </a:t>
            </a:r>
            <a:r>
              <a:rPr lang="en-US" sz="1600" i="1" dirty="0"/>
              <a:t>g</a:t>
            </a:r>
            <a:r>
              <a:rPr lang="en-US" sz="1600" baseline="-25000" dirty="0"/>
              <a:t>2</a:t>
            </a:r>
            <a:r>
              <a:rPr lang="en-US" sz="1600" i="1" dirty="0"/>
              <a:t>x</a:t>
            </a:r>
            <a:r>
              <a:rPr lang="en-US" sz="1600" baseline="30000" dirty="0"/>
              <a:t>2</a:t>
            </a:r>
            <a:r>
              <a:rPr lang="en-US" sz="1600" dirty="0"/>
              <a:t>   + ··· + </a:t>
            </a:r>
            <a:r>
              <a:rPr lang="en-US" sz="1600" i="1" dirty="0" err="1"/>
              <a:t>g</a:t>
            </a:r>
            <a:r>
              <a:rPr lang="en-US" sz="1600" i="1" baseline="-25000" dirty="0" err="1"/>
              <a:t>r</a:t>
            </a:r>
            <a:r>
              <a:rPr lang="en-US" sz="1600" i="1" dirty="0" err="1"/>
              <a:t>x</a:t>
            </a:r>
            <a:r>
              <a:rPr lang="en-US" sz="1600" i="1" baseline="30000" dirty="0" err="1"/>
              <a:t>r</a:t>
            </a:r>
            <a:r>
              <a:rPr lang="en-US" sz="1600" dirty="0"/>
              <a:t>.</a:t>
            </a:r>
          </a:p>
        </p:txBody>
      </p:sp>
      <p:pic>
        <p:nvPicPr>
          <p:cNvPr id="541699" name="fg08_03400.jpg" descr="fg08_03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24100"/>
            <a:ext cx="84566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8-1</a:t>
            </a:r>
            <a:r>
              <a:rPr lang="en-US" sz="1800" dirty="0"/>
              <a:t>   Digital/data communications.</a:t>
            </a:r>
          </a:p>
        </p:txBody>
      </p:sp>
      <p:pic>
        <p:nvPicPr>
          <p:cNvPr id="474115" name="fg08_00100.jpg" descr="fg08_0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914400"/>
            <a:ext cx="7008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8-35</a:t>
            </a:r>
            <a:r>
              <a:rPr lang="en-US" sz="1800" dirty="0"/>
              <a:t>   A CRC divide circuit for </a:t>
            </a:r>
            <a:r>
              <a:rPr lang="en-US" sz="1800" i="1" dirty="0"/>
              <a:t>G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 = 1 + </a:t>
            </a:r>
            <a:r>
              <a:rPr lang="en-US" sz="1800" i="1" dirty="0"/>
              <a:t>x +</a:t>
            </a:r>
            <a:r>
              <a:rPr lang="en-US" sz="1800" dirty="0"/>
              <a:t> </a:t>
            </a:r>
            <a:r>
              <a:rPr lang="en-US" sz="1800" i="1" dirty="0"/>
              <a:t>x</a:t>
            </a:r>
            <a:r>
              <a:rPr lang="en-US" sz="1800" baseline="30000" dirty="0"/>
              <a:t>3</a:t>
            </a:r>
            <a:r>
              <a:rPr lang="en-US" sz="1800" dirty="0"/>
              <a:t>.</a:t>
            </a:r>
          </a:p>
        </p:txBody>
      </p:sp>
      <p:pic>
        <p:nvPicPr>
          <p:cNvPr id="543747" name="fg08_03500.jpg" descr="fg08_03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47925"/>
            <a:ext cx="8456613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8-7 Digital 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400" b="1" dirty="0"/>
              <a:t>Figure 8-36   </a:t>
            </a:r>
            <a:r>
              <a:rPr lang="en-US" sz="1400" dirty="0"/>
              <a:t>(a), (b) Passive implementations for a second-order low-pass Butterworth filter and (c) a plot of the frequency response.</a:t>
            </a:r>
          </a:p>
        </p:txBody>
      </p:sp>
      <p:pic>
        <p:nvPicPr>
          <p:cNvPr id="545795" name="fg08_03600.jpg" descr="fg08_03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6394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8-37</a:t>
            </a:r>
            <a:r>
              <a:rPr lang="en-US" sz="1200"/>
              <a:t>   A second-order low-pass Butterworth active filter. </a:t>
            </a:r>
          </a:p>
        </p:txBody>
      </p:sp>
      <p:pic>
        <p:nvPicPr>
          <p:cNvPr id="547843" name="fg08_03700.jpg" descr="fg08_03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35100"/>
            <a:ext cx="8456613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8-38</a:t>
            </a:r>
            <a:r>
              <a:rPr lang="en-US" sz="1200"/>
              <a:t>   The block diagram for a digital signal processing circuit.</a:t>
            </a:r>
          </a:p>
        </p:txBody>
      </p:sp>
      <p:pic>
        <p:nvPicPr>
          <p:cNvPr id="549891" name="fg08_03800.jpg" descr="fg08_03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12975"/>
            <a:ext cx="84566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8-39</a:t>
            </a:r>
            <a:r>
              <a:rPr lang="en-US" sz="1200"/>
              <a:t>   Input and output sequences for a second-order Iow-pass Butterworth filter at 3 frequencies: (a) 1000, (b) 2000 Hz, and (c) 500.</a:t>
            </a:r>
          </a:p>
        </p:txBody>
      </p:sp>
      <p:pic>
        <p:nvPicPr>
          <p:cNvPr id="551939" name="fg08_0390a.jpg" descr="fg08_039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14400"/>
            <a:ext cx="71231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8-39 (continued)</a:t>
            </a:r>
            <a:r>
              <a:rPr lang="en-US" sz="1200"/>
              <a:t>   Input and output sequences for a second-order Iow-pass Butterworth filter at 3 frequencies: (a) 1000, (b) 2000 Hz, and (c) 500.</a:t>
            </a:r>
          </a:p>
        </p:txBody>
      </p:sp>
      <p:pic>
        <p:nvPicPr>
          <p:cNvPr id="553987" name="fg08_0390b.jpg" descr="fg08_039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914400"/>
            <a:ext cx="7129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8-39 (continued)</a:t>
            </a:r>
            <a:r>
              <a:rPr lang="en-US" sz="1200"/>
              <a:t>   Input and output sequences for a second-order Iow-pass Butterworth filter at 3 frequencies: (a) 1000, (b) 2000 Hz, and (c) 500.</a:t>
            </a:r>
          </a:p>
        </p:txBody>
      </p:sp>
      <p:pic>
        <p:nvPicPr>
          <p:cNvPr id="556035" name="fg08_0390c.jpg" descr="fg08_039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914400"/>
            <a:ext cx="7129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8-8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8-40</a:t>
            </a:r>
            <a:r>
              <a:rPr lang="en-US" sz="1200"/>
              <a:t>   Ideal square wave with 50 percent duty cycle.</a:t>
            </a:r>
          </a:p>
        </p:txBody>
      </p:sp>
      <p:pic>
        <p:nvPicPr>
          <p:cNvPr id="558083" name="fg08_04000.jpg" descr="fg08_04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050" y="914400"/>
            <a:ext cx="47101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8-2 Alphanumeric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ways to represent data or signals in digital</a:t>
            </a:r>
          </a:p>
          <a:p>
            <a:r>
              <a:rPr lang="en-US" dirty="0" smtClean="0"/>
              <a:t>ASCII is the most common</a:t>
            </a:r>
          </a:p>
          <a:p>
            <a:r>
              <a:rPr lang="en-US" dirty="0" smtClean="0"/>
              <a:t>EBCDIC is used in some computers </a:t>
            </a:r>
          </a:p>
          <a:p>
            <a:r>
              <a:rPr lang="en-US" dirty="0" err="1" smtClean="0"/>
              <a:t>Baudot</a:t>
            </a:r>
            <a:r>
              <a:rPr lang="en-US" dirty="0" smtClean="0"/>
              <a:t> Code (historical)</a:t>
            </a:r>
          </a:p>
          <a:p>
            <a:r>
              <a:rPr lang="en-US" dirty="0" smtClean="0"/>
              <a:t>Gray Code (telemetry, slow changes)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8-41</a:t>
            </a:r>
            <a:r>
              <a:rPr lang="en-US" sz="1200"/>
              <a:t>   Illustration of noise on a pulse.</a:t>
            </a:r>
          </a:p>
        </p:txBody>
      </p:sp>
      <p:pic>
        <p:nvPicPr>
          <p:cNvPr id="560131" name="fg08_04100.jpg" descr="fg08_04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33538"/>
            <a:ext cx="845661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8-42</a:t>
            </a:r>
            <a:r>
              <a:rPr lang="en-US" sz="1200"/>
              <a:t>   Nonideal square wave.</a:t>
            </a:r>
          </a:p>
        </p:txBody>
      </p:sp>
      <p:pic>
        <p:nvPicPr>
          <p:cNvPr id="562179" name="fg08_04200.jpg" descr="fg08_04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27225"/>
            <a:ext cx="8456613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8-43</a:t>
            </a:r>
            <a:r>
              <a:rPr lang="en-US" sz="1200"/>
              <a:t>   Effects of impedance mismatches: (a) impedance is too low; (b) impedance is too high (ringing); (c) impedance is matched.</a:t>
            </a:r>
          </a:p>
        </p:txBody>
      </p:sp>
      <p:pic>
        <p:nvPicPr>
          <p:cNvPr id="564227" name="fg08_04300.jpg" descr="fg08_04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76525"/>
            <a:ext cx="845661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8-44</a:t>
            </a:r>
            <a:r>
              <a:rPr lang="en-US" sz="1200"/>
              <a:t>   Effects of frequency on data pulses: (a) good pulses; (b) low- frequency attenuation; (c) high-frequency attenuation.</a:t>
            </a:r>
          </a:p>
        </p:txBody>
      </p:sp>
      <p:pic>
        <p:nvPicPr>
          <p:cNvPr id="566275" name="fg08_04400.jpg" descr="fg08_04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20938"/>
            <a:ext cx="84566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8-9 Troubleshooting w/ Multisim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8-45</a:t>
            </a:r>
            <a:r>
              <a:rPr lang="en-US" sz="1200"/>
              <a:t>   A sample-and-hold circuit as implemented in Electronics Workbench</a:t>
            </a:r>
            <a:r>
              <a:rPr lang="en-US" sz="1200" baseline="30000"/>
              <a:t>TM</a:t>
            </a:r>
            <a:r>
              <a:rPr lang="en-US" sz="1200"/>
              <a:t>  Multisim.</a:t>
            </a:r>
          </a:p>
        </p:txBody>
      </p:sp>
      <p:pic>
        <p:nvPicPr>
          <p:cNvPr id="568323" name="fg08_04500.jpg" descr="fg08_04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175" y="914400"/>
            <a:ext cx="65198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8-46</a:t>
            </a:r>
            <a:r>
              <a:rPr lang="en-US" sz="1200"/>
              <a:t>   The oscilloscope traces for the sample-and-hold circuit.</a:t>
            </a:r>
          </a:p>
        </p:txBody>
      </p:sp>
      <p:pic>
        <p:nvPicPr>
          <p:cNvPr id="570371" name="fg08_04600.jpg" descr="fg08_04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914400"/>
            <a:ext cx="5176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8-47</a:t>
            </a:r>
            <a:r>
              <a:rPr lang="en-US" sz="1200"/>
              <a:t>   The spectrum of a signal that contains aliased frequencies due to improper selection of the sampling frequency.</a:t>
            </a:r>
          </a:p>
        </p:txBody>
      </p:sp>
      <p:pic>
        <p:nvPicPr>
          <p:cNvPr id="572419" name="fg08_04700.jpg" descr="fg08_04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90625"/>
            <a:ext cx="8456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3" name="fg08_00200.jpg" descr="fg08_00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09600"/>
            <a:ext cx="6172200" cy="558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6096000"/>
            <a:ext cx="8305800" cy="33178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American Standard Code for Information Interchange (ASCII).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3622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7</a:t>
            </a:r>
            <a:r>
              <a:rPr lang="en-US" dirty="0" smtClean="0"/>
              <a:t> 7-bit words (128 char)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bit used to check parity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Binary Coded Decimal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Lsb</a:t>
            </a:r>
            <a:r>
              <a:rPr lang="en-US" dirty="0" smtClean="0"/>
              <a:t> transmitted first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1000001 = 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0110110 = 6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1" name="fg08_00300.jpg" descr="fg08_00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33400"/>
            <a:ext cx="6019800" cy="55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EBCDIC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60960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8-3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The Extended Binary-Coded Decimal Interchange Code.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Uses 8-bit codes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Only uses the 0-9 positions for letters and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2" name="Picture 1028" descr="8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762000"/>
            <a:ext cx="2701925" cy="53721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r>
              <a:rPr lang="en-US" dirty="0" err="1" smtClean="0"/>
              <a:t>Baudot</a:t>
            </a:r>
            <a:endParaRPr lang="en-US" dirty="0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304800" y="6019800"/>
            <a:ext cx="8305800" cy="3317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8-4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The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Baudot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code.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Old code designed for teletype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only 5-bits per code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Sends Shift sequence to indicate Figures or Letters follow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Figure 8-5</a:t>
            </a:r>
            <a:r>
              <a:rPr lang="en-US" sz="1800" dirty="0"/>
              <a:t>   </a:t>
            </a:r>
            <a:r>
              <a:rPr lang="en-US" sz="1800" dirty="0" err="1"/>
              <a:t>Baudot</a:t>
            </a:r>
            <a:r>
              <a:rPr lang="en-US" sz="1800" dirty="0"/>
              <a:t> code examples.</a:t>
            </a:r>
          </a:p>
        </p:txBody>
      </p:sp>
      <p:pic>
        <p:nvPicPr>
          <p:cNvPr id="480259" name="fg08_00500.jpg" descr="fg08_0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04988"/>
            <a:ext cx="8456613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370</TotalTime>
  <Words>1266</Words>
  <Application>Microsoft Office PowerPoint</Application>
  <PresentationFormat>On-screen Show (4:3)</PresentationFormat>
  <Paragraphs>187</Paragraphs>
  <Slides>57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34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93" baseType="lpstr">
      <vt:lpstr>Arial</vt:lpstr>
      <vt:lpstr>Times New Roman</vt:lpstr>
      <vt:lpstr>Times</vt:lpstr>
      <vt:lpstr>Wingdings</vt:lpstr>
      <vt:lpstr>ＭＳ Ｐゴシック</vt:lpstr>
      <vt:lpstr>Arial</vt:lpstr>
      <vt:lpstr>Arial</vt:lpstr>
      <vt:lpstr>Arial</vt:lpstr>
      <vt:lpstr>Arial</vt:lpstr>
      <vt:lpstr>Arial</vt:lpstr>
      <vt:lpstr>Arial</vt:lpstr>
      <vt:lpstr>Arial</vt:lpstr>
      <vt:lpstr>Symbol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Arial</vt:lpstr>
      <vt:lpstr>Urban</vt:lpstr>
      <vt:lpstr>Microsoft Equation 3.0</vt:lpstr>
      <vt:lpstr>EE 350 / ECE 490 Analog Communication Systems</vt:lpstr>
      <vt:lpstr>Objectives</vt:lpstr>
      <vt:lpstr>8-1 Introduction</vt:lpstr>
      <vt:lpstr>Figure 8-1   Digital/data communications.</vt:lpstr>
      <vt:lpstr>8-2 Alphanumeric Codes</vt:lpstr>
      <vt:lpstr>ASCII</vt:lpstr>
      <vt:lpstr>EBCDIC</vt:lpstr>
      <vt:lpstr>Baudot</vt:lpstr>
      <vt:lpstr>Figure 8-5   Baudot code examples.</vt:lpstr>
      <vt:lpstr>Gray Code</vt:lpstr>
      <vt:lpstr>8-3 Pulse-Code Modulation</vt:lpstr>
      <vt:lpstr>Figure 8-7   Block diagram of the PCM process.</vt:lpstr>
      <vt:lpstr>Sample-and-Hold</vt:lpstr>
      <vt:lpstr>Pulse-Amplitude Modulation</vt:lpstr>
      <vt:lpstr>Sample Frequency</vt:lpstr>
      <vt:lpstr>Quantization</vt:lpstr>
      <vt:lpstr>Resolution</vt:lpstr>
      <vt:lpstr>Resolution</vt:lpstr>
      <vt:lpstr>Increased Sampling Rate</vt:lpstr>
      <vt:lpstr>Dynamic Range</vt:lpstr>
      <vt:lpstr>Companding</vt:lpstr>
      <vt:lpstr>Amplitude Companding</vt:lpstr>
      <vt:lpstr>Figure 8-20   PCM communication system.</vt:lpstr>
      <vt:lpstr>Figure 8-22   Binary-weighted resistor DAC.</vt:lpstr>
      <vt:lpstr>Figure 8-23   R-2R ladder DAC.</vt:lpstr>
      <vt:lpstr>ADC</vt:lpstr>
      <vt:lpstr>Figure 8-25   Codec block diagram.</vt:lpstr>
      <vt:lpstr>8-4 Digital Signal Encoding Formats</vt:lpstr>
      <vt:lpstr>Figure 8-26   Digital signal encoding formats.</vt:lpstr>
      <vt:lpstr>8-5 Coding Principles</vt:lpstr>
      <vt:lpstr>Hamming distance</vt:lpstr>
      <vt:lpstr>Error Correction</vt:lpstr>
      <vt:lpstr>8-6 Code Error Detection and Correction</vt:lpstr>
      <vt:lpstr>Parity</vt:lpstr>
      <vt:lpstr>Figure 8-30   Serial parity generator and/or checker.</vt:lpstr>
      <vt:lpstr>Figure 8-31   LRC error detection.</vt:lpstr>
      <vt:lpstr>Figure 8-32   CRC code generator for an (n, k) cyclic code.</vt:lpstr>
      <vt:lpstr>Figure 8-33   CRC code generator for a (7, 4) cyclic code using a generator polynomial G(x) = x3 + x + 1.</vt:lpstr>
      <vt:lpstr>Figure 8-34   A CRC divide circuit for the general form of G(x)  = g0 + g1x + g2x2   + ··· + grxr.</vt:lpstr>
      <vt:lpstr>Figure 8-35   A CRC divide circuit for G(x) = 1 + x + x3.</vt:lpstr>
      <vt:lpstr>8-7 Digital Signal Processing</vt:lpstr>
      <vt:lpstr>Figure 8-36   (a), (b) Passive implementations for a second-order low-pass Butterworth filter and (c) a plot of the frequency response.</vt:lpstr>
      <vt:lpstr>Figure 8-37   A second-order low-pass Butterworth active filter. </vt:lpstr>
      <vt:lpstr>Figure 8-38   The block diagram for a digital signal processing circuit.</vt:lpstr>
      <vt:lpstr>Figure 8-39   Input and output sequences for a second-order Iow-pass Butterworth filter at 3 frequencies: (a) 1000, (b) 2000 Hz, and (c) 500.</vt:lpstr>
      <vt:lpstr>Figure 8-39 (continued)   Input and output sequences for a second-order Iow-pass Butterworth filter at 3 frequencies: (a) 1000, (b) 2000 Hz, and (c) 500.</vt:lpstr>
      <vt:lpstr>Figure 8-39 (continued)   Input and output sequences for a second-order Iow-pass Butterworth filter at 3 frequencies: (a) 1000, (b) 2000 Hz, and (c) 500.</vt:lpstr>
      <vt:lpstr>8-8 Troubleshooting</vt:lpstr>
      <vt:lpstr>Figure 8-40   Ideal square wave with 50 percent duty cycle.</vt:lpstr>
      <vt:lpstr>Figure 8-41   Illustration of noise on a pulse.</vt:lpstr>
      <vt:lpstr>Figure 8-42   Nonideal square wave.</vt:lpstr>
      <vt:lpstr>Figure 8-43   Effects of impedance mismatches: (a) impedance is too low; (b) impedance is too high (ringing); (c) impedance is matched.</vt:lpstr>
      <vt:lpstr>Figure 8-44   Effects of frequency on data pulses: (a) good pulses; (b) low- frequency attenuation; (c) high-frequency attenuation.</vt:lpstr>
      <vt:lpstr>8-9 Troubleshooting w/ Multisim</vt:lpstr>
      <vt:lpstr>Figure 8-45   A sample-and-hold circuit as implemented in Electronics WorkbenchTM  Multisim.</vt:lpstr>
      <vt:lpstr>Figure 8-46   The oscilloscope traces for the sample-and-hold circuit.</vt:lpstr>
      <vt:lpstr>Figure 8-47   The spectrum of a signal that contains aliased frequencies due to improper selection of the sampling frequency.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James Ramsey</dc:creator>
  <cp:lastModifiedBy>Ryan Munden</cp:lastModifiedBy>
  <cp:revision>41</cp:revision>
  <dcterms:created xsi:type="dcterms:W3CDTF">2007-06-03T22:19:16Z</dcterms:created>
  <dcterms:modified xsi:type="dcterms:W3CDTF">2010-03-23T21:49:04Z</dcterms:modified>
</cp:coreProperties>
</file>