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42"/>
  </p:notesMasterIdLst>
  <p:sldIdLst>
    <p:sldId id="349" r:id="rId2"/>
    <p:sldId id="350" r:id="rId3"/>
    <p:sldId id="359" r:id="rId4"/>
    <p:sldId id="374" r:id="rId5"/>
    <p:sldId id="375" r:id="rId6"/>
    <p:sldId id="360" r:id="rId7"/>
    <p:sldId id="319" r:id="rId8"/>
    <p:sldId id="368" r:id="rId9"/>
    <p:sldId id="321" r:id="rId10"/>
    <p:sldId id="322" r:id="rId11"/>
    <p:sldId id="323" r:id="rId12"/>
    <p:sldId id="362" r:id="rId13"/>
    <p:sldId id="376" r:id="rId14"/>
    <p:sldId id="324" r:id="rId15"/>
    <p:sldId id="327" r:id="rId16"/>
    <p:sldId id="369" r:id="rId17"/>
    <p:sldId id="329" r:id="rId18"/>
    <p:sldId id="330" r:id="rId19"/>
    <p:sldId id="331" r:id="rId20"/>
    <p:sldId id="332" r:id="rId21"/>
    <p:sldId id="333" r:id="rId22"/>
    <p:sldId id="334" r:id="rId23"/>
    <p:sldId id="370" r:id="rId24"/>
    <p:sldId id="335" r:id="rId25"/>
    <p:sldId id="336" r:id="rId26"/>
    <p:sldId id="337" r:id="rId27"/>
    <p:sldId id="339" r:id="rId28"/>
    <p:sldId id="377" r:id="rId29"/>
    <p:sldId id="378" r:id="rId30"/>
    <p:sldId id="341" r:id="rId31"/>
    <p:sldId id="342" r:id="rId32"/>
    <p:sldId id="344" r:id="rId33"/>
    <p:sldId id="379" r:id="rId34"/>
    <p:sldId id="371" r:id="rId35"/>
    <p:sldId id="380" r:id="rId36"/>
    <p:sldId id="372" r:id="rId37"/>
    <p:sldId id="346" r:id="rId38"/>
    <p:sldId id="373" r:id="rId39"/>
    <p:sldId id="347" r:id="rId40"/>
    <p:sldId id="34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6FF"/>
    <a:srgbClr val="DA8C8C"/>
    <a:srgbClr val="97D4FB"/>
    <a:srgbClr val="F7F7F7"/>
    <a:srgbClr val="000000"/>
    <a:srgbClr val="F9C486"/>
    <a:srgbClr val="B50D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1" autoAdjust="0"/>
    <p:restoredTop sz="91443" autoAdjust="0"/>
  </p:normalViewPr>
  <p:slideViewPr>
    <p:cSldViewPr>
      <p:cViewPr>
        <p:scale>
          <a:sx n="100" d="100"/>
          <a:sy n="100" d="100"/>
        </p:scale>
        <p:origin x="-1086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33B078-03C2-4EA0-998F-D93BF3DF41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3078E-91D0-45D7-807A-4A15AC489914}" type="slidenum">
              <a:rPr lang="en-US"/>
              <a:pPr/>
              <a:t>7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4D1C3-610E-4A56-AA1D-2AB0C4D141BB}" type="slidenum">
              <a:rPr lang="en-US"/>
              <a:pPr/>
              <a:t>20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4796E-D5D7-4942-B8CC-6DEC976C6DDA}" type="slidenum">
              <a:rPr lang="en-US"/>
              <a:pPr/>
              <a:t>21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1B89E-77B3-438E-A171-EF15A2482A26}" type="slidenum">
              <a:rPr lang="en-US"/>
              <a:pPr/>
              <a:t>22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30E20-2E99-457C-84FD-47B29EAA06F6}" type="slidenum">
              <a:rPr lang="en-US"/>
              <a:pPr/>
              <a:t>24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D43AB-A751-457F-827B-0C8D0E4BDCE9}" type="slidenum">
              <a:rPr lang="en-US"/>
              <a:pPr/>
              <a:t>25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1C835-8FF3-4C2E-835A-AFDE24B08B0F}" type="slidenum">
              <a:rPr lang="en-US"/>
              <a:pPr/>
              <a:t>26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CDFE4-7B7C-4E94-A8AC-B72DB59EA3CF}" type="slidenum">
              <a:rPr lang="en-US"/>
              <a:pPr/>
              <a:t>27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89A9C-A88C-4974-92BC-74763AB520AD}" type="slidenum">
              <a:rPr lang="en-US"/>
              <a:pPr/>
              <a:t>30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93E14-086E-462C-A318-298DB39AF703}" type="slidenum">
              <a:rPr lang="en-US"/>
              <a:pPr/>
              <a:t>31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C655C-5038-4BA7-91E8-6E977070EF14}" type="slidenum">
              <a:rPr lang="en-US"/>
              <a:pPr/>
              <a:t>32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12714-0D57-46AE-AB74-396AEB2B2F4D}" type="slidenum">
              <a:rPr lang="en-US"/>
              <a:pPr/>
              <a:t>9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40E7E-FBD9-4E47-BBDE-0EE1FC9F265E}" type="slidenum">
              <a:rPr lang="en-US"/>
              <a:pPr/>
              <a:t>37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27D11-24C6-4DE9-B210-E81C0A0291EE}" type="slidenum">
              <a:rPr lang="en-US"/>
              <a:pPr/>
              <a:t>39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22299-69FE-45AE-A7AC-B72C91260836}" type="slidenum">
              <a:rPr lang="en-US"/>
              <a:pPr/>
              <a:t>40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0A2DD-E593-4F9E-93CD-87779610819F}" type="slidenum">
              <a:rPr lang="en-US"/>
              <a:pPr/>
              <a:t>10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FBAA1-0064-4D24-B1A6-04614EF81635}" type="slidenum">
              <a:rPr lang="en-US"/>
              <a:pPr/>
              <a:t>11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2FFF8-618D-4354-8442-FCC2C3B2AF8F}" type="slidenum">
              <a:rPr lang="en-US"/>
              <a:pPr/>
              <a:t>14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B7D2A-7698-49CC-8EE8-F6C62BF5818A}" type="slidenum">
              <a:rPr lang="en-US"/>
              <a:pPr/>
              <a:t>15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5A2C7-6334-4875-B89C-856088906AD6}" type="slidenum">
              <a:rPr lang="en-US"/>
              <a:pPr/>
              <a:t>17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E685E-BC28-44A4-94A4-B45BF9F58022}" type="slidenum">
              <a:rPr lang="en-US"/>
              <a:pPr/>
              <a:t>18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5EF73-7AE8-4BCD-A27E-06261F1F99D0}" type="slidenum">
              <a:rPr lang="en-US"/>
              <a:pPr/>
              <a:t>19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4/6/2010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4/6/2010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4/6/2010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4/6/2010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3/3d/Clam_Lake_ELF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fradio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http://web.nmsu.edu/~jbeasley/Satellite/" TargetMode="Externa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EE 350 / ECE 490</a:t>
            </a:r>
            <a:br>
              <a:rPr lang="en-US" dirty="0" smtClean="0"/>
            </a:br>
            <a:r>
              <a:rPr lang="en-US" dirty="0" smtClean="0"/>
              <a:t>Analog Communication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91000"/>
            <a:ext cx="6480048" cy="17526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Ch. 13 – Wave Propagation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2/23/2010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R. Munden - Fairfield University</a:t>
            </a:r>
            <a:endParaRPr kumimoji="0"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69E29E33-B620-47F9-BB04-8846C2A5AFCC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7" name="fg13_00400.jpg" descr="fg13_00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990600"/>
            <a:ext cx="61579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172200" y="3657600"/>
            <a:ext cx="27432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105400" y="5715000"/>
            <a:ext cx="35814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13-4   Wave refraction and  reflection.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248400" y="4114800"/>
          <a:ext cx="2590800" cy="449424"/>
        </p:xfrm>
        <a:graphic>
          <a:graphicData uri="http://schemas.openxmlformats.org/presentationml/2006/ole">
            <p:oleObj spid="_x0000_s2050" name="Equation" r:id="rId5" imgW="1244520" imgH="2156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05600" y="3733800"/>
            <a:ext cx="13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Snell’s Law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4343400"/>
          <a:ext cx="3048000" cy="238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6591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Material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Index of Refraction</a:t>
                      </a:r>
                      <a:r>
                        <a:rPr lang="en-US" sz="1600" baseline="0" dirty="0" smtClean="0"/>
                        <a:t> (n)</a:t>
                      </a:r>
                      <a:endParaRPr lang="en-US" sz="16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Vacuum</a:t>
                      </a:r>
                      <a:r>
                        <a:rPr lang="en-US" sz="1600" baseline="0" dirty="0" smtClean="0"/>
                        <a:t> / Air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228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</a:tr>
              <a:tr h="3228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1.33</a:t>
                      </a:r>
                      <a:endParaRPr lang="en-US" sz="1600" dirty="0"/>
                    </a:p>
                  </a:txBody>
                  <a:tcPr/>
                </a:tc>
              </a:tr>
              <a:tr h="3228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Diamond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2.4</a:t>
                      </a:r>
                      <a:endParaRPr lang="en-US" sz="1600" dirty="0"/>
                    </a:p>
                  </a:txBody>
                  <a:tcPr/>
                </a:tc>
              </a:tr>
              <a:tr h="3228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Silicon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5" name="fg13_00500.jpg" descr="fg13_00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35259"/>
            <a:ext cx="6172200" cy="435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19200" y="5410200"/>
            <a:ext cx="35814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13-5   Diffraction around an object.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en-US" dirty="0" smtClean="0"/>
              <a:t>Ground Wave</a:t>
            </a:r>
          </a:p>
          <a:p>
            <a:pPr marL="624078" indent="-514350">
              <a:buAutoNum type="arabicPeriod"/>
            </a:pPr>
            <a:r>
              <a:rPr lang="en-US" dirty="0" smtClean="0"/>
              <a:t>Space Wave</a:t>
            </a:r>
          </a:p>
          <a:p>
            <a:pPr marL="624078" indent="-514350">
              <a:buAutoNum type="arabicPeriod"/>
            </a:pPr>
            <a:r>
              <a:rPr lang="en-US" dirty="0" smtClean="0"/>
              <a:t>Sky Wave</a:t>
            </a:r>
          </a:p>
          <a:p>
            <a:pPr marL="624078" indent="-514350">
              <a:buAutoNum type="arabicPeriod"/>
            </a:pPr>
            <a:r>
              <a:rPr lang="en-US" dirty="0" smtClean="0"/>
              <a:t>Satellite Communications</a:t>
            </a:r>
          </a:p>
          <a:p>
            <a:pPr marL="624078" indent="-514350">
              <a:buAutoNum type="arabicPeriod"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Frequency of the radio wave is the most important aspect when comparing the different types of propagation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13-4 Ground- and Space-Wave Propagation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5572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vertically polarized EM wave propagates along the Earth’s surface</a:t>
            </a:r>
          </a:p>
          <a:p>
            <a:r>
              <a:rPr lang="en-US" dirty="0" smtClean="0"/>
              <a:t>Effective over conductive surfaces (like seawater)</a:t>
            </a:r>
          </a:p>
          <a:p>
            <a:r>
              <a:rPr lang="en-US" dirty="0" smtClean="0"/>
              <a:t>Only good to 2MHz, but are very reliable</a:t>
            </a:r>
          </a:p>
          <a:p>
            <a:r>
              <a:rPr lang="en-US" dirty="0" smtClean="0"/>
              <a:t>ELF (30-3000 Hz) is used to communicate with submerged submarines.  One transmitter can be “felt” all over the globe.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Wave propagation</a:t>
            </a:r>
            <a:endParaRPr lang="en-US" dirty="0"/>
          </a:p>
        </p:txBody>
      </p:sp>
      <p:pic>
        <p:nvPicPr>
          <p:cNvPr id="3074" name="Picture 2" descr="File:Clam Lake EL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81400"/>
            <a:ext cx="3657600" cy="2926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39624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Clam Lake, WI: Project ELF (Seafarer), broadcast at 76 Hz using 30+ mile antenna.  Requires it’s own power plant to drive.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03" name="fg13_00600.jpg" descr="fg13_00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6019800" cy="209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Wave transmission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3200400"/>
            <a:ext cx="83058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13-6   Direct and ground reflected space waves.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fg13_00700.jpg" descr="fg13_007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429000"/>
            <a:ext cx="6856413" cy="290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67200" y="6172200"/>
            <a:ext cx="40386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13-7   Radio horizon for direct space waves.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56388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Roughly 50 mi range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7" name="fg13_00800.jpg" descr="fg13_00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845661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Ghosting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276600"/>
            <a:ext cx="83058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13-8   Ghost interference.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 descr="http://upload.wikimedia.org/wikipedia/commons/5/5b/TV_ghosting_interfe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759200" cy="281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38100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 transmitted TV video signals can interfere with each other, creating a “double” or “ghost” image when the signal reflects off of the ground or another object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13-5 Sky-Wave Propagation</a:t>
            </a:r>
            <a:endParaRPr lang="en-US" dirty="0"/>
          </a:p>
        </p:txBody>
      </p:sp>
      <p:pic>
        <p:nvPicPr>
          <p:cNvPr id="4" name="fg13_00900.jpg" descr="fg13_009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5530113" cy="331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4648200"/>
            <a:ext cx="83058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13-9   Sky-wave propagation.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953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Sky has three zones: the Troposphere (0 - 6.5 mi), Stratosphere (6.5 – 23 mi), and Ionosphere (23 – 250 mi).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Radio waves can be “bounced” between the ionosphere and the ground to achieve long distance communications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3" name="fg13_01000.jpg" descr="fg13_0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914400"/>
            <a:ext cx="57515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Ionosphere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5486400"/>
            <a:ext cx="33528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13-10   Layers of the ionosphere.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2825" y="470535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frequencies</a:t>
            </a:r>
          </a:p>
          <a:p>
            <a:r>
              <a:rPr lang="en-US" sz="1200" dirty="0" smtClean="0"/>
              <a:t>f&lt;20 MHz</a:t>
            </a:r>
          </a:p>
          <a:p>
            <a:r>
              <a:rPr lang="en-US" sz="1200" dirty="0" smtClean="0"/>
              <a:t>f&lt;30 MHz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1" name="fg13_01100.jpg" descr="fg13_01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725" y="914400"/>
            <a:ext cx="7118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Critical Frequency and Angle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5638800"/>
            <a:ext cx="83058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13-11   Relationship of frequency to refraction by the ionosphere.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39" name="fg13_01200.jpg" descr="fg13_0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49363"/>
            <a:ext cx="845661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Usable Frequency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5105400"/>
            <a:ext cx="83058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13-12   Relationship of frequency to critical angle.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486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4"/>
              </a:rPr>
              <a:t>www.hfradio.org</a:t>
            </a:r>
            <a:r>
              <a:rPr lang="en-US" dirty="0" smtClean="0"/>
              <a:t> for current charts of MUF, FOT.</a:t>
            </a:r>
          </a:p>
          <a:p>
            <a:r>
              <a:rPr lang="en-US" dirty="0" smtClean="0"/>
              <a:t>Based on data updated hourly regarding sunspot activity, geomagnetic information, weather patterns,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Discuss the makeup of an electromagnetic wave and the characteristics of an isotropic point source</a:t>
            </a:r>
          </a:p>
          <a:p>
            <a:r>
              <a:rPr lang="en-US" dirty="0" smtClean="0"/>
              <a:t>Explain the processes of wave reflection, refraction, and diffraction</a:t>
            </a:r>
          </a:p>
          <a:p>
            <a:r>
              <a:rPr lang="en-US" dirty="0" smtClean="0"/>
              <a:t>Describe ground- and space-wave propagation and calculate the ghosting effect in TV reception</a:t>
            </a:r>
          </a:p>
          <a:p>
            <a:r>
              <a:rPr lang="en-US" dirty="0" smtClean="0"/>
              <a:t>Calculate the approximate radio horizon based on antenna height</a:t>
            </a:r>
          </a:p>
          <a:p>
            <a:r>
              <a:rPr lang="en-US" dirty="0" smtClean="0"/>
              <a:t>Discuss the effects of the ionosphere on sky-wave propagation</a:t>
            </a:r>
          </a:p>
          <a:p>
            <a:r>
              <a:rPr lang="en-US" dirty="0" smtClean="0"/>
              <a:t>Describe the important aspects of satellite communication</a:t>
            </a:r>
          </a:p>
          <a:p>
            <a:r>
              <a:rPr lang="en-US" dirty="0" smtClean="0"/>
              <a:t>Define the importance of figure of merit and link budget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787" name="fg13_01300.jpg" descr="fg13_01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609600"/>
            <a:ext cx="6705600" cy="458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Zone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029200"/>
            <a:ext cx="83058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13-13   Skip zone.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334001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Between the end of the ground wave and the reception of the first sky-wave, is a quiet zone called the skip zone.  The minimum occurs at the critical angle for the frequency broadcast.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5" name="fg13_01400.jpg" descr="fg13_01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49514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Fading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5715000"/>
            <a:ext cx="83058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13-14   Fading.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3" name="fg13_01500.jpg" descr="fg13_01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5668962" cy="41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Tropospheric</a:t>
            </a:r>
            <a:r>
              <a:rPr lang="en-US" dirty="0" smtClean="0"/>
              <a:t> Scatter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5257800"/>
            <a:ext cx="83058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13-15  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Tropospheric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scatter.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638800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MHz to 10 GHz can attain distances up to 400 mi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Orbital Patterns</a:t>
            </a:r>
          </a:p>
          <a:p>
            <a:r>
              <a:rPr lang="en-US" dirty="0" smtClean="0"/>
              <a:t>Azimuth and Elevation Calculations</a:t>
            </a:r>
          </a:p>
          <a:p>
            <a:r>
              <a:rPr lang="en-US" dirty="0" smtClean="0"/>
              <a:t>GPS</a:t>
            </a:r>
          </a:p>
          <a:p>
            <a:r>
              <a:rPr lang="en-US" dirty="0" smtClean="0"/>
              <a:t>Multiplexing Techniques</a:t>
            </a:r>
          </a:p>
          <a:p>
            <a:r>
              <a:rPr lang="en-US" dirty="0" smtClean="0"/>
              <a:t>Earth Station Distance To and from the Satellite</a:t>
            </a:r>
          </a:p>
          <a:p>
            <a:r>
              <a:rPr lang="en-US" dirty="0" smtClean="0"/>
              <a:t>VSAT and MSAT</a:t>
            </a:r>
          </a:p>
          <a:p>
            <a:r>
              <a:rPr lang="en-US" dirty="0" smtClean="0"/>
              <a:t>Satellite Radio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13-6 Satellite Communications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32" name="Picture 4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5181600" cy="3681142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SATCOM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5334000"/>
            <a:ext cx="83058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13-16   A detailed view of the Boeing 601 satellite. (Courtesy of Boeing.)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3716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Geosynchronous orbit at 22,300 miles above the equator.  </a:t>
            </a:r>
          </a:p>
          <a:p>
            <a:endParaRPr lang="en-US" dirty="0" smtClean="0"/>
          </a:p>
          <a:p>
            <a:r>
              <a:rPr lang="en-US" dirty="0" smtClean="0"/>
              <a:t>Acts as a transponder to receive and retransmit the signal from a terrestrial transmitter (the Uplink) to a terrestrial receiver (the Downlink)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79" name="fg13_01700.jpg" descr="fg13_01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4340225" cy="329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broadcast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4876800"/>
            <a:ext cx="43434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13-17   An example of a satellite footprint.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53000" y="1752600"/>
          <a:ext cx="4038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2192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Uplink (GHz)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Downlink</a:t>
                      </a:r>
                      <a:r>
                        <a:rPr lang="en-US" baseline="0" dirty="0" smtClean="0"/>
                        <a:t> (GHz)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Various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Various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5.9-6.4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3.7-4.2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7.9-8.4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7.25-7.75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14-14.5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11.7-12.2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27-31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17-21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600" y="472440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Satellite Frequency Bands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g13_01900.jpg" descr="fg13_01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741" y="2438400"/>
            <a:ext cx="436933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27" name="fg13_01800.jpg" descr="fg13_018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3962400" cy="242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Patterns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657600"/>
            <a:ext cx="3810000" cy="609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13-18   The perigee and apogee of a satellite’s orbit.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800600" y="1600200"/>
            <a:ext cx="4343400" cy="685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13-19   Orbital patterns for satellites. (Courtesy of Iridium Satellite LLC.)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1910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Equatorial – Geosynchronous (covers whole Earth between 76 N/S)</a:t>
            </a:r>
          </a:p>
          <a:p>
            <a:pPr marL="342900" indent="-342900">
              <a:buAutoNum type="arabicPeriod"/>
            </a:pPr>
            <a:r>
              <a:rPr lang="en-US" dirty="0" smtClean="0"/>
              <a:t>Polar – sees every point on earth 2x/day</a:t>
            </a:r>
          </a:p>
          <a:p>
            <a:pPr marL="342900" indent="-342900">
              <a:buAutoNum type="arabicPeriod"/>
            </a:pPr>
            <a:r>
              <a:rPr lang="en-US" dirty="0" smtClean="0"/>
              <a:t>Inclined – for extreme northern and southern latitudes, must be tracked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123" name="fg13_02000.jpg" descr="fg13_0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430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944562"/>
          </a:xfrm>
        </p:spPr>
        <p:txBody>
          <a:bodyPr/>
          <a:lstStyle/>
          <a:p>
            <a:r>
              <a:rPr lang="en-US" dirty="0" smtClean="0"/>
              <a:t>Low Earth Orbit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429000" y="5257800"/>
            <a:ext cx="5486400" cy="685800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13-20   A picture of the Iridium LEO satellite constellation. (Courtesy of Iridium Satellite LLC.) Iridium telephones use 66 satellites in near-polar orbit at 485 miles altitude.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100 minute orbit.  Handles 2.4 kbps.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LEO satellites (between 250-1000 miles altitude) have short delay (5-10ms)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Cheaper launch, but a constellation of satellites is necessary to cover the whole earth.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Coordination between several satellites to hand-off communications as they orbit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find the look angle of a terrestrial receiver or transmitter.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Azimuth and Elevation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2971800"/>
          <a:ext cx="3238500" cy="685800"/>
        </p:xfrm>
        <a:graphic>
          <a:graphicData uri="http://schemas.openxmlformats.org/presentationml/2006/ole">
            <p:oleObj spid="_x0000_s79874" name="Equation" r:id="rId3" imgW="2158920" imgH="457200" progId="Equation.3">
              <p:embed/>
            </p:oleObj>
          </a:graphicData>
        </a:graphic>
      </p:graphicFrame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066800" y="4114800"/>
          <a:ext cx="2743200" cy="685800"/>
        </p:xfrm>
        <a:graphic>
          <a:graphicData uri="http://schemas.openxmlformats.org/presentationml/2006/ole">
            <p:oleObj spid="_x0000_s79875" name="Equation" r:id="rId4" imgW="1828800" imgH="457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25146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Elevation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810000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Azimuth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28956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= elevation in degrees</a:t>
            </a:r>
          </a:p>
          <a:p>
            <a:r>
              <a:rPr lang="en-US" dirty="0" smtClean="0"/>
              <a:t>A = azimuth of the antenna</a:t>
            </a:r>
          </a:p>
          <a:p>
            <a:r>
              <a:rPr lang="en-US" dirty="0" smtClean="0"/>
              <a:t>S = satellite longitude</a:t>
            </a:r>
          </a:p>
          <a:p>
            <a:r>
              <a:rPr lang="en-US" dirty="0" smtClean="0"/>
              <a:t>N = site longitude</a:t>
            </a:r>
          </a:p>
          <a:p>
            <a:r>
              <a:rPr lang="en-US" dirty="0" smtClean="0"/>
              <a:t>G = S-N</a:t>
            </a:r>
          </a:p>
          <a:p>
            <a:r>
              <a:rPr lang="en-US" dirty="0" smtClean="0"/>
              <a:t>L = site latitude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pnt.gov/public/images/constell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04800"/>
            <a:ext cx="3505200" cy="3410698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Constellation of 28 satellites, on 12 hour orbit at altitude of 10,900 miles.  </a:t>
            </a:r>
          </a:p>
          <a:p>
            <a:r>
              <a:rPr lang="en-US" dirty="0" smtClean="0"/>
              <a:t>Transmit course acquisition C/A on 1575.42 MHz (civilian OK)</a:t>
            </a:r>
          </a:p>
          <a:p>
            <a:r>
              <a:rPr lang="en-US" dirty="0" smtClean="0"/>
              <a:t>Transmit precision code (P-code) on 1227.6 MHz and 1575.42 </a:t>
            </a:r>
            <a:r>
              <a:rPr lang="en-US" dirty="0" err="1" smtClean="0"/>
              <a:t>Mz</a:t>
            </a:r>
            <a:r>
              <a:rPr lang="en-US" dirty="0" smtClean="0"/>
              <a:t> (military only)</a:t>
            </a:r>
          </a:p>
          <a:p>
            <a:r>
              <a:rPr lang="en-US" dirty="0" smtClean="0"/>
              <a:t>Need 4 satellites to calculate the time to receive each signal and determine position</a:t>
            </a:r>
          </a:p>
          <a:p>
            <a:r>
              <a:rPr lang="en-US" dirty="0" smtClean="0"/>
              <a:t>Accurate to 2 meters (civilian) 1cm with differential correction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52600" cy="1143000"/>
          </a:xfrm>
        </p:spPr>
        <p:txBody>
          <a:bodyPr/>
          <a:lstStyle/>
          <a:p>
            <a:r>
              <a:rPr lang="en-US" dirty="0" smtClean="0"/>
              <a:t>GPS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Transducers convert energy between forms</a:t>
            </a:r>
          </a:p>
          <a:p>
            <a:r>
              <a:rPr lang="en-US" sz="2400" dirty="0" smtClean="0"/>
              <a:t>To send signals through the air, Electricity is converted into Electromagnetic energy by the antenna</a:t>
            </a:r>
          </a:p>
          <a:p>
            <a:r>
              <a:rPr lang="en-US" sz="2400" dirty="0" smtClean="0"/>
              <a:t>Light and RF are both EM waves, only the frequency is different</a:t>
            </a:r>
          </a:p>
          <a:p>
            <a:r>
              <a:rPr lang="en-US" sz="2400" dirty="0" smtClean="0"/>
              <a:t>You can compare a radio wave emitted or detected by an antenna to a photon emitted by an LED and detected by a photodiode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13-1 Electrical to Electromagnetic Conversion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19" name="fg13_02100.jpg" descr="fg13_02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3463925" cy="420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Mutliplexing</a:t>
            </a:r>
            <a:r>
              <a:rPr lang="en-US" dirty="0" smtClean="0"/>
              <a:t> </a:t>
            </a:r>
            <a:r>
              <a:rPr lang="en-US" dirty="0" err="1" smtClean="0"/>
              <a:t>Tecnhiques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5638800"/>
            <a:ext cx="83058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13-21   Satellite footprint and multiple communications.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600200"/>
            <a:ext cx="358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Satellite can carry out communication with any earth stations within its footprint.</a:t>
            </a:r>
          </a:p>
          <a:p>
            <a:endParaRPr lang="en-US" dirty="0" smtClean="0"/>
          </a:p>
          <a:p>
            <a:r>
              <a:rPr lang="en-US" dirty="0" smtClean="0"/>
              <a:t>May be designed with 2 footprints to conserve power</a:t>
            </a:r>
          </a:p>
          <a:p>
            <a:endParaRPr lang="en-US" dirty="0" smtClean="0"/>
          </a:p>
          <a:p>
            <a:r>
              <a:rPr lang="en-US" dirty="0" smtClean="0"/>
              <a:t>Frequency Division Multiple </a:t>
            </a:r>
            <a:r>
              <a:rPr lang="en-US" dirty="0" err="1" smtClean="0"/>
              <a:t>Accses</a:t>
            </a:r>
            <a:r>
              <a:rPr lang="en-US" dirty="0" smtClean="0"/>
              <a:t> (FDMA) was originally used by satellites to allocate specific bands to transmitters as needed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7" name="fg13_02200.jpg" descr="fg13_02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5854700" cy="406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Time-Division Multiple Access (TDMA)</a:t>
            </a:r>
            <a:endParaRPr lang="en-US" sz="32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105400"/>
            <a:ext cx="28194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13-22   TDMA illustration.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4478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satellites use TDMA to allow operation on only 1 frequency.</a:t>
            </a:r>
          </a:p>
          <a:p>
            <a:endParaRPr lang="en-US" dirty="0" smtClean="0"/>
          </a:p>
          <a:p>
            <a:r>
              <a:rPr lang="en-US" dirty="0" smtClean="0"/>
              <a:t>Use is allocated to data bursts which allow multiple users to communicate.</a:t>
            </a:r>
          </a:p>
          <a:p>
            <a:endParaRPr lang="en-US" dirty="0" smtClean="0"/>
          </a:p>
          <a:p>
            <a:r>
              <a:rPr lang="en-US" dirty="0" smtClean="0"/>
              <a:t>Very compatible with current digital technology, easily allows demand based multiplexing.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3" name="fg13_02300.jpg" descr="fg13_02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95400"/>
            <a:ext cx="5854700" cy="435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VSAT and MSAT systems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4648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2-3 W transmitters around 30 GHz provide continuous shared access to central resources and information via 2’ diameter dishes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85872"/>
          </a:xfrm>
        </p:spPr>
        <p:txBody>
          <a:bodyPr/>
          <a:lstStyle/>
          <a:p>
            <a:r>
              <a:rPr lang="en-US" dirty="0" smtClean="0"/>
              <a:t>XM radio – 2 </a:t>
            </a:r>
            <a:r>
              <a:rPr lang="en-US" dirty="0" err="1" smtClean="0"/>
              <a:t>geosync</a:t>
            </a:r>
            <a:r>
              <a:rPr lang="en-US" dirty="0" smtClean="0"/>
              <a:t> </a:t>
            </a:r>
            <a:r>
              <a:rPr lang="en-US" dirty="0" err="1" smtClean="0"/>
              <a:t>sat’s</a:t>
            </a:r>
            <a:r>
              <a:rPr lang="en-US" dirty="0" smtClean="0"/>
              <a:t> over US (2.3 GHz S-band)</a:t>
            </a:r>
          </a:p>
          <a:p>
            <a:r>
              <a:rPr lang="en-US" dirty="0" smtClean="0"/>
              <a:t>Sirius radio – 3 inclined orbits </a:t>
            </a:r>
            <a:r>
              <a:rPr lang="en-US" dirty="0" err="1" smtClean="0"/>
              <a:t>sat’s</a:t>
            </a:r>
            <a:r>
              <a:rPr lang="en-US" dirty="0" smtClean="0"/>
              <a:t> over US 16 hrs/day (2.3 GHz S-band, spatial diversity)</a:t>
            </a:r>
          </a:p>
          <a:p>
            <a:r>
              <a:rPr lang="en-US" dirty="0" err="1" smtClean="0"/>
              <a:t>WorldSpace</a:t>
            </a:r>
            <a:r>
              <a:rPr lang="en-US" dirty="0" smtClean="0"/>
              <a:t> – 3 </a:t>
            </a:r>
            <a:r>
              <a:rPr lang="en-US" dirty="0" err="1" smtClean="0"/>
              <a:t>geosync</a:t>
            </a:r>
            <a:r>
              <a:rPr lang="en-US" dirty="0" smtClean="0"/>
              <a:t> </a:t>
            </a:r>
            <a:r>
              <a:rPr lang="en-US" dirty="0" err="1" smtClean="0"/>
              <a:t>sat’s</a:t>
            </a:r>
            <a:r>
              <a:rPr lang="en-US" dirty="0" smtClean="0"/>
              <a:t> outside US (1467-1492 MHz L Band, now defunct 2009)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Radio</a:t>
            </a:r>
            <a:endParaRPr lang="en-US" dirty="0"/>
          </a:p>
        </p:txBody>
      </p:sp>
      <p:pic>
        <p:nvPicPr>
          <p:cNvPr id="81922" name="Picture 2" descr="http://www.mediabistro.com/fishbowlLA/original/sirius-xm-me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</p:spPr>
      </p:pic>
      <p:pic>
        <p:nvPicPr>
          <p:cNvPr id="81924" name="Picture 4" descr="http://www.slipperybrick.com/wp-content/uploads/2007/08/xm-xpressr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267200"/>
            <a:ext cx="3657600" cy="2398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05800" cy="46908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Figure of merit gives a way to measure performance of a satellite system</a:t>
            </a:r>
          </a:p>
          <a:p>
            <a:r>
              <a:rPr lang="en-US" dirty="0" smtClean="0"/>
              <a:t>G/T = G – 10log(Ts)</a:t>
            </a:r>
          </a:p>
          <a:p>
            <a:r>
              <a:rPr lang="en-US" dirty="0" smtClean="0"/>
              <a:t>G/T = figure of merit (dB)</a:t>
            </a:r>
          </a:p>
          <a:p>
            <a:r>
              <a:rPr lang="en-US" dirty="0" smtClean="0"/>
              <a:t>G = antenna gain (</a:t>
            </a:r>
            <a:r>
              <a:rPr lang="en-US" dirty="0" err="1" smtClean="0"/>
              <a:t>dBi</a:t>
            </a:r>
            <a:r>
              <a:rPr lang="en-US" dirty="0" smtClean="0"/>
              <a:t>)</a:t>
            </a:r>
          </a:p>
          <a:p>
            <a:r>
              <a:rPr lang="en-US" dirty="0" smtClean="0"/>
              <a:t>Ts = sum of all </a:t>
            </a:r>
            <a:r>
              <a:rPr lang="en-US" dirty="0" err="1" smtClean="0"/>
              <a:t>Teq</a:t>
            </a:r>
            <a:r>
              <a:rPr lang="en-US" dirty="0" smtClean="0"/>
              <a:t> (noise figure measurements)</a:t>
            </a:r>
          </a:p>
          <a:p>
            <a:endParaRPr lang="en-US" dirty="0" smtClean="0"/>
          </a:p>
          <a:p>
            <a:r>
              <a:rPr lang="en-US" dirty="0" smtClean="0"/>
              <a:t>Consider the noise temperature of the antenna, LNA, LNB, LNC, receiver, and passive components</a:t>
            </a:r>
          </a:p>
          <a:p>
            <a:r>
              <a:rPr lang="en-US" dirty="0" smtClean="0"/>
              <a:t>The lower the noise temperature the more expensive the part generally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13-7 Figure of </a:t>
            </a:r>
            <a:r>
              <a:rPr lang="en-US" dirty="0" smtClean="0"/>
              <a:t>Merit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C/N ensures the earth station meets required signal-to-noise ratio or BER for digital</a:t>
            </a:r>
          </a:p>
          <a:p>
            <a:r>
              <a:rPr lang="en-US" sz="2400" dirty="0" smtClean="0"/>
              <a:t>Free space path loss is a significant factor and increases with increased frequency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</a:t>
            </a:r>
            <a:r>
              <a:rPr lang="en-US" dirty="0" smtClean="0"/>
              <a:t>Budget Analysis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400800" y="2590800"/>
          <a:ext cx="2133600" cy="740228"/>
        </p:xfrm>
        <a:graphic>
          <a:graphicData uri="http://schemas.openxmlformats.org/presentationml/2006/ole">
            <p:oleObj spid="_x0000_s82946" name="Equation" r:id="rId3" imgW="1244520" imgH="431640" progId="Equation.3">
              <p:embed/>
            </p:oleObj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143000" y="3505200"/>
          <a:ext cx="6423026" cy="1176337"/>
        </p:xfrm>
        <a:graphic>
          <a:graphicData uri="http://schemas.openxmlformats.org/presentationml/2006/ole">
            <p:oleObj spid="_x0000_s82947" name="Equation" r:id="rId4" imgW="3746160" imgH="685800" progId="Equation.3">
              <p:embed/>
            </p:oleObj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1143000" y="5051425"/>
          <a:ext cx="6423025" cy="1131888"/>
        </p:xfrm>
        <a:graphic>
          <a:graphicData uri="http://schemas.openxmlformats.org/presentationml/2006/ole">
            <p:oleObj spid="_x0000_s82948" name="Equation" r:id="rId5" imgW="3746160" imgH="6602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32766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Uplink Budget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8006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Downlink Budget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6172200"/>
            <a:ext cx="425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http://web.nmsu.edu/~jbeasley/Satellite/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Interference</a:t>
            </a:r>
          </a:p>
          <a:p>
            <a:r>
              <a:rPr lang="en-US" dirty="0" smtClean="0"/>
              <a:t>Sky-wave propagation</a:t>
            </a:r>
          </a:p>
          <a:p>
            <a:r>
              <a:rPr lang="en-US" dirty="0" smtClean="0"/>
              <a:t>Satellite </a:t>
            </a:r>
            <a:r>
              <a:rPr lang="en-US" dirty="0" smtClean="0"/>
              <a:t>Communications</a:t>
            </a:r>
          </a:p>
          <a:p>
            <a:endParaRPr lang="en-US" dirty="0" smtClean="0"/>
          </a:p>
          <a:p>
            <a:r>
              <a:rPr lang="en-US" dirty="0" smtClean="0"/>
              <a:t>Moving the antenna can often be the key to solving reception problems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13-8 Troubleshooting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9" name="fg13_02400.jpg" descr="fg13_0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47355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Reception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13-9 Troubleshooting w/ </a:t>
            </a:r>
            <a:r>
              <a:rPr lang="en-US" dirty="0" err="1" smtClean="0"/>
              <a:t>Multisim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13-25</a:t>
            </a:r>
            <a:r>
              <a:rPr lang="en-US" sz="1200"/>
              <a:t>   The test circuit for the crystal oscillator using EWB Multisim.</a:t>
            </a:r>
          </a:p>
        </p:txBody>
      </p:sp>
      <p:pic>
        <p:nvPicPr>
          <p:cNvPr id="533507" name="fg13_02500.jpg" descr="fg13_02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7975" y="914400"/>
            <a:ext cx="5911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olourtherapyhealing.com/colour/images/electromagnetic-spectr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4775"/>
            <a:ext cx="8991600" cy="6360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13-26</a:t>
            </a:r>
            <a:r>
              <a:rPr lang="en-US" sz="1200"/>
              <a:t>   The frequency sweep of a crystal under test. </a:t>
            </a:r>
          </a:p>
        </p:txBody>
      </p:sp>
      <p:pic>
        <p:nvPicPr>
          <p:cNvPr id="535555" name="fg13_02600.jpg" descr="fg13_02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68425"/>
            <a:ext cx="8456613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26" name="Picture 2" descr="Electromagnetic 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25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13-2 Electromagnetic Waves</a:t>
            </a:r>
            <a:endParaRPr lang="en-US" dirty="0"/>
          </a:p>
        </p:txBody>
      </p:sp>
      <p:pic>
        <p:nvPicPr>
          <p:cNvPr id="4" name="fg13_00100.jpg" descr="fg13_00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6172200" cy="32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90600" y="4724400"/>
            <a:ext cx="31242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13-1   Electromagnetic wave.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27660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Electric currents excite magnetic fields.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energy can be radiated out as an electromagnetic wave, a transverse wave where electric and magnetic fields are perpendicular to each other.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direction of propagation is perpendicular to both.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polarization is in the direction of the E field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3" name="fg13_00200.jpg" descr="fg13_00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3238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Wavefronts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53000" y="1752600"/>
          <a:ext cx="1160206" cy="609600"/>
        </p:xfrm>
        <a:graphic>
          <a:graphicData uri="http://schemas.openxmlformats.org/presentationml/2006/ole">
            <p:oleObj spid="_x0000_s1026" name="Equation" r:id="rId5" imgW="749160" imgH="393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953000" y="3048000"/>
          <a:ext cx="1258887" cy="687388"/>
        </p:xfrm>
        <a:graphic>
          <a:graphicData uri="http://schemas.openxmlformats.org/presentationml/2006/ole">
            <p:oleObj spid="_x0000_s1027" name="Equation" r:id="rId6" imgW="812520" imgH="4442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029200" y="4572000"/>
          <a:ext cx="3478213" cy="1846262"/>
        </p:xfrm>
        <a:graphic>
          <a:graphicData uri="http://schemas.openxmlformats.org/presentationml/2006/ole">
            <p:oleObj spid="_x0000_s1028" name="Equation" r:id="rId7" imgW="2247840" imgH="119376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8200" y="1219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at </a:t>
            </a:r>
            <a:r>
              <a:rPr lang="en-US" dirty="0" err="1" smtClean="0"/>
              <a:t>wavefront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25908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Field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3810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relates to characteristic impedance, like Ohm’s Law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4800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Spherical </a:t>
            </a:r>
            <a:r>
              <a:rPr lang="en-US" dirty="0" err="1" smtClean="0"/>
              <a:t>wavefronts</a:t>
            </a:r>
            <a:r>
              <a:rPr lang="en-US" dirty="0" smtClean="0"/>
              <a:t> from isotropic point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Electromagnetic waves obey all the laws of optics.</a:t>
            </a:r>
          </a:p>
          <a:p>
            <a:r>
              <a:rPr lang="en-US" dirty="0" smtClean="0"/>
              <a:t>Radio waves are really no different than light, except that the frequency is much lower, and the wavelength much longer.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13-3 Waves Not in Free Space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9" name="fg13_00300.jpg" descr="fg13_00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00188"/>
            <a:ext cx="84566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5334000"/>
            <a:ext cx="8305800" cy="33178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13-3   Reflection of a wavefront.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3973</TotalTime>
  <Words>1428</Words>
  <Application>Microsoft Office PowerPoint</Application>
  <PresentationFormat>On-screen Show (4:3)</PresentationFormat>
  <Paragraphs>225</Paragraphs>
  <Slides>40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Concourse</vt:lpstr>
      <vt:lpstr>Microsoft Equation 3.0</vt:lpstr>
      <vt:lpstr>EE 350 / ECE 490 Analog Communication Systems</vt:lpstr>
      <vt:lpstr>Objectives</vt:lpstr>
      <vt:lpstr>13-1 Electrical to Electromagnetic Conversion</vt:lpstr>
      <vt:lpstr>Slide 4</vt:lpstr>
      <vt:lpstr>Slide 5</vt:lpstr>
      <vt:lpstr>13-2 Electromagnetic Waves</vt:lpstr>
      <vt:lpstr>Wavefronts</vt:lpstr>
      <vt:lpstr>13-3 Waves Not in Free Space</vt:lpstr>
      <vt:lpstr>Reflection</vt:lpstr>
      <vt:lpstr>Refraction</vt:lpstr>
      <vt:lpstr>Diffraction</vt:lpstr>
      <vt:lpstr>13-4 Ground- and Space-Wave Propagation</vt:lpstr>
      <vt:lpstr>Ground Wave propagation</vt:lpstr>
      <vt:lpstr>Direct Wave transmission</vt:lpstr>
      <vt:lpstr>Ghosting</vt:lpstr>
      <vt:lpstr>13-5 Sky-Wave Propagation</vt:lpstr>
      <vt:lpstr>Layers of the Ionosphere</vt:lpstr>
      <vt:lpstr>Critical Frequency and Angle</vt:lpstr>
      <vt:lpstr>Maximum Usable Frequency</vt:lpstr>
      <vt:lpstr>Skip Zone</vt:lpstr>
      <vt:lpstr>Fading</vt:lpstr>
      <vt:lpstr>Tropospheric Scatter</vt:lpstr>
      <vt:lpstr>13-6 Satellite Communications</vt:lpstr>
      <vt:lpstr>SATCOM</vt:lpstr>
      <vt:lpstr>Satellite broadcast</vt:lpstr>
      <vt:lpstr>Orbital Patterns</vt:lpstr>
      <vt:lpstr>Low Earth Orbit</vt:lpstr>
      <vt:lpstr>Azimuth and Elevation</vt:lpstr>
      <vt:lpstr>GPS</vt:lpstr>
      <vt:lpstr>Mutliplexing Tecnhiques</vt:lpstr>
      <vt:lpstr>Time-Division Multiple Access (TDMA)</vt:lpstr>
      <vt:lpstr>VSAT and MSAT systems</vt:lpstr>
      <vt:lpstr>Satellite Radio</vt:lpstr>
      <vt:lpstr>13-7 Figure of Merit</vt:lpstr>
      <vt:lpstr>Link Budget Analysis</vt:lpstr>
      <vt:lpstr>13-8 Troubleshooting</vt:lpstr>
      <vt:lpstr>Antenna Reception </vt:lpstr>
      <vt:lpstr>13-9 Troubleshooting w/ Multisim</vt:lpstr>
      <vt:lpstr>Figure 13-25   The test circuit for the crystal oscillator using EWB Multisim.</vt:lpstr>
      <vt:lpstr>Figure 13-26   The frequency sweep of a crystal under test. </vt:lpstr>
    </vt:vector>
  </TitlesOfParts>
  <Company>Karen Bretz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13-1   Electromagnetic wave.</dc:title>
  <cp:lastModifiedBy>Ryan Munden</cp:lastModifiedBy>
  <cp:revision>35</cp:revision>
  <dcterms:modified xsi:type="dcterms:W3CDTF">2010-04-06T21:06:57Z</dcterms:modified>
</cp:coreProperties>
</file>