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60"/>
  </p:notesMasterIdLst>
  <p:sldIdLst>
    <p:sldId id="363" r:id="rId2"/>
    <p:sldId id="364" r:id="rId3"/>
    <p:sldId id="365" r:id="rId4"/>
    <p:sldId id="318" r:id="rId5"/>
    <p:sldId id="366" r:id="rId6"/>
    <p:sldId id="319" r:id="rId7"/>
    <p:sldId id="320" r:id="rId8"/>
    <p:sldId id="321" r:id="rId9"/>
    <p:sldId id="378" r:id="rId10"/>
    <p:sldId id="379" r:id="rId11"/>
    <p:sldId id="380" r:id="rId12"/>
    <p:sldId id="367" r:id="rId13"/>
    <p:sldId id="322" r:id="rId14"/>
    <p:sldId id="381" r:id="rId15"/>
    <p:sldId id="323" r:id="rId16"/>
    <p:sldId id="368" r:id="rId17"/>
    <p:sldId id="324" r:id="rId18"/>
    <p:sldId id="326" r:id="rId19"/>
    <p:sldId id="327" r:id="rId20"/>
    <p:sldId id="369" r:id="rId21"/>
    <p:sldId id="328" r:id="rId22"/>
    <p:sldId id="329" r:id="rId23"/>
    <p:sldId id="332" r:id="rId24"/>
    <p:sldId id="333" r:id="rId25"/>
    <p:sldId id="370" r:id="rId26"/>
    <p:sldId id="334" r:id="rId27"/>
    <p:sldId id="335" r:id="rId28"/>
    <p:sldId id="371" r:id="rId29"/>
    <p:sldId id="372" r:id="rId30"/>
    <p:sldId id="337" r:id="rId31"/>
    <p:sldId id="338" r:id="rId32"/>
    <p:sldId id="339" r:id="rId33"/>
    <p:sldId id="341" r:id="rId34"/>
    <p:sldId id="342" r:id="rId35"/>
    <p:sldId id="373" r:id="rId36"/>
    <p:sldId id="343" r:id="rId37"/>
    <p:sldId id="344" r:id="rId38"/>
    <p:sldId id="345" r:id="rId39"/>
    <p:sldId id="346" r:id="rId40"/>
    <p:sldId id="374" r:id="rId41"/>
    <p:sldId id="348" r:id="rId42"/>
    <p:sldId id="349" r:id="rId43"/>
    <p:sldId id="350" r:id="rId44"/>
    <p:sldId id="351" r:id="rId45"/>
    <p:sldId id="375" r:id="rId46"/>
    <p:sldId id="352" r:id="rId47"/>
    <p:sldId id="353" r:id="rId48"/>
    <p:sldId id="354" r:id="rId49"/>
    <p:sldId id="355" r:id="rId50"/>
    <p:sldId id="376" r:id="rId51"/>
    <p:sldId id="356" r:id="rId52"/>
    <p:sldId id="357" r:id="rId53"/>
    <p:sldId id="377" r:id="rId54"/>
    <p:sldId id="358" r:id="rId55"/>
    <p:sldId id="359" r:id="rId56"/>
    <p:sldId id="360" r:id="rId57"/>
    <p:sldId id="361" r:id="rId58"/>
    <p:sldId id="362"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86FF"/>
    <a:srgbClr val="DA8C8C"/>
    <a:srgbClr val="97D4FB"/>
    <a:srgbClr val="F7F7F7"/>
    <a:srgbClr val="000000"/>
    <a:srgbClr val="F9C486"/>
    <a:srgbClr val="B50D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1" autoAdjust="0"/>
    <p:restoredTop sz="91443" autoAdjust="0"/>
  </p:normalViewPr>
  <p:slideViewPr>
    <p:cSldViewPr>
      <p:cViewPr>
        <p:scale>
          <a:sx n="100" d="100"/>
          <a:sy n="100" d="100"/>
        </p:scale>
        <p:origin x="-1086" y="-8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55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554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55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55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55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AAA033D-871F-4F46-93A7-EFC02A66984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FB48EC-B904-41B5-9AAD-6D787E5A3892}" type="slidenum">
              <a:rPr lang="en-US"/>
              <a:pPr/>
              <a:t>4</a:t>
            </a:fld>
            <a:endParaRPr lang="en-US"/>
          </a:p>
        </p:txBody>
      </p:sp>
      <p:sp>
        <p:nvSpPr>
          <p:cNvPr id="47513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5139"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2439D9-29DF-4B7D-B21C-EA6B85A10DED}" type="slidenum">
              <a:rPr lang="en-US"/>
              <a:pPr/>
              <a:t>21</a:t>
            </a:fld>
            <a:endParaRPr lang="en-US"/>
          </a:p>
        </p:txBody>
      </p:sp>
      <p:sp>
        <p:nvSpPr>
          <p:cNvPr id="49561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5619"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487447-E72B-4B6A-8A06-F393004EF24B}" type="slidenum">
              <a:rPr lang="en-US"/>
              <a:pPr/>
              <a:t>22</a:t>
            </a:fld>
            <a:endParaRPr lang="en-US"/>
          </a:p>
        </p:txBody>
      </p:sp>
      <p:sp>
        <p:nvSpPr>
          <p:cNvPr id="49766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7667"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F7D46B-5CFB-4099-B3DC-03E7ACF10AA5}" type="slidenum">
              <a:rPr lang="en-US"/>
              <a:pPr/>
              <a:t>23</a:t>
            </a:fld>
            <a:endParaRPr lang="en-US"/>
          </a:p>
        </p:txBody>
      </p:sp>
      <p:sp>
        <p:nvSpPr>
          <p:cNvPr id="50381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3811"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067232-D0CF-493D-A193-3E6D6CBDF524}" type="slidenum">
              <a:rPr lang="en-US"/>
              <a:pPr/>
              <a:t>24</a:t>
            </a:fld>
            <a:endParaRPr lang="en-US"/>
          </a:p>
        </p:txBody>
      </p:sp>
      <p:sp>
        <p:nvSpPr>
          <p:cNvPr id="50585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5859"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8AECED-CD59-4785-9010-68A77A4E2C16}" type="slidenum">
              <a:rPr lang="en-US"/>
              <a:pPr/>
              <a:t>26</a:t>
            </a:fld>
            <a:endParaRPr lang="en-US"/>
          </a:p>
        </p:txBody>
      </p:sp>
      <p:sp>
        <p:nvSpPr>
          <p:cNvPr id="50790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7907"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53DD06-AE25-4E6B-8E9D-A522D3C556E4}" type="slidenum">
              <a:rPr lang="en-US"/>
              <a:pPr/>
              <a:t>27</a:t>
            </a:fld>
            <a:endParaRPr lang="en-US"/>
          </a:p>
        </p:txBody>
      </p:sp>
      <p:sp>
        <p:nvSpPr>
          <p:cNvPr id="50995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9955"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1CEAF1-B0DA-46C4-A0AF-4299AED22F71}" type="slidenum">
              <a:rPr lang="en-US"/>
              <a:pPr/>
              <a:t>30</a:t>
            </a:fld>
            <a:endParaRPr lang="en-US"/>
          </a:p>
        </p:txBody>
      </p:sp>
      <p:sp>
        <p:nvSpPr>
          <p:cNvPr id="51405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4051"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2FE954-21A0-4883-AC50-90FAD3185E8B}" type="slidenum">
              <a:rPr lang="en-US"/>
              <a:pPr/>
              <a:t>31</a:t>
            </a:fld>
            <a:endParaRPr lang="en-US"/>
          </a:p>
        </p:txBody>
      </p:sp>
      <p:sp>
        <p:nvSpPr>
          <p:cNvPr id="51609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6099"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17E118-ED9B-4114-A76E-135C4395774C}" type="slidenum">
              <a:rPr lang="en-US"/>
              <a:pPr/>
              <a:t>32</a:t>
            </a:fld>
            <a:endParaRPr lang="en-US"/>
          </a:p>
        </p:txBody>
      </p:sp>
      <p:sp>
        <p:nvSpPr>
          <p:cNvPr id="51814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8147"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3C5A2C-BF73-4DC9-AA0B-B565E0D40D15}" type="slidenum">
              <a:rPr lang="en-US"/>
              <a:pPr/>
              <a:t>33</a:t>
            </a:fld>
            <a:endParaRPr lang="en-US"/>
          </a:p>
        </p:txBody>
      </p:sp>
      <p:sp>
        <p:nvSpPr>
          <p:cNvPr id="52224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2243"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680AFF-7806-42DD-AB4C-EAEB9B9619E8}" type="slidenum">
              <a:rPr lang="en-US"/>
              <a:pPr/>
              <a:t>6</a:t>
            </a:fld>
            <a:endParaRPr lang="en-US"/>
          </a:p>
        </p:txBody>
      </p:sp>
      <p:sp>
        <p:nvSpPr>
          <p:cNvPr id="47718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7187"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D9CBB5-5A0D-4117-AC2F-AAB955C85255}" type="slidenum">
              <a:rPr lang="en-US"/>
              <a:pPr/>
              <a:t>34</a:t>
            </a:fld>
            <a:endParaRPr lang="en-US"/>
          </a:p>
        </p:txBody>
      </p:sp>
      <p:sp>
        <p:nvSpPr>
          <p:cNvPr id="52429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4291"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5F3B40-9413-4D21-8AE3-BF45EFAFE9C0}" type="slidenum">
              <a:rPr lang="en-US"/>
              <a:pPr/>
              <a:t>36</a:t>
            </a:fld>
            <a:endParaRPr lang="en-US"/>
          </a:p>
        </p:txBody>
      </p:sp>
      <p:sp>
        <p:nvSpPr>
          <p:cNvPr id="52633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6339"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5E2DF3-F252-4F81-B176-414ABA594437}" type="slidenum">
              <a:rPr lang="en-US"/>
              <a:pPr/>
              <a:t>37</a:t>
            </a:fld>
            <a:endParaRPr lang="en-US"/>
          </a:p>
        </p:txBody>
      </p:sp>
      <p:sp>
        <p:nvSpPr>
          <p:cNvPr id="52838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8387"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84F922-70C6-40A0-93CF-88F24B243419}" type="slidenum">
              <a:rPr lang="en-US"/>
              <a:pPr/>
              <a:t>38</a:t>
            </a:fld>
            <a:endParaRPr lang="en-US"/>
          </a:p>
        </p:txBody>
      </p:sp>
      <p:sp>
        <p:nvSpPr>
          <p:cNvPr id="53043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0435"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CB00A9-1BCA-48D2-B7B1-F7BCA7BEC31D}" type="slidenum">
              <a:rPr lang="en-US"/>
              <a:pPr/>
              <a:t>39</a:t>
            </a:fld>
            <a:endParaRPr lang="en-US"/>
          </a:p>
        </p:txBody>
      </p:sp>
      <p:sp>
        <p:nvSpPr>
          <p:cNvPr id="53248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2483"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E4F9DC-6F62-4D7C-8DBF-F70C2AEB2290}" type="slidenum">
              <a:rPr lang="en-US"/>
              <a:pPr/>
              <a:t>41</a:t>
            </a:fld>
            <a:endParaRPr lang="en-US"/>
          </a:p>
        </p:txBody>
      </p:sp>
      <p:sp>
        <p:nvSpPr>
          <p:cNvPr id="53657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6579"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AC3F01-05C2-4DDF-BF34-22F7C93C89F7}" type="slidenum">
              <a:rPr lang="en-US"/>
              <a:pPr/>
              <a:t>42</a:t>
            </a:fld>
            <a:endParaRPr lang="en-US"/>
          </a:p>
        </p:txBody>
      </p:sp>
      <p:sp>
        <p:nvSpPr>
          <p:cNvPr id="53862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8627"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8A0DA1-9145-4735-8785-B7250492BD01}" type="slidenum">
              <a:rPr lang="en-US"/>
              <a:pPr/>
              <a:t>43</a:t>
            </a:fld>
            <a:endParaRPr lang="en-US"/>
          </a:p>
        </p:txBody>
      </p:sp>
      <p:sp>
        <p:nvSpPr>
          <p:cNvPr id="54067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0675"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2C22A4-5015-44A8-99CA-C59D7B9D6AA2}" type="slidenum">
              <a:rPr lang="en-US"/>
              <a:pPr/>
              <a:t>44</a:t>
            </a:fld>
            <a:endParaRPr lang="en-US"/>
          </a:p>
        </p:txBody>
      </p:sp>
      <p:sp>
        <p:nvSpPr>
          <p:cNvPr id="54272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2723"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664565-6CBC-4907-80FD-89B07808E05B}" type="slidenum">
              <a:rPr lang="en-US"/>
              <a:pPr/>
              <a:t>46</a:t>
            </a:fld>
            <a:endParaRPr lang="en-US"/>
          </a:p>
        </p:txBody>
      </p:sp>
      <p:sp>
        <p:nvSpPr>
          <p:cNvPr id="54477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4771"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C5016B-2035-4633-80F0-185DF99ED036}" type="slidenum">
              <a:rPr lang="en-US"/>
              <a:pPr/>
              <a:t>7</a:t>
            </a:fld>
            <a:endParaRPr lang="en-US"/>
          </a:p>
        </p:txBody>
      </p:sp>
      <p:sp>
        <p:nvSpPr>
          <p:cNvPr id="47923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9235"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4C7C84-F067-442E-991A-3F27011CC8F8}" type="slidenum">
              <a:rPr lang="en-US"/>
              <a:pPr/>
              <a:t>47</a:t>
            </a:fld>
            <a:endParaRPr lang="en-US"/>
          </a:p>
        </p:txBody>
      </p:sp>
      <p:sp>
        <p:nvSpPr>
          <p:cNvPr id="54681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6819"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2CB542-76EE-4E9D-9B03-FFD93465EFE3}" type="slidenum">
              <a:rPr lang="en-US"/>
              <a:pPr/>
              <a:t>48</a:t>
            </a:fld>
            <a:endParaRPr lang="en-US"/>
          </a:p>
        </p:txBody>
      </p:sp>
      <p:sp>
        <p:nvSpPr>
          <p:cNvPr id="54886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8867"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C3B151-97CB-40B9-AACE-B3D7A08DDCEF}" type="slidenum">
              <a:rPr lang="en-US"/>
              <a:pPr/>
              <a:t>49</a:t>
            </a:fld>
            <a:endParaRPr lang="en-US"/>
          </a:p>
        </p:txBody>
      </p:sp>
      <p:sp>
        <p:nvSpPr>
          <p:cNvPr id="55091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0915"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8582FD-76F8-45C7-9260-4E9BDFA7D7CA}" type="slidenum">
              <a:rPr lang="en-US"/>
              <a:pPr/>
              <a:t>51</a:t>
            </a:fld>
            <a:endParaRPr lang="en-US"/>
          </a:p>
        </p:txBody>
      </p:sp>
      <p:sp>
        <p:nvSpPr>
          <p:cNvPr id="55296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2963"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51E3F8-A7CB-4EB0-9619-B476B59BCFEC}" type="slidenum">
              <a:rPr lang="en-US"/>
              <a:pPr/>
              <a:t>52</a:t>
            </a:fld>
            <a:endParaRPr lang="en-US"/>
          </a:p>
        </p:txBody>
      </p:sp>
      <p:sp>
        <p:nvSpPr>
          <p:cNvPr id="55501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5011"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BF8A1B-E354-4474-BAC4-42827E8FED08}" type="slidenum">
              <a:rPr lang="en-US"/>
              <a:pPr/>
              <a:t>54</a:t>
            </a:fld>
            <a:endParaRPr lang="en-US"/>
          </a:p>
        </p:txBody>
      </p:sp>
      <p:sp>
        <p:nvSpPr>
          <p:cNvPr id="55705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7059"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B6AA6E-1ABC-4CC6-85A1-EE917679069E}" type="slidenum">
              <a:rPr lang="en-US"/>
              <a:pPr/>
              <a:t>55</a:t>
            </a:fld>
            <a:endParaRPr lang="en-US"/>
          </a:p>
        </p:txBody>
      </p:sp>
      <p:sp>
        <p:nvSpPr>
          <p:cNvPr id="55910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9107"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3E1F6B-3D8D-4608-9FE2-B7C79859B8CF}" type="slidenum">
              <a:rPr lang="en-US"/>
              <a:pPr/>
              <a:t>56</a:t>
            </a:fld>
            <a:endParaRPr lang="en-US"/>
          </a:p>
        </p:txBody>
      </p:sp>
      <p:sp>
        <p:nvSpPr>
          <p:cNvPr id="56115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1155"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7FCA5A-AF0D-438F-A71B-723993E7ADBE}" type="slidenum">
              <a:rPr lang="en-US"/>
              <a:pPr/>
              <a:t>57</a:t>
            </a:fld>
            <a:endParaRPr lang="en-US"/>
          </a:p>
        </p:txBody>
      </p:sp>
      <p:sp>
        <p:nvSpPr>
          <p:cNvPr id="56320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3203"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47BD1-C710-4BFC-888C-F41DFA9CDD1C}" type="slidenum">
              <a:rPr lang="en-US"/>
              <a:pPr/>
              <a:t>58</a:t>
            </a:fld>
            <a:endParaRPr lang="en-US"/>
          </a:p>
        </p:txBody>
      </p:sp>
      <p:sp>
        <p:nvSpPr>
          <p:cNvPr id="56525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5251"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FB21B-9DF6-46D6-BF42-890F0104A4DE}" type="slidenum">
              <a:rPr lang="en-US"/>
              <a:pPr/>
              <a:t>8</a:t>
            </a:fld>
            <a:endParaRPr lang="en-US"/>
          </a:p>
        </p:txBody>
      </p:sp>
      <p:sp>
        <p:nvSpPr>
          <p:cNvPr id="48128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283"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10378C-FAE4-4834-9583-BA60A15651EA}" type="slidenum">
              <a:rPr lang="en-US"/>
              <a:pPr/>
              <a:t>13</a:t>
            </a:fld>
            <a:endParaRPr lang="en-US"/>
          </a:p>
        </p:txBody>
      </p:sp>
      <p:sp>
        <p:nvSpPr>
          <p:cNvPr id="48333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3331"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5877E3-38F1-4D91-925D-4F13DAC36E76}" type="slidenum">
              <a:rPr lang="en-US"/>
              <a:pPr/>
              <a:t>15</a:t>
            </a:fld>
            <a:endParaRPr lang="en-US"/>
          </a:p>
        </p:txBody>
      </p:sp>
      <p:sp>
        <p:nvSpPr>
          <p:cNvPr id="48537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5379"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F19404-0925-4A7E-AFE3-2580B0AC1BA3}" type="slidenum">
              <a:rPr lang="en-US"/>
              <a:pPr/>
              <a:t>17</a:t>
            </a:fld>
            <a:endParaRPr lang="en-US"/>
          </a:p>
        </p:txBody>
      </p:sp>
      <p:sp>
        <p:nvSpPr>
          <p:cNvPr id="48742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7427"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DF93E0-5B89-4088-9647-0D66B47EC7B9}" type="slidenum">
              <a:rPr lang="en-US"/>
              <a:pPr/>
              <a:t>18</a:t>
            </a:fld>
            <a:endParaRPr lang="en-US"/>
          </a:p>
        </p:txBody>
      </p:sp>
      <p:sp>
        <p:nvSpPr>
          <p:cNvPr id="49152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1523"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25D0AC-0C18-4E09-BCED-3E6D4B695B50}" type="slidenum">
              <a:rPr lang="en-US"/>
              <a:pPr/>
              <a:t>19</a:t>
            </a:fld>
            <a:endParaRPr lang="en-US"/>
          </a:p>
        </p:txBody>
      </p:sp>
      <p:sp>
        <p:nvSpPr>
          <p:cNvPr id="49357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3571"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sp>
        <p:nvSpPr>
          <p:cNvPr id="26" name="Rectangle 25"/>
          <p:cNvSpPr/>
          <p:nvPr/>
        </p:nvSpPr>
        <p:spPr>
          <a:xfrm>
            <a:off x="0" y="0"/>
            <a:ext cx="9144000" cy="6858000"/>
          </a:xfrm>
          <a:prstGeom prst="rect">
            <a:avLst/>
          </a:prstGeom>
          <a:gradFill>
            <a:gsLst>
              <a:gs pos="0">
                <a:schemeClr val="tx1">
                  <a:alpha val="5000"/>
                </a:schemeClr>
              </a:gs>
              <a:gs pos="100000">
                <a:schemeClr val="tx1">
                  <a:alpha val="20000"/>
                </a:schemeClr>
              </a:gs>
            </a:gsLst>
            <a:lin ang="5400000" scaled="0"/>
          </a:gradFill>
          <a:ln w="76200">
            <a:gradFill>
              <a:gsLst>
                <a:gs pos="0">
                  <a:schemeClr val="bg2">
                    <a:lumMod val="60000"/>
                    <a:lumOff val="40000"/>
                    <a:alpha val="90000"/>
                  </a:schemeClr>
                </a:gs>
                <a:gs pos="50000">
                  <a:schemeClr val="bg2">
                    <a:lumMod val="60000"/>
                    <a:lumOff val="40000"/>
                    <a:alpha val="80000"/>
                  </a:schemeClr>
                </a:gs>
                <a:gs pos="100000">
                  <a:schemeClr val="bg2">
                    <a:alpha val="70000"/>
                  </a:schemeClr>
                </a:gs>
              </a:gsLst>
              <a:lin ang="5400000" scaled="0"/>
            </a:gradFill>
            <a:miter lim="800000"/>
          </a:ln>
          <a:scene3d>
            <a:camera prst="orthographicFront"/>
            <a:lightRig rig="contrasting"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 y="228600"/>
            <a:ext cx="8503920" cy="2438400"/>
          </a:xfrm>
        </p:spPr>
        <p:txBody>
          <a:bodyPr vert="horz" lIns="91440" tIns="45720" rIns="91440" bIns="45720" rtlCol="0" anchor="b" anchorCtr="0">
            <a:noAutofit/>
            <a:scene3d>
              <a:camera prst="orthographicFront"/>
              <a:lightRig rig="balanced" dir="t"/>
            </a:scene3d>
            <a:sp3d>
              <a:extrusionClr>
                <a:schemeClr val="tx1">
                  <a:lumMod val="75000"/>
                </a:schemeClr>
              </a:extrusionClr>
            </a:sp3d>
          </a:bodyPr>
          <a:lstStyle>
            <a:lvl1pPr algn="r" defTabSz="914400" rtl="0" eaLnBrk="1" latinLnBrk="0" hangingPunct="1">
              <a:spcBef>
                <a:spcPct val="0"/>
              </a:spcBef>
              <a:buNone/>
              <a:defRPr sz="66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556760" y="2971800"/>
            <a:ext cx="4267200" cy="1725706"/>
          </a:xfrm>
        </p:spPr>
        <p:txBody>
          <a:bodyPr>
            <a:normAutofit/>
          </a:bodyPr>
          <a:lstStyle>
            <a:lvl1pPr marL="0" indent="0" algn="r">
              <a:buNone/>
              <a:defRPr sz="1800">
                <a:gradFill>
                  <a:gsLst>
                    <a:gs pos="1000">
                      <a:schemeClr val="tx2">
                        <a:lumMod val="40000"/>
                        <a:lumOff val="60000"/>
                      </a:schemeClr>
                    </a:gs>
                    <a:gs pos="50000">
                      <a:schemeClr val="tx2"/>
                    </a:gs>
                  </a:gsLst>
                  <a:lin ang="5400000" scaled="0"/>
                </a:gra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r>
              <a:rPr lang="en-US" smtClean="0"/>
              <a:t>4/20/2010</a:t>
            </a:r>
            <a:endParaRPr lang="en-US"/>
          </a:p>
        </p:txBody>
      </p:sp>
      <p:sp>
        <p:nvSpPr>
          <p:cNvPr id="5" name="Footer Placeholder 4"/>
          <p:cNvSpPr>
            <a:spLocks noGrp="1"/>
          </p:cNvSpPr>
          <p:nvPr>
            <p:ph type="ftr" sz="quarter" idx="11"/>
          </p:nvPr>
        </p:nvSpPr>
        <p:spPr/>
        <p:txBody>
          <a:bodyPr/>
          <a:lstStyle/>
          <a:p>
            <a:r>
              <a:rPr lang="en-US" smtClean="0"/>
              <a:t>R. Munden - Fairfield University</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
        <p:nvSpPr>
          <p:cNvPr id="13" name="Diagonal Stripe 12"/>
          <p:cNvSpPr/>
          <p:nvPr/>
        </p:nvSpPr>
        <p:spPr>
          <a:xfrm rot="21321315" flipH="1">
            <a:off x="481841" y="2629969"/>
            <a:ext cx="8419617" cy="685800"/>
          </a:xfrm>
          <a:prstGeom prst="diagStripe">
            <a:avLst>
              <a:gd name="adj" fmla="val 50001"/>
            </a:avLst>
          </a:prstGeom>
          <a:solidFill>
            <a:schemeClr val="tx2"/>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tx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4/20/2010</a:t>
            </a:r>
            <a:endParaRPr lang="en-US"/>
          </a:p>
        </p:txBody>
      </p:sp>
      <p:sp>
        <p:nvSpPr>
          <p:cNvPr id="5" name="Footer Placeholder 4"/>
          <p:cNvSpPr>
            <a:spLocks noGrp="1"/>
          </p:cNvSpPr>
          <p:nvPr>
            <p:ph type="ftr" sz="quarter" idx="11"/>
          </p:nvPr>
        </p:nvSpPr>
        <p:spPr/>
        <p:txBody>
          <a:bodyPr/>
          <a:lstStyle/>
          <a:p>
            <a:r>
              <a:rPr lang="en-US" smtClean="0"/>
              <a:t>R. Munden - Fairfield University</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4/20/2010</a:t>
            </a:r>
            <a:endParaRPr lang="en-US"/>
          </a:p>
        </p:txBody>
      </p:sp>
      <p:sp>
        <p:nvSpPr>
          <p:cNvPr id="5" name="Footer Placeholder 4"/>
          <p:cNvSpPr>
            <a:spLocks noGrp="1"/>
          </p:cNvSpPr>
          <p:nvPr>
            <p:ph type="ftr" sz="quarter" idx="11"/>
          </p:nvPr>
        </p:nvSpPr>
        <p:spPr/>
        <p:txBody>
          <a:bodyPr/>
          <a:lstStyle/>
          <a:p>
            <a:r>
              <a:rPr lang="en-US" smtClean="0"/>
              <a:t>R. Munden - Fairfield University</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4/20/2010</a:t>
            </a:r>
            <a:endParaRPr lang="en-US"/>
          </a:p>
        </p:txBody>
      </p:sp>
      <p:sp>
        <p:nvSpPr>
          <p:cNvPr id="5" name="Footer Placeholder 4"/>
          <p:cNvSpPr>
            <a:spLocks noGrp="1"/>
          </p:cNvSpPr>
          <p:nvPr>
            <p:ph type="ftr" sz="quarter" idx="11"/>
          </p:nvPr>
        </p:nvSpPr>
        <p:spPr/>
        <p:txBody>
          <a:bodyPr/>
          <a:lstStyle/>
          <a:p>
            <a:r>
              <a:rPr lang="en-US" smtClean="0"/>
              <a:t>R. Munden - Fairfield University</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08063" y="1676400"/>
            <a:ext cx="7315200" cy="1362075"/>
          </a:xfrm>
        </p:spPr>
        <p:txBody>
          <a:bodyPr vert="horz" lIns="91440" tIns="45720" rIns="91440" bIns="45720" rtlCol="0" anchor="b" anchorCtr="0">
            <a:noAutofit/>
            <a:scene3d>
              <a:camera prst="orthographicFront"/>
              <a:lightRig rig="balanced" dir="t"/>
            </a:scene3d>
            <a:sp3d>
              <a:extrusionClr>
                <a:schemeClr val="tx1">
                  <a:lumMod val="75000"/>
                </a:schemeClr>
              </a:extrusionClr>
            </a:sp3d>
          </a:bodyPr>
          <a:lstStyle>
            <a:lvl1pPr algn="l" defTabSz="914400" rtl="0" eaLnBrk="1" latinLnBrk="0" hangingPunct="1">
              <a:spcBef>
                <a:spcPct val="0"/>
              </a:spcBef>
              <a:buNone/>
              <a:defRPr sz="48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008063" y="3148013"/>
            <a:ext cx="7315200" cy="1119187"/>
          </a:xfrm>
        </p:spPr>
        <p:txBody>
          <a:bodyPr vert="horz" lIns="91440" tIns="45720" rIns="91440" bIns="45720" rtlCol="0">
            <a:normAutofit/>
          </a:bodyPr>
          <a:lstStyle>
            <a:lvl1pPr marL="0" indent="0" algn="l" defTabSz="914400" rtl="0" eaLnBrk="1" latinLnBrk="0" hangingPunct="1">
              <a:spcBef>
                <a:spcPts val="1200"/>
              </a:spcBef>
              <a:buFont typeface="Wingdings" pitchFamily="2" charset="2"/>
              <a:buNone/>
              <a:defRPr sz="1800" kern="1200">
                <a:ln>
                  <a:noFill/>
                </a:ln>
                <a:gradFill>
                  <a:gsLst>
                    <a:gs pos="1000">
                      <a:schemeClr val="tx2">
                        <a:lumMod val="40000"/>
                        <a:lumOff val="60000"/>
                      </a:schemeClr>
                    </a:gs>
                    <a:gs pos="50000">
                      <a:schemeClr val="tx2"/>
                    </a:gs>
                  </a:gsLst>
                  <a:lin ang="5400000" scaled="0"/>
                </a:gra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4/20/2010</a:t>
            </a:r>
            <a:endParaRPr lang="en-US"/>
          </a:p>
        </p:txBody>
      </p:sp>
      <p:sp>
        <p:nvSpPr>
          <p:cNvPr id="5" name="Footer Placeholder 4"/>
          <p:cNvSpPr>
            <a:spLocks noGrp="1"/>
          </p:cNvSpPr>
          <p:nvPr>
            <p:ph type="ftr" sz="quarter" idx="11"/>
          </p:nvPr>
        </p:nvSpPr>
        <p:spPr/>
        <p:txBody>
          <a:bodyPr/>
          <a:lstStyle/>
          <a:p>
            <a:r>
              <a:rPr lang="en-US" smtClean="0"/>
              <a:t>R. Munden - Fairfield University</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0040" y="228600"/>
            <a:ext cx="850392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1008062" y="1922463"/>
            <a:ext cx="3429000" cy="3954462"/>
          </a:xfrm>
        </p:spPr>
        <p:txBody>
          <a:bodyPr>
            <a:normAutofit/>
          </a:bodyPr>
          <a:lstStyle>
            <a:lvl1pPr>
              <a:defRPr sz="2000" baseline="0"/>
            </a:lvl1pPr>
            <a:lvl2pPr>
              <a:defRPr sz="1800" baseline="0"/>
            </a:lvl2pPr>
            <a:lvl3pPr>
              <a:defRPr sz="18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76800" y="1922463"/>
            <a:ext cx="3429000" cy="3954462"/>
          </a:xfrm>
        </p:spPr>
        <p:txBody>
          <a:bodyPr>
            <a:normAutofit/>
          </a:bodyPr>
          <a:lstStyle>
            <a:lvl1pPr>
              <a:defRPr sz="2000" baseline="0"/>
            </a:lvl1pPr>
            <a:lvl2pPr>
              <a:defRPr sz="1800" baseline="0"/>
            </a:lvl2pPr>
            <a:lvl3pPr>
              <a:defRPr sz="18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r>
              <a:rPr lang="en-US" smtClean="0"/>
              <a:t>4/20/2010</a:t>
            </a:r>
            <a:endParaRPr lang="en-US"/>
          </a:p>
        </p:txBody>
      </p:sp>
      <p:sp>
        <p:nvSpPr>
          <p:cNvPr id="6" name="Footer Placeholder 5"/>
          <p:cNvSpPr>
            <a:spLocks noGrp="1"/>
          </p:cNvSpPr>
          <p:nvPr>
            <p:ph type="ftr" sz="quarter" idx="11"/>
          </p:nvPr>
        </p:nvSpPr>
        <p:spPr/>
        <p:txBody>
          <a:bodyPr/>
          <a:lstStyle/>
          <a:p>
            <a:r>
              <a:rPr lang="en-US" smtClean="0"/>
              <a:t>R. Munden - Fairfield University</a:t>
            </a:r>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90600" y="1676400"/>
            <a:ext cx="3429000" cy="639762"/>
          </a:xfrm>
        </p:spPr>
        <p:txBody>
          <a:bodyPr anchor="ctr" anchorCtr="0"/>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90600" y="2590800"/>
            <a:ext cx="3429000" cy="328612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76800" y="1676400"/>
            <a:ext cx="3429000" cy="639762"/>
          </a:xfrm>
        </p:spPr>
        <p:txBody>
          <a:bodyPr anchor="ctr" anchorCtr="0"/>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6800" y="2590800"/>
            <a:ext cx="3429000" cy="328612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r>
              <a:rPr lang="en-US" smtClean="0"/>
              <a:t>4/20/2010</a:t>
            </a:r>
            <a:endParaRPr lang="en-US"/>
          </a:p>
        </p:txBody>
      </p:sp>
      <p:sp>
        <p:nvSpPr>
          <p:cNvPr id="8" name="Footer Placeholder 7"/>
          <p:cNvSpPr>
            <a:spLocks noGrp="1"/>
          </p:cNvSpPr>
          <p:nvPr>
            <p:ph type="ftr" sz="quarter" idx="11"/>
          </p:nvPr>
        </p:nvSpPr>
        <p:spPr/>
        <p:txBody>
          <a:bodyPr/>
          <a:lstStyle/>
          <a:p>
            <a:r>
              <a:rPr lang="en-US" smtClean="0"/>
              <a:t>R. Munden - Fairfield University</a:t>
            </a:r>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r>
              <a:rPr lang="en-US" smtClean="0"/>
              <a:t>4/20/2010</a:t>
            </a:r>
            <a:endParaRPr lang="en-US"/>
          </a:p>
        </p:txBody>
      </p:sp>
      <p:sp>
        <p:nvSpPr>
          <p:cNvPr id="4" name="Footer Placeholder 3"/>
          <p:cNvSpPr>
            <a:spLocks noGrp="1"/>
          </p:cNvSpPr>
          <p:nvPr>
            <p:ph type="ftr" sz="quarter" idx="11"/>
          </p:nvPr>
        </p:nvSpPr>
        <p:spPr/>
        <p:txBody>
          <a:bodyPr/>
          <a:lstStyle/>
          <a:p>
            <a:r>
              <a:rPr lang="en-US" smtClean="0"/>
              <a:t>R. Munden - Fairfield University</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4/20/2010</a:t>
            </a:r>
            <a:endParaRPr lang="en-US"/>
          </a:p>
        </p:txBody>
      </p:sp>
      <p:sp>
        <p:nvSpPr>
          <p:cNvPr id="3" name="Footer Placeholder 2"/>
          <p:cNvSpPr>
            <a:spLocks noGrp="1"/>
          </p:cNvSpPr>
          <p:nvPr>
            <p:ph type="ftr" sz="quarter" idx="11"/>
          </p:nvPr>
        </p:nvSpPr>
        <p:spPr/>
        <p:txBody>
          <a:bodyPr/>
          <a:lstStyle/>
          <a:p>
            <a:r>
              <a:rPr lang="en-US" smtClean="0"/>
              <a:t>R. Munden - Fairfield University</a:t>
            </a:r>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8063" y="457200"/>
            <a:ext cx="2834640" cy="1327150"/>
          </a:xfrm>
        </p:spPr>
        <p:txBody>
          <a:bodyPr vert="horz" lIns="91440" tIns="45720" rIns="91440" bIns="45720" rtlCol="0" anchor="b" anchorCtr="0">
            <a:noAutofit/>
            <a:scene3d>
              <a:camera prst="orthographicFront"/>
              <a:lightRig rig="balanced" dir="t"/>
            </a:scene3d>
            <a:sp3d>
              <a:extrusionClr>
                <a:schemeClr val="tx1">
                  <a:lumMod val="75000"/>
                </a:schemeClr>
              </a:extrusionClr>
            </a:sp3d>
          </a:bodyPr>
          <a:lstStyle>
            <a:lvl1pPr marL="0" indent="0" algn="l" defTabSz="914400" rtl="0" eaLnBrk="1" latinLnBrk="0" hangingPunct="1">
              <a:spcBef>
                <a:spcPct val="0"/>
              </a:spcBef>
              <a:buFont typeface="Wingdings" pitchFamily="2" charset="2"/>
              <a:buNone/>
              <a:defRPr sz="32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572000" y="457200"/>
            <a:ext cx="3751263" cy="5419725"/>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08062" y="1922463"/>
            <a:ext cx="2834640" cy="1963737"/>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4/20/2010</a:t>
            </a:r>
            <a:endParaRPr lang="en-US"/>
          </a:p>
        </p:txBody>
      </p:sp>
      <p:sp>
        <p:nvSpPr>
          <p:cNvPr id="6" name="Footer Placeholder 5"/>
          <p:cNvSpPr>
            <a:spLocks noGrp="1"/>
          </p:cNvSpPr>
          <p:nvPr>
            <p:ph type="ftr" sz="quarter" idx="11"/>
          </p:nvPr>
        </p:nvSpPr>
        <p:spPr/>
        <p:txBody>
          <a:bodyPr/>
          <a:lstStyle/>
          <a:p>
            <a:r>
              <a:rPr lang="en-US" smtClean="0"/>
              <a:t>R. Munden - Fairfield University</a:t>
            </a:r>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5840" y="457200"/>
            <a:ext cx="2834640" cy="1325880"/>
          </a:xfrm>
        </p:spPr>
        <p:txBody>
          <a:bodyPr vert="horz" lIns="91440" tIns="45720" rIns="91440" bIns="45720" rtlCol="0" anchor="b" anchorCtr="0">
            <a:noAutofit/>
            <a:scene3d>
              <a:camera prst="orthographicFront"/>
              <a:lightRig rig="balanced" dir="t"/>
            </a:scene3d>
            <a:sp3d>
              <a:extrusionClr>
                <a:schemeClr val="tx1">
                  <a:lumMod val="75000"/>
                </a:schemeClr>
              </a:extrusionClr>
            </a:sp3d>
          </a:bodyPr>
          <a:lstStyle>
            <a:lvl1pPr marL="0" indent="0" algn="l" defTabSz="914400" rtl="0" eaLnBrk="1" latinLnBrk="0" hangingPunct="1">
              <a:spcBef>
                <a:spcPct val="0"/>
              </a:spcBef>
              <a:buFont typeface="Wingdings" pitchFamily="2" charset="2"/>
              <a:buNone/>
              <a:defRPr sz="32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1005840" y="1920240"/>
            <a:ext cx="2834640" cy="1965960"/>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4/20/2010</a:t>
            </a:r>
            <a:endParaRPr lang="en-US"/>
          </a:p>
        </p:txBody>
      </p:sp>
      <p:sp>
        <p:nvSpPr>
          <p:cNvPr id="6" name="Footer Placeholder 5"/>
          <p:cNvSpPr>
            <a:spLocks noGrp="1"/>
          </p:cNvSpPr>
          <p:nvPr>
            <p:ph type="ftr" sz="quarter" idx="11"/>
          </p:nvPr>
        </p:nvSpPr>
        <p:spPr/>
        <p:txBody>
          <a:bodyPr/>
          <a:lstStyle/>
          <a:p>
            <a:r>
              <a:rPr lang="en-US" smtClean="0"/>
              <a:t>R. Munden - Fairfield University</a:t>
            </a:r>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
        <p:nvSpPr>
          <p:cNvPr id="3" name="Picture Placeholder 2"/>
          <p:cNvSpPr>
            <a:spLocks noGrp="1"/>
          </p:cNvSpPr>
          <p:nvPr>
            <p:ph type="pic" idx="1"/>
          </p:nvPr>
        </p:nvSpPr>
        <p:spPr>
          <a:xfrm>
            <a:off x="4582308" y="413004"/>
            <a:ext cx="3749040" cy="5422392"/>
          </a:xfrm>
          <a:ln w="38100">
            <a:noFill/>
          </a:ln>
          <a:effectLst>
            <a:innerShdw blurRad="381000">
              <a:schemeClr val="bg2">
                <a:lumMod val="75000"/>
              </a:schemeClr>
            </a:inn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grpSp>
        <p:nvGrpSpPr>
          <p:cNvPr id="8" name="Group 7"/>
          <p:cNvGrpSpPr/>
          <p:nvPr/>
        </p:nvGrpSpPr>
        <p:grpSpPr>
          <a:xfrm>
            <a:off x="4468905" y="304800"/>
            <a:ext cx="3975847" cy="5638800"/>
            <a:chOff x="0" y="0"/>
            <a:chExt cx="9144000" cy="6858000"/>
          </a:xfrm>
        </p:grpSpPr>
        <p:sp>
          <p:nvSpPr>
            <p:cNvPr id="9" name="Rectangle 8"/>
            <p:cNvSpPr/>
            <p:nvPr/>
          </p:nvSpPr>
          <p:spPr>
            <a:xfrm>
              <a:off x="0" y="0"/>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6710082"/>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rot="16200000" flipV="1">
              <a:off x="5641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rot="5400000" flipH="1" flipV="1">
              <a:off x="-3355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040" y="228600"/>
            <a:ext cx="8503920" cy="1143000"/>
          </a:xfrm>
          <a:prstGeom prst="rect">
            <a:avLst/>
          </a:prstGeom>
        </p:spPr>
        <p:txBody>
          <a:bodyPr vert="horz" lIns="91440" tIns="45720" rIns="91440" bIns="45720" rtlCol="0" anchor="t" anchorCtr="0">
            <a:noAutofit/>
            <a:scene3d>
              <a:camera prst="orthographicFront"/>
              <a:lightRig rig="balanced" dir="t"/>
            </a:scene3d>
            <a:sp3d>
              <a:extrusionClr>
                <a:schemeClr val="tx1">
                  <a:lumMod val="75000"/>
                </a:schemeClr>
              </a:extrusionClr>
            </a:sp3d>
          </a:bodyPr>
          <a:lstStyle/>
          <a:p>
            <a:r>
              <a:rPr lang="en-US" smtClean="0"/>
              <a:t>Click to edit Master title style</a:t>
            </a:r>
            <a:endParaRPr/>
          </a:p>
        </p:txBody>
      </p:sp>
      <p:sp>
        <p:nvSpPr>
          <p:cNvPr id="3" name="Text Placeholder 2"/>
          <p:cNvSpPr>
            <a:spLocks noGrp="1"/>
          </p:cNvSpPr>
          <p:nvPr>
            <p:ph type="body" idx="1"/>
          </p:nvPr>
        </p:nvSpPr>
        <p:spPr>
          <a:xfrm>
            <a:off x="990600" y="1905001"/>
            <a:ext cx="73152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544235"/>
            <a:ext cx="2133600" cy="244475"/>
          </a:xfrm>
          <a:prstGeom prst="rect">
            <a:avLst/>
          </a:prstGeom>
        </p:spPr>
        <p:txBody>
          <a:bodyPr vert="horz" lIns="91440" tIns="45720" rIns="91440" bIns="45720" rtlCol="0" anchor="ctr"/>
          <a:lstStyle>
            <a:lvl1pPr algn="l">
              <a:defRPr sz="1400">
                <a:solidFill>
                  <a:schemeClr val="tx1">
                    <a:tint val="75000"/>
                  </a:schemeClr>
                </a:solidFill>
                <a:latin typeface="+mj-lt"/>
              </a:defRPr>
            </a:lvl1pPr>
          </a:lstStyle>
          <a:p>
            <a:r>
              <a:rPr lang="en-US" smtClean="0"/>
              <a:t>4/20/2010</a:t>
            </a:r>
            <a:endParaRPr lang="en-US"/>
          </a:p>
        </p:txBody>
      </p:sp>
      <p:sp>
        <p:nvSpPr>
          <p:cNvPr id="5" name="Footer Placeholder 4"/>
          <p:cNvSpPr>
            <a:spLocks noGrp="1"/>
          </p:cNvSpPr>
          <p:nvPr>
            <p:ph type="ftr" sz="quarter" idx="3"/>
          </p:nvPr>
        </p:nvSpPr>
        <p:spPr>
          <a:xfrm>
            <a:off x="3124200" y="6544235"/>
            <a:ext cx="2895600" cy="244475"/>
          </a:xfrm>
          <a:prstGeom prst="rect">
            <a:avLst/>
          </a:prstGeom>
        </p:spPr>
        <p:txBody>
          <a:bodyPr vert="horz" lIns="91440" tIns="45720" rIns="91440" bIns="45720" rtlCol="0" anchor="ctr"/>
          <a:lstStyle>
            <a:lvl1pPr algn="ctr">
              <a:defRPr sz="1400">
                <a:solidFill>
                  <a:schemeClr val="tx1">
                    <a:tint val="75000"/>
                  </a:schemeClr>
                </a:solidFill>
                <a:effectLst>
                  <a:outerShdw blurRad="63500" sx="102000" sy="102000" algn="ctr" rotWithShape="0">
                    <a:prstClr val="black">
                      <a:alpha val="40000"/>
                    </a:prstClr>
                  </a:outerShdw>
                </a:effectLst>
                <a:latin typeface="+mj-lt"/>
              </a:defRPr>
            </a:lvl1pPr>
          </a:lstStyle>
          <a:p>
            <a:r>
              <a:rPr lang="en-US" smtClean="0"/>
              <a:t>R. Munden - Fairfield University</a:t>
            </a:r>
            <a:endParaRPr lang="en-US"/>
          </a:p>
        </p:txBody>
      </p:sp>
      <p:sp>
        <p:nvSpPr>
          <p:cNvPr id="6" name="Slide Number Placeholder 5"/>
          <p:cNvSpPr>
            <a:spLocks noGrp="1"/>
          </p:cNvSpPr>
          <p:nvPr>
            <p:ph type="sldNum" sz="quarter" idx="4"/>
          </p:nvPr>
        </p:nvSpPr>
        <p:spPr>
          <a:xfrm>
            <a:off x="6553200" y="6544235"/>
            <a:ext cx="2133600" cy="244475"/>
          </a:xfrm>
          <a:prstGeom prst="rect">
            <a:avLst/>
          </a:prstGeom>
        </p:spPr>
        <p:txBody>
          <a:bodyPr vert="horz" lIns="91440" tIns="45720" rIns="91440" bIns="45720" rtlCol="0" anchor="ctr"/>
          <a:lstStyle>
            <a:lvl1pPr algn="r">
              <a:defRPr sz="1400">
                <a:solidFill>
                  <a:schemeClr val="tx1">
                    <a:tint val="75000"/>
                  </a:schemeClr>
                </a:solidFill>
                <a:latin typeface="+mj-lt"/>
              </a:defRPr>
            </a:lvl1pPr>
          </a:lstStyle>
          <a:p>
            <a:fld id="{DF28FB93-0A08-4E7D-8E63-9EFA29F1E093}" type="slidenum">
              <a:rPr lang="en-US" smtClean="0"/>
              <a:pPr/>
              <a:t>‹#›</a:t>
            </a:fld>
            <a:endParaRPr lang="en-US"/>
          </a:p>
        </p:txBody>
      </p:sp>
      <p:grpSp>
        <p:nvGrpSpPr>
          <p:cNvPr id="7" name="Group 12"/>
          <p:cNvGrpSpPr/>
          <p:nvPr/>
        </p:nvGrpSpPr>
        <p:grpSpPr>
          <a:xfrm>
            <a:off x="0" y="0"/>
            <a:ext cx="9144000" cy="6858000"/>
            <a:chOff x="0" y="0"/>
            <a:chExt cx="9144000" cy="6858000"/>
          </a:xfrm>
        </p:grpSpPr>
        <p:sp>
          <p:nvSpPr>
            <p:cNvPr id="9" name="Rectangle 8"/>
            <p:cNvSpPr/>
            <p:nvPr/>
          </p:nvSpPr>
          <p:spPr>
            <a:xfrm>
              <a:off x="0" y="0"/>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6710082"/>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rot="16200000" flipV="1">
              <a:off x="5641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rot="5400000" flipH="1" flipV="1">
              <a:off x="-3355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p:txStyles>
    <p:titleStyle>
      <a:lvl1pPr algn="l" defTabSz="914400" rtl="0" eaLnBrk="1" latinLnBrk="0" hangingPunct="1">
        <a:spcBef>
          <a:spcPct val="0"/>
        </a:spcBef>
        <a:buNone/>
        <a:defRPr sz="40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p:titleStyle>
    <p:bodyStyle>
      <a:lvl1pPr marL="228600" indent="-228600" algn="l" defTabSz="914400" rtl="0" eaLnBrk="1" latinLnBrk="0" hangingPunct="1">
        <a:spcBef>
          <a:spcPts val="1200"/>
        </a:spcBef>
        <a:buFont typeface="Wingdings" pitchFamily="2" charset="2"/>
        <a:buChar char=""/>
        <a:defRPr sz="20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1pPr>
      <a:lvl2pPr marL="685800" indent="-228600" algn="l" defTabSz="914400" rtl="0" eaLnBrk="1" latinLnBrk="0" hangingPunct="1">
        <a:spcBef>
          <a:spcPts val="1200"/>
        </a:spcBef>
        <a:buClr>
          <a:schemeClr val="tx1">
            <a:lumMod val="75000"/>
          </a:schemeClr>
        </a:buClr>
        <a:buFont typeface="Wingdings" pitchFamily="2" charset="2"/>
        <a:buChar char=""/>
        <a:defRPr sz="18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2pPr>
      <a:lvl3pPr marL="11430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3pPr>
      <a:lvl4pPr marL="16002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4pPr>
      <a:lvl5pPr marL="20574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falstad.com/embox/guide.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447800"/>
            <a:ext cx="6480048" cy="2301240"/>
          </a:xfrm>
        </p:spPr>
        <p:txBody>
          <a:bodyPr>
            <a:normAutofit fontScale="90000"/>
          </a:bodyPr>
          <a:lstStyle/>
          <a:p>
            <a:r>
              <a:rPr lang="en-US" dirty="0" smtClean="0"/>
              <a:t>EE 350 / ECE 490</a:t>
            </a:r>
            <a:br>
              <a:rPr lang="en-US" dirty="0" smtClean="0"/>
            </a:br>
            <a:r>
              <a:rPr lang="en-US" dirty="0" smtClean="0"/>
              <a:t>Analog Communication Systems</a:t>
            </a:r>
            <a:endParaRPr lang="en-US" dirty="0"/>
          </a:p>
        </p:txBody>
      </p:sp>
      <p:sp>
        <p:nvSpPr>
          <p:cNvPr id="3" name="Subtitle 2"/>
          <p:cNvSpPr>
            <a:spLocks noGrp="1"/>
          </p:cNvSpPr>
          <p:nvPr>
            <p:ph type="subTitle" idx="1"/>
          </p:nvPr>
        </p:nvSpPr>
        <p:spPr>
          <a:xfrm>
            <a:off x="1676400" y="4038600"/>
            <a:ext cx="6480048" cy="1752600"/>
          </a:xfrm>
          <a:ln>
            <a:noFill/>
          </a:ln>
        </p:spPr>
        <p:txBody>
          <a:bodyPr>
            <a:normAutofit/>
          </a:bodyPr>
          <a:lstStyle/>
          <a:p>
            <a:pPr algn="r"/>
            <a:r>
              <a:rPr lang="en-US" sz="3600" b="1" dirty="0" smtClean="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rPr>
              <a:t>Ch. </a:t>
            </a:r>
            <a:r>
              <a:rPr lang="en-US" sz="3600" b="1" dirty="0" smtClean="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rPr>
              <a:t>15 </a:t>
            </a:r>
            <a:r>
              <a:rPr lang="en-US" sz="3600" b="1" dirty="0" smtClean="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rPr>
              <a:t>– </a:t>
            </a:r>
            <a:r>
              <a:rPr lang="en-US" sz="3600" b="1" dirty="0" smtClean="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rPr>
              <a:t>Waveguides &amp; Radar</a:t>
            </a:r>
            <a:endParaRPr lang="en-US" sz="3600" b="1" dirty="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endParaRPr>
          </a:p>
        </p:txBody>
      </p:sp>
      <p:sp>
        <p:nvSpPr>
          <p:cNvPr id="7" name="Date Placeholder 6"/>
          <p:cNvSpPr>
            <a:spLocks noGrp="1"/>
          </p:cNvSpPr>
          <p:nvPr>
            <p:ph type="dt" sz="half" idx="10"/>
          </p:nvPr>
        </p:nvSpPr>
        <p:spPr>
          <a:xfrm>
            <a:off x="5562600" y="6509004"/>
            <a:ext cx="3002280" cy="274320"/>
          </a:xfrm>
          <a:prstGeom prst="rect">
            <a:avLst/>
          </a:prstGeom>
        </p:spPr>
        <p:txBody>
          <a:bodyPr/>
          <a:lstStyle/>
          <a:p>
            <a:r>
              <a:rPr lang="en-US" smtClean="0"/>
              <a:t>4/20/2010</a:t>
            </a:r>
            <a:endParaRPr lang="en-US" dirty="0"/>
          </a:p>
        </p:txBody>
      </p:sp>
      <p:sp>
        <p:nvSpPr>
          <p:cNvPr id="9" name="Footer Placeholder 8"/>
          <p:cNvSpPr>
            <a:spLocks noGrp="1"/>
          </p:cNvSpPr>
          <p:nvPr>
            <p:ph type="ftr" sz="quarter" idx="11"/>
          </p:nvPr>
        </p:nvSpPr>
        <p:spPr>
          <a:xfrm>
            <a:off x="1600200" y="6509004"/>
            <a:ext cx="3907464" cy="274320"/>
          </a:xfrm>
          <a:prstGeom prst="rect">
            <a:avLst/>
          </a:prstGeom>
        </p:spPr>
        <p:txBody>
          <a:bodyPr/>
          <a:lstStyle/>
          <a:p>
            <a:r>
              <a:rPr kumimoji="0" lang="en-US" smtClean="0"/>
              <a:t>R. Munden - Fairfield University</a:t>
            </a:r>
            <a:endParaRPr kumimoji="0" lang="en-US"/>
          </a:p>
        </p:txBody>
      </p:sp>
      <p:sp>
        <p:nvSpPr>
          <p:cNvPr id="8" name="Slide Number Placeholder 7"/>
          <p:cNvSpPr>
            <a:spLocks noGrp="1"/>
          </p:cNvSpPr>
          <p:nvPr>
            <p:ph type="sldNum" sz="quarter" idx="12"/>
          </p:nvPr>
        </p:nvSpPr>
        <p:spPr>
          <a:xfrm>
            <a:off x="8638952" y="6509004"/>
            <a:ext cx="464288" cy="274320"/>
          </a:xfrm>
          <a:prstGeom prst="rect">
            <a:avLst/>
          </a:prstGeom>
        </p:spPr>
        <p:txBody>
          <a:bodyPr>
            <a:normAutofit fontScale="92500" lnSpcReduction="10000"/>
          </a:bodyPr>
          <a:lstStyle/>
          <a:p>
            <a:fld id="{69E29E33-B620-47F9-BB04-8846C2A5AFCC}" type="slidenum">
              <a:rPr kumimoji="0" lang="en-US" smtClean="0"/>
              <a:pPr/>
              <a:t>1</a:t>
            </a:fld>
            <a:endParaRPr kumimoji="0"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Dominant Mode Operation</a:t>
            </a:r>
            <a:br>
              <a:rPr lang="en-US" dirty="0" smtClean="0"/>
            </a:br>
            <a:endParaRPr lang="en-US" dirty="0"/>
          </a:p>
        </p:txBody>
      </p:sp>
      <p:sp>
        <p:nvSpPr>
          <p:cNvPr id="3" name="Content Placeholder 2"/>
          <p:cNvSpPr>
            <a:spLocks noGrp="1"/>
          </p:cNvSpPr>
          <p:nvPr>
            <p:ph idx="1"/>
          </p:nvPr>
        </p:nvSpPr>
        <p:spPr/>
        <p:txBody>
          <a:bodyPr/>
          <a:lstStyle/>
          <a:p>
            <a:r>
              <a:rPr lang="en-US" dirty="0" smtClean="0"/>
              <a:t>TE10 is the “natural” or dominant mode of operation</a:t>
            </a:r>
          </a:p>
          <a:p>
            <a:r>
              <a:rPr lang="en-US" dirty="0" smtClean="0"/>
              <a:t>TE10 has the lowest cut-off frequency and there is a frequency “gap” before the next higher mode can be excited</a:t>
            </a:r>
          </a:p>
          <a:p>
            <a:r>
              <a:rPr lang="en-US" dirty="0" smtClean="0"/>
              <a:t>TE10 allows the physically smallest waveguide for a given frequency</a:t>
            </a:r>
          </a:p>
          <a:p>
            <a:r>
              <a:rPr lang="en-US" dirty="0" smtClean="0"/>
              <a:t>Cutoff wavelength: </a:t>
            </a:r>
            <a:r>
              <a:rPr lang="el-GR" dirty="0" smtClean="0"/>
              <a:t>λ</a:t>
            </a:r>
            <a:r>
              <a:rPr lang="en-US" dirty="0" smtClean="0"/>
              <a:t>co = 2a</a:t>
            </a:r>
          </a:p>
          <a:p>
            <a:r>
              <a:rPr lang="en-US" dirty="0" smtClean="0"/>
              <a:t>For X-band  waveguide is 0.9 x 0.4 in, </a:t>
            </a:r>
            <a:r>
              <a:rPr lang="el-GR" dirty="0" smtClean="0"/>
              <a:t>λ</a:t>
            </a:r>
            <a:r>
              <a:rPr lang="en-US" dirty="0" smtClean="0"/>
              <a:t>co </a:t>
            </a:r>
            <a:r>
              <a:rPr lang="en-US" dirty="0" smtClean="0"/>
              <a:t>= 1.8 in or 4.56 cm</a:t>
            </a:r>
          </a:p>
          <a:p>
            <a:r>
              <a:rPr lang="en-US" dirty="0" err="1" smtClean="0"/>
              <a:t>fco</a:t>
            </a:r>
            <a:r>
              <a:rPr lang="en-US" dirty="0" smtClean="0"/>
              <a:t> = 6.56 GHz, with the next highest mode being TE20 at 13.1 GHz, so the recommended range of operation is 8.2 – 12.4 GHz</a:t>
            </a:r>
            <a:endParaRPr lang="en-US" dirty="0"/>
          </a:p>
        </p:txBody>
      </p:sp>
      <p:sp>
        <p:nvSpPr>
          <p:cNvPr id="4" name="Date Placeholder 3"/>
          <p:cNvSpPr>
            <a:spLocks noGrp="1"/>
          </p:cNvSpPr>
          <p:nvPr>
            <p:ph type="dt" sz="half" idx="10"/>
          </p:nvPr>
        </p:nvSpPr>
        <p:spPr/>
        <p:txBody>
          <a:bodyPr/>
          <a:lstStyle/>
          <a:p>
            <a:r>
              <a:rPr lang="en-US" smtClean="0"/>
              <a:t>4/20/2010</a:t>
            </a:r>
            <a:endParaRPr lang="en-US"/>
          </a:p>
        </p:txBody>
      </p:sp>
      <p:sp>
        <p:nvSpPr>
          <p:cNvPr id="5" name="Footer Placeholder 4"/>
          <p:cNvSpPr>
            <a:spLocks noGrp="1"/>
          </p:cNvSpPr>
          <p:nvPr>
            <p:ph type="ftr" sz="quarter" idx="11"/>
          </p:nvPr>
        </p:nvSpPr>
        <p:spPr/>
        <p:txBody>
          <a:bodyPr/>
          <a:lstStyle/>
          <a:p>
            <a:r>
              <a:rPr lang="en-US" smtClean="0"/>
              <a:t>R. Munden - Fairfield University</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Waveguide Bands / Sizes</a:t>
            </a:r>
            <a:endParaRPr lang="en-US" dirty="0"/>
          </a:p>
        </p:txBody>
      </p:sp>
      <p:sp>
        <p:nvSpPr>
          <p:cNvPr id="4" name="Date Placeholder 3"/>
          <p:cNvSpPr>
            <a:spLocks noGrp="1"/>
          </p:cNvSpPr>
          <p:nvPr>
            <p:ph type="dt" sz="half" idx="10"/>
          </p:nvPr>
        </p:nvSpPr>
        <p:spPr/>
        <p:txBody>
          <a:bodyPr/>
          <a:lstStyle/>
          <a:p>
            <a:r>
              <a:rPr lang="en-US" smtClean="0"/>
              <a:t>4/20/2010</a:t>
            </a:r>
            <a:endParaRPr lang="en-US"/>
          </a:p>
        </p:txBody>
      </p:sp>
      <p:sp>
        <p:nvSpPr>
          <p:cNvPr id="5" name="Footer Placeholder 4"/>
          <p:cNvSpPr>
            <a:spLocks noGrp="1"/>
          </p:cNvSpPr>
          <p:nvPr>
            <p:ph type="ftr" sz="quarter" idx="11"/>
          </p:nvPr>
        </p:nvSpPr>
        <p:spPr/>
        <p:txBody>
          <a:bodyPr/>
          <a:lstStyle/>
          <a:p>
            <a:r>
              <a:rPr lang="en-US" smtClean="0"/>
              <a:t>R. Munden - Fairfield University</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11</a:t>
            </a:fld>
            <a:endParaRPr lang="en-US"/>
          </a:p>
        </p:txBody>
      </p:sp>
      <p:graphicFrame>
        <p:nvGraphicFramePr>
          <p:cNvPr id="15" name="Content Placeholder 14"/>
          <p:cNvGraphicFramePr>
            <a:graphicFrameLocks noGrp="1"/>
          </p:cNvGraphicFramePr>
          <p:nvPr>
            <p:ph idx="1"/>
          </p:nvPr>
        </p:nvGraphicFramePr>
        <p:xfrm>
          <a:off x="1219200" y="914400"/>
          <a:ext cx="7086600" cy="5546167"/>
        </p:xfrm>
        <a:graphic>
          <a:graphicData uri="http://schemas.openxmlformats.org/drawingml/2006/table">
            <a:tbl>
              <a:tblPr/>
              <a:tblGrid>
                <a:gridCol w="1361819"/>
                <a:gridCol w="1576844"/>
                <a:gridCol w="1388933"/>
                <a:gridCol w="1379502"/>
                <a:gridCol w="1379502"/>
              </a:tblGrid>
              <a:tr h="94874">
                <a:tc>
                  <a:txBody>
                    <a:bodyPr/>
                    <a:lstStyle/>
                    <a:p>
                      <a:pPr algn="l" fontAlgn="b"/>
                      <a:r>
                        <a:rPr lang="en-US" sz="1000" b="1" i="0" u="none" strike="noStrike" dirty="0">
                          <a:latin typeface="Helv"/>
                        </a:rPr>
                        <a:t>Range</a:t>
                      </a:r>
                    </a:p>
                  </a:txBody>
                  <a:tcPr marL="6427" marR="6427" marT="6427" marB="0" anchor="b">
                    <a:lnL>
                      <a:noFill/>
                    </a:lnL>
                    <a:lnR>
                      <a:noFill/>
                    </a:lnR>
                    <a:lnT>
                      <a:noFill/>
                    </a:lnT>
                    <a:lnB>
                      <a:noFill/>
                    </a:lnB>
                  </a:tcPr>
                </a:tc>
                <a:tc>
                  <a:txBody>
                    <a:bodyPr/>
                    <a:lstStyle/>
                    <a:p>
                      <a:pPr algn="l" fontAlgn="b"/>
                      <a:r>
                        <a:rPr lang="en-US" sz="1000" b="1" i="0" u="none" strike="noStrike">
                          <a:latin typeface="Helv"/>
                        </a:rPr>
                        <a:t>Internal</a:t>
                      </a:r>
                    </a:p>
                  </a:txBody>
                  <a:tcPr marL="6427" marR="6427" marT="6427" marB="0" anchor="b">
                    <a:lnL>
                      <a:noFill/>
                    </a:lnL>
                    <a:lnR>
                      <a:noFill/>
                    </a:lnR>
                    <a:lnT>
                      <a:noFill/>
                    </a:lnT>
                    <a:lnB>
                      <a:noFill/>
                    </a:lnB>
                  </a:tcPr>
                </a:tc>
                <a:tc>
                  <a:txBody>
                    <a:bodyPr/>
                    <a:lstStyle/>
                    <a:p>
                      <a:pPr algn="l" fontAlgn="b"/>
                      <a:r>
                        <a:rPr lang="en-US" sz="1000" b="1" i="0" u="none" strike="noStrike">
                          <a:latin typeface="Helv"/>
                        </a:rPr>
                        <a:t>Internal</a:t>
                      </a:r>
                    </a:p>
                  </a:txBody>
                  <a:tcPr marL="6427" marR="6427" marT="6427" marB="0" anchor="b">
                    <a:lnL>
                      <a:noFill/>
                    </a:lnL>
                    <a:lnR>
                      <a:noFill/>
                    </a:lnR>
                    <a:lnT>
                      <a:noFill/>
                    </a:lnT>
                    <a:lnB>
                      <a:noFill/>
                    </a:lnB>
                  </a:tcPr>
                </a:tc>
                <a:tc>
                  <a:txBody>
                    <a:bodyPr/>
                    <a:lstStyle/>
                    <a:p>
                      <a:pPr algn="l" fontAlgn="b"/>
                      <a:endParaRPr lang="en-US" sz="1000" b="1" i="0" u="none" strike="noStrike">
                        <a:latin typeface="Helv"/>
                      </a:endParaRPr>
                    </a:p>
                  </a:txBody>
                  <a:tcPr marL="6427" marR="6427" marT="6427" marB="0" anchor="b">
                    <a:lnL>
                      <a:noFill/>
                    </a:lnL>
                    <a:lnR>
                      <a:noFill/>
                    </a:lnR>
                    <a:lnT>
                      <a:noFill/>
                    </a:lnT>
                    <a:lnB>
                      <a:noFill/>
                    </a:lnB>
                  </a:tcPr>
                </a:tc>
                <a:tc>
                  <a:txBody>
                    <a:bodyPr/>
                    <a:lstStyle/>
                    <a:p>
                      <a:pPr algn="l" fontAlgn="b"/>
                      <a:endParaRPr lang="en-US" sz="1000" b="1" i="0" u="none" strike="noStrike">
                        <a:latin typeface="Helv"/>
                      </a:endParaRPr>
                    </a:p>
                  </a:txBody>
                  <a:tcPr marL="6427" marR="6427" marT="6427" marB="0" anchor="b">
                    <a:lnL>
                      <a:noFill/>
                    </a:lnL>
                    <a:lnR>
                      <a:noFill/>
                    </a:lnR>
                    <a:lnT>
                      <a:noFill/>
                    </a:lnT>
                    <a:lnB>
                      <a:noFill/>
                    </a:lnB>
                  </a:tcPr>
                </a:tc>
              </a:tr>
              <a:tr h="191309">
                <a:tc>
                  <a:txBody>
                    <a:bodyPr/>
                    <a:lstStyle/>
                    <a:p>
                      <a:pPr algn="l" fontAlgn="b"/>
                      <a:r>
                        <a:rPr lang="en-US" sz="1000" b="1" i="0" u="none" strike="noStrike">
                          <a:solidFill>
                            <a:srgbClr val="0000FF"/>
                          </a:solidFill>
                          <a:latin typeface="Helv"/>
                        </a:rPr>
                        <a:t>GHz</a:t>
                      </a:r>
                    </a:p>
                  </a:txBody>
                  <a:tcPr marL="6427" marR="6427" marT="6427" marB="0" anchor="b">
                    <a:lnL>
                      <a:noFill/>
                    </a:lnL>
                    <a:lnR>
                      <a:noFill/>
                    </a:lnR>
                    <a:lnT>
                      <a:noFill/>
                    </a:lnT>
                    <a:lnB>
                      <a:noFill/>
                    </a:lnB>
                  </a:tcPr>
                </a:tc>
                <a:tc>
                  <a:txBody>
                    <a:bodyPr/>
                    <a:lstStyle/>
                    <a:p>
                      <a:pPr algn="l" fontAlgn="b"/>
                      <a:r>
                        <a:rPr lang="en-US" sz="1000" b="1" i="0" u="none" strike="noStrike">
                          <a:solidFill>
                            <a:srgbClr val="0000FF"/>
                          </a:solidFill>
                          <a:latin typeface="Helv"/>
                        </a:rPr>
                        <a:t>(inches)</a:t>
                      </a:r>
                    </a:p>
                  </a:txBody>
                  <a:tcPr marL="6427" marR="6427" marT="6427" marB="0" anchor="b">
                    <a:lnL>
                      <a:noFill/>
                    </a:lnL>
                    <a:lnR>
                      <a:noFill/>
                    </a:lnR>
                    <a:lnT>
                      <a:noFill/>
                    </a:lnT>
                    <a:lnB>
                      <a:noFill/>
                    </a:lnB>
                  </a:tcPr>
                </a:tc>
                <a:tc>
                  <a:txBody>
                    <a:bodyPr/>
                    <a:lstStyle/>
                    <a:p>
                      <a:pPr algn="l" fontAlgn="b"/>
                      <a:r>
                        <a:rPr lang="en-US" sz="1000" b="1" i="0" u="none" strike="noStrike" dirty="0">
                          <a:solidFill>
                            <a:srgbClr val="0000FF"/>
                          </a:solidFill>
                          <a:latin typeface="Helv"/>
                        </a:rPr>
                        <a:t>(mm. approx)</a:t>
                      </a:r>
                    </a:p>
                  </a:txBody>
                  <a:tcPr marL="6427" marR="6427" marT="6427" marB="0" anchor="b">
                    <a:lnL>
                      <a:noFill/>
                    </a:lnL>
                    <a:lnR>
                      <a:noFill/>
                    </a:lnR>
                    <a:lnT>
                      <a:noFill/>
                    </a:lnT>
                    <a:lnB>
                      <a:noFill/>
                    </a:lnB>
                  </a:tcPr>
                </a:tc>
                <a:tc>
                  <a:txBody>
                    <a:bodyPr/>
                    <a:lstStyle/>
                    <a:p>
                      <a:pPr algn="l" fontAlgn="b"/>
                      <a:r>
                        <a:rPr lang="en-US" sz="1200" b="1" i="0" u="none" strike="noStrike">
                          <a:solidFill>
                            <a:srgbClr val="0000FF"/>
                          </a:solidFill>
                          <a:latin typeface="Helv"/>
                        </a:rPr>
                        <a:t>U.S. (EIA)</a:t>
                      </a:r>
                    </a:p>
                  </a:txBody>
                  <a:tcPr marL="9525" marR="9525" marT="9525" marB="0" anchor="b">
                    <a:lnL>
                      <a:noFill/>
                    </a:lnL>
                    <a:lnR>
                      <a:noFill/>
                    </a:lnR>
                    <a:lnT>
                      <a:noFill/>
                    </a:lnT>
                    <a:lnB>
                      <a:noFill/>
                    </a:lnB>
                  </a:tcPr>
                </a:tc>
                <a:tc>
                  <a:txBody>
                    <a:bodyPr/>
                    <a:lstStyle/>
                    <a:p>
                      <a:pPr algn="ctr" fontAlgn="b"/>
                      <a:r>
                        <a:rPr lang="en-US" sz="1200" b="1" i="0" u="none" strike="noStrike">
                          <a:solidFill>
                            <a:srgbClr val="0000FF"/>
                          </a:solidFill>
                          <a:latin typeface="Helv"/>
                        </a:rPr>
                        <a:t>Narda</a:t>
                      </a:r>
                    </a:p>
                  </a:txBody>
                  <a:tcPr marL="9525" marR="9525" marT="9525" marB="0" anchor="b">
                    <a:lnL>
                      <a:noFill/>
                    </a:lnL>
                    <a:lnR>
                      <a:noFill/>
                    </a:lnR>
                    <a:lnT>
                      <a:noFill/>
                    </a:lnT>
                    <a:lnB>
                      <a:noFill/>
                    </a:lnB>
                  </a:tcPr>
                </a:tc>
              </a:tr>
              <a:tr h="135823">
                <a:tc>
                  <a:txBody>
                    <a:bodyPr/>
                    <a:lstStyle/>
                    <a:p>
                      <a:pPr algn="l" fontAlgn="b"/>
                      <a:r>
                        <a:rPr lang="en-US" sz="1000" b="0" i="0" u="none" strike="noStrike" dirty="0">
                          <a:latin typeface="Helv"/>
                        </a:rPr>
                        <a:t>1.12 - 1.7</a:t>
                      </a:r>
                    </a:p>
                  </a:txBody>
                  <a:tcPr marL="6427" marR="6427" marT="6427" marB="0" anchor="b">
                    <a:lnL>
                      <a:noFill/>
                    </a:lnL>
                    <a:lnR>
                      <a:noFill/>
                    </a:lnR>
                    <a:lnT>
                      <a:noFill/>
                    </a:lnT>
                    <a:lnB>
                      <a:noFill/>
                    </a:lnB>
                  </a:tcPr>
                </a:tc>
                <a:tc>
                  <a:txBody>
                    <a:bodyPr/>
                    <a:lstStyle/>
                    <a:p>
                      <a:pPr algn="l" fontAlgn="b"/>
                      <a:r>
                        <a:rPr lang="en-US" sz="1000" b="0" i="0" u="none" strike="noStrike">
                          <a:latin typeface="Helv"/>
                        </a:rPr>
                        <a:t>6.5 x 3.25</a:t>
                      </a:r>
                    </a:p>
                  </a:txBody>
                  <a:tcPr marL="6427" marR="6427" marT="6427" marB="0" anchor="b">
                    <a:lnL>
                      <a:noFill/>
                    </a:lnL>
                    <a:lnR>
                      <a:noFill/>
                    </a:lnR>
                    <a:lnT>
                      <a:noFill/>
                    </a:lnT>
                    <a:lnB>
                      <a:noFill/>
                    </a:lnB>
                  </a:tcPr>
                </a:tc>
                <a:tc>
                  <a:txBody>
                    <a:bodyPr/>
                    <a:lstStyle/>
                    <a:p>
                      <a:pPr algn="l" fontAlgn="b"/>
                      <a:r>
                        <a:rPr lang="en-US" sz="1000" b="0" i="0" u="none" strike="noStrike">
                          <a:latin typeface="Helv"/>
                        </a:rPr>
                        <a:t>165.0 x 83.0</a:t>
                      </a:r>
                    </a:p>
                  </a:txBody>
                  <a:tcPr marL="6427" marR="6427" marT="6427" marB="0" anchor="b">
                    <a:lnL>
                      <a:noFill/>
                    </a:lnL>
                    <a:lnR>
                      <a:noFill/>
                    </a:lnR>
                    <a:lnT>
                      <a:noFill/>
                    </a:lnT>
                    <a:lnB>
                      <a:noFill/>
                    </a:lnB>
                  </a:tcPr>
                </a:tc>
                <a:tc>
                  <a:txBody>
                    <a:bodyPr/>
                    <a:lstStyle/>
                    <a:p>
                      <a:pPr algn="l" fontAlgn="b"/>
                      <a:r>
                        <a:rPr lang="en-US" sz="1200" b="0" i="0" u="none" strike="noStrike">
                          <a:latin typeface="Helv"/>
                        </a:rPr>
                        <a:t>WR650</a:t>
                      </a:r>
                    </a:p>
                  </a:txBody>
                  <a:tcPr marL="9525" marR="9525" marT="9525" marB="0" anchor="b">
                    <a:lnL>
                      <a:noFill/>
                    </a:lnL>
                    <a:lnR>
                      <a:noFill/>
                    </a:lnR>
                    <a:lnT>
                      <a:noFill/>
                    </a:lnT>
                    <a:lnB>
                      <a:noFill/>
                    </a:lnB>
                  </a:tcPr>
                </a:tc>
                <a:tc>
                  <a:txBody>
                    <a:bodyPr/>
                    <a:lstStyle/>
                    <a:p>
                      <a:pPr algn="ctr" fontAlgn="b"/>
                      <a:r>
                        <a:rPr lang="en-US" sz="1200" b="0" i="0" u="none" strike="noStrike" dirty="0">
                          <a:latin typeface="Helv"/>
                        </a:rPr>
                        <a:t>L</a:t>
                      </a:r>
                    </a:p>
                  </a:txBody>
                  <a:tcPr marL="9525" marR="9525" marT="9525" marB="0" anchor="b">
                    <a:lnL>
                      <a:noFill/>
                    </a:lnL>
                    <a:lnR>
                      <a:noFill/>
                    </a:lnR>
                    <a:lnT>
                      <a:noFill/>
                    </a:lnT>
                    <a:lnB>
                      <a:noFill/>
                    </a:lnB>
                  </a:tcPr>
                </a:tc>
              </a:tr>
              <a:tr h="135823">
                <a:tc>
                  <a:txBody>
                    <a:bodyPr/>
                    <a:lstStyle/>
                    <a:p>
                      <a:pPr algn="l" fontAlgn="b"/>
                      <a:r>
                        <a:rPr lang="en-US" sz="1000" b="0" i="0" u="none" strike="noStrike">
                          <a:latin typeface="Helv"/>
                        </a:rPr>
                        <a:t>1.45 - 2.2</a:t>
                      </a:r>
                    </a:p>
                  </a:txBody>
                  <a:tcPr marL="6427" marR="6427" marT="6427" marB="0" anchor="b">
                    <a:lnL>
                      <a:noFill/>
                    </a:lnL>
                    <a:lnR>
                      <a:noFill/>
                    </a:lnR>
                    <a:lnT>
                      <a:noFill/>
                    </a:lnT>
                    <a:lnB>
                      <a:noFill/>
                    </a:lnB>
                  </a:tcPr>
                </a:tc>
                <a:tc>
                  <a:txBody>
                    <a:bodyPr/>
                    <a:lstStyle/>
                    <a:p>
                      <a:pPr algn="l" fontAlgn="b"/>
                      <a:r>
                        <a:rPr lang="en-US" sz="1000" b="0" i="0" u="none" strike="noStrike">
                          <a:latin typeface="Helv"/>
                        </a:rPr>
                        <a:t>5.1 x 2.55</a:t>
                      </a:r>
                    </a:p>
                  </a:txBody>
                  <a:tcPr marL="6427" marR="6427" marT="6427" marB="0" anchor="b">
                    <a:lnL>
                      <a:noFill/>
                    </a:lnL>
                    <a:lnR>
                      <a:noFill/>
                    </a:lnR>
                    <a:lnT>
                      <a:noFill/>
                    </a:lnT>
                    <a:lnB>
                      <a:noFill/>
                    </a:lnB>
                  </a:tcPr>
                </a:tc>
                <a:tc>
                  <a:txBody>
                    <a:bodyPr/>
                    <a:lstStyle/>
                    <a:p>
                      <a:pPr algn="l" fontAlgn="b"/>
                      <a:r>
                        <a:rPr lang="en-US" sz="1000" b="0" i="0" u="none" strike="noStrike">
                          <a:latin typeface="Helv"/>
                        </a:rPr>
                        <a:t>131.0 x 65.0</a:t>
                      </a:r>
                    </a:p>
                  </a:txBody>
                  <a:tcPr marL="6427" marR="6427" marT="6427" marB="0" anchor="b">
                    <a:lnL>
                      <a:noFill/>
                    </a:lnL>
                    <a:lnR>
                      <a:noFill/>
                    </a:lnR>
                    <a:lnT>
                      <a:noFill/>
                    </a:lnT>
                    <a:lnB>
                      <a:noFill/>
                    </a:lnB>
                  </a:tcPr>
                </a:tc>
                <a:tc>
                  <a:txBody>
                    <a:bodyPr/>
                    <a:lstStyle/>
                    <a:p>
                      <a:pPr algn="l" fontAlgn="b"/>
                      <a:r>
                        <a:rPr lang="en-US" sz="1200" b="0" i="0" u="none" strike="noStrike">
                          <a:latin typeface="Helv"/>
                        </a:rPr>
                        <a:t>WR510</a:t>
                      </a:r>
                    </a:p>
                  </a:txBody>
                  <a:tcPr marL="9525" marR="9525" marT="9525" marB="0" anchor="b">
                    <a:lnL>
                      <a:noFill/>
                    </a:lnL>
                    <a:lnR>
                      <a:noFill/>
                    </a:lnR>
                    <a:lnT>
                      <a:noFill/>
                    </a:lnT>
                    <a:lnB>
                      <a:noFill/>
                    </a:lnB>
                  </a:tcPr>
                </a:tc>
                <a:tc>
                  <a:txBody>
                    <a:bodyPr/>
                    <a:lstStyle/>
                    <a:p>
                      <a:pPr algn="ctr" fontAlgn="b"/>
                      <a:endParaRPr lang="en-US" sz="1200" b="0" i="0" u="none" strike="noStrike" dirty="0">
                        <a:latin typeface="Helv"/>
                      </a:endParaRPr>
                    </a:p>
                  </a:txBody>
                  <a:tcPr marL="9525" marR="9525" marT="9525" marB="0" anchor="b">
                    <a:lnL>
                      <a:noFill/>
                    </a:lnL>
                    <a:lnR>
                      <a:noFill/>
                    </a:lnR>
                    <a:lnT>
                      <a:noFill/>
                    </a:lnT>
                    <a:lnB>
                      <a:noFill/>
                    </a:lnB>
                  </a:tcPr>
                </a:tc>
              </a:tr>
              <a:tr h="135823">
                <a:tc>
                  <a:txBody>
                    <a:bodyPr/>
                    <a:lstStyle/>
                    <a:p>
                      <a:pPr algn="l" fontAlgn="b"/>
                      <a:r>
                        <a:rPr lang="en-US" sz="1000" b="0" i="0" u="none" strike="noStrike">
                          <a:latin typeface="Helv"/>
                        </a:rPr>
                        <a:t>1.7 - 2.6</a:t>
                      </a:r>
                    </a:p>
                  </a:txBody>
                  <a:tcPr marL="6427" marR="6427" marT="6427" marB="0" anchor="b">
                    <a:lnL>
                      <a:noFill/>
                    </a:lnL>
                    <a:lnR>
                      <a:noFill/>
                    </a:lnR>
                    <a:lnT>
                      <a:noFill/>
                    </a:lnT>
                    <a:lnB>
                      <a:noFill/>
                    </a:lnB>
                  </a:tcPr>
                </a:tc>
                <a:tc>
                  <a:txBody>
                    <a:bodyPr/>
                    <a:lstStyle/>
                    <a:p>
                      <a:pPr algn="l" fontAlgn="b"/>
                      <a:r>
                        <a:rPr lang="en-US" sz="1000" b="0" i="0" u="none" strike="noStrike">
                          <a:latin typeface="Helv"/>
                        </a:rPr>
                        <a:t>4.3 x 2.15</a:t>
                      </a:r>
                    </a:p>
                  </a:txBody>
                  <a:tcPr marL="6427" marR="6427" marT="6427" marB="0" anchor="b">
                    <a:lnL>
                      <a:noFill/>
                    </a:lnL>
                    <a:lnR>
                      <a:noFill/>
                    </a:lnR>
                    <a:lnT>
                      <a:noFill/>
                    </a:lnT>
                    <a:lnB>
                      <a:noFill/>
                    </a:lnB>
                  </a:tcPr>
                </a:tc>
                <a:tc>
                  <a:txBody>
                    <a:bodyPr/>
                    <a:lstStyle/>
                    <a:p>
                      <a:pPr algn="l" fontAlgn="b"/>
                      <a:r>
                        <a:rPr lang="en-US" sz="1000" b="0" i="0" u="none" strike="noStrike">
                          <a:latin typeface="Helv"/>
                        </a:rPr>
                        <a:t>109.0 x 55.0</a:t>
                      </a:r>
                    </a:p>
                  </a:txBody>
                  <a:tcPr marL="6427" marR="6427" marT="6427" marB="0" anchor="b">
                    <a:lnL>
                      <a:noFill/>
                    </a:lnL>
                    <a:lnR>
                      <a:noFill/>
                    </a:lnR>
                    <a:lnT>
                      <a:noFill/>
                    </a:lnT>
                    <a:lnB>
                      <a:noFill/>
                    </a:lnB>
                  </a:tcPr>
                </a:tc>
                <a:tc>
                  <a:txBody>
                    <a:bodyPr/>
                    <a:lstStyle/>
                    <a:p>
                      <a:pPr algn="l" fontAlgn="b"/>
                      <a:r>
                        <a:rPr lang="en-US" sz="1200" b="0" i="0" u="none" strike="noStrike">
                          <a:latin typeface="Helv"/>
                        </a:rPr>
                        <a:t>WR430</a:t>
                      </a:r>
                    </a:p>
                  </a:txBody>
                  <a:tcPr marL="9525" marR="9525" marT="9525" marB="0" anchor="b">
                    <a:lnL>
                      <a:noFill/>
                    </a:lnL>
                    <a:lnR>
                      <a:noFill/>
                    </a:lnR>
                    <a:lnT>
                      <a:noFill/>
                    </a:lnT>
                    <a:lnB>
                      <a:noFill/>
                    </a:lnB>
                  </a:tcPr>
                </a:tc>
                <a:tc>
                  <a:txBody>
                    <a:bodyPr/>
                    <a:lstStyle/>
                    <a:p>
                      <a:pPr algn="ctr" fontAlgn="b"/>
                      <a:r>
                        <a:rPr lang="en-US" sz="1200" b="0" i="0" u="none" strike="noStrike">
                          <a:latin typeface="Helv"/>
                        </a:rPr>
                        <a:t>LS</a:t>
                      </a:r>
                    </a:p>
                  </a:txBody>
                  <a:tcPr marL="9525" marR="9525" marT="9525" marB="0" anchor="b">
                    <a:lnL>
                      <a:noFill/>
                    </a:lnL>
                    <a:lnR>
                      <a:noFill/>
                    </a:lnR>
                    <a:lnT>
                      <a:noFill/>
                    </a:lnT>
                    <a:lnB>
                      <a:noFill/>
                    </a:lnB>
                  </a:tcPr>
                </a:tc>
              </a:tr>
              <a:tr h="135823">
                <a:tc>
                  <a:txBody>
                    <a:bodyPr/>
                    <a:lstStyle/>
                    <a:p>
                      <a:pPr algn="l" fontAlgn="b"/>
                      <a:r>
                        <a:rPr lang="en-US" sz="1000" b="0" i="0" u="none" strike="noStrike">
                          <a:latin typeface="Helv"/>
                        </a:rPr>
                        <a:t>2.2 - 3.3</a:t>
                      </a:r>
                    </a:p>
                  </a:txBody>
                  <a:tcPr marL="6427" marR="6427" marT="6427" marB="0" anchor="b">
                    <a:lnL>
                      <a:noFill/>
                    </a:lnL>
                    <a:lnR>
                      <a:noFill/>
                    </a:lnR>
                    <a:lnT>
                      <a:noFill/>
                    </a:lnT>
                    <a:lnB>
                      <a:noFill/>
                    </a:lnB>
                  </a:tcPr>
                </a:tc>
                <a:tc>
                  <a:txBody>
                    <a:bodyPr/>
                    <a:lstStyle/>
                    <a:p>
                      <a:pPr algn="l" fontAlgn="b"/>
                      <a:r>
                        <a:rPr lang="en-US" sz="1000" b="0" i="0" u="none" strike="noStrike">
                          <a:latin typeface="Helv"/>
                        </a:rPr>
                        <a:t>3.4 x 1.7</a:t>
                      </a:r>
                    </a:p>
                  </a:txBody>
                  <a:tcPr marL="6427" marR="6427" marT="6427" marB="0" anchor="b">
                    <a:lnL>
                      <a:noFill/>
                    </a:lnL>
                    <a:lnR>
                      <a:noFill/>
                    </a:lnR>
                    <a:lnT>
                      <a:noFill/>
                    </a:lnT>
                    <a:lnB>
                      <a:noFill/>
                    </a:lnB>
                  </a:tcPr>
                </a:tc>
                <a:tc>
                  <a:txBody>
                    <a:bodyPr/>
                    <a:lstStyle/>
                    <a:p>
                      <a:pPr algn="l" fontAlgn="b"/>
                      <a:r>
                        <a:rPr lang="en-US" sz="1000" b="0" i="0" u="none" strike="noStrike">
                          <a:latin typeface="Helv"/>
                        </a:rPr>
                        <a:t>86.0 x 43.0</a:t>
                      </a:r>
                    </a:p>
                  </a:txBody>
                  <a:tcPr marL="6427" marR="6427" marT="6427" marB="0" anchor="b">
                    <a:lnL>
                      <a:noFill/>
                    </a:lnL>
                    <a:lnR>
                      <a:noFill/>
                    </a:lnR>
                    <a:lnT>
                      <a:noFill/>
                    </a:lnT>
                    <a:lnB>
                      <a:noFill/>
                    </a:lnB>
                  </a:tcPr>
                </a:tc>
                <a:tc>
                  <a:txBody>
                    <a:bodyPr/>
                    <a:lstStyle/>
                    <a:p>
                      <a:pPr algn="l" fontAlgn="b"/>
                      <a:r>
                        <a:rPr lang="en-US" sz="1200" b="0" i="0" u="none" strike="noStrike">
                          <a:latin typeface="Helv"/>
                        </a:rPr>
                        <a:t>WR340</a:t>
                      </a:r>
                    </a:p>
                  </a:txBody>
                  <a:tcPr marL="9525" marR="9525" marT="9525" marB="0" anchor="b">
                    <a:lnL>
                      <a:noFill/>
                    </a:lnL>
                    <a:lnR>
                      <a:noFill/>
                    </a:lnR>
                    <a:lnT>
                      <a:noFill/>
                    </a:lnT>
                    <a:lnB>
                      <a:noFill/>
                    </a:lnB>
                  </a:tcPr>
                </a:tc>
                <a:tc>
                  <a:txBody>
                    <a:bodyPr/>
                    <a:lstStyle/>
                    <a:p>
                      <a:pPr algn="ctr" fontAlgn="b"/>
                      <a:endParaRPr lang="en-US" sz="1200" b="0" i="0" u="none" strike="noStrike">
                        <a:latin typeface="Helv"/>
                      </a:endParaRPr>
                    </a:p>
                  </a:txBody>
                  <a:tcPr marL="9525" marR="9525" marT="9525" marB="0" anchor="b">
                    <a:lnL>
                      <a:noFill/>
                    </a:lnL>
                    <a:lnR>
                      <a:noFill/>
                    </a:lnR>
                    <a:lnT>
                      <a:noFill/>
                    </a:lnT>
                    <a:lnB>
                      <a:noFill/>
                    </a:lnB>
                  </a:tcPr>
                </a:tc>
              </a:tr>
              <a:tr h="135823">
                <a:tc>
                  <a:txBody>
                    <a:bodyPr/>
                    <a:lstStyle/>
                    <a:p>
                      <a:pPr algn="l" fontAlgn="b"/>
                      <a:r>
                        <a:rPr lang="en-US" sz="1000" b="0" i="0" u="none" strike="noStrike">
                          <a:latin typeface="Helv"/>
                        </a:rPr>
                        <a:t>2.6 - 3.95</a:t>
                      </a:r>
                    </a:p>
                  </a:txBody>
                  <a:tcPr marL="6427" marR="6427" marT="6427" marB="0" anchor="b">
                    <a:lnL>
                      <a:noFill/>
                    </a:lnL>
                    <a:lnR>
                      <a:noFill/>
                    </a:lnR>
                    <a:lnT>
                      <a:noFill/>
                    </a:lnT>
                    <a:lnB>
                      <a:noFill/>
                    </a:lnB>
                  </a:tcPr>
                </a:tc>
                <a:tc>
                  <a:txBody>
                    <a:bodyPr/>
                    <a:lstStyle/>
                    <a:p>
                      <a:pPr algn="l" fontAlgn="b"/>
                      <a:r>
                        <a:rPr lang="en-US" sz="1000" b="0" i="0" u="none" strike="noStrike">
                          <a:latin typeface="Helv"/>
                        </a:rPr>
                        <a:t>2.84 x 1.34</a:t>
                      </a:r>
                    </a:p>
                  </a:txBody>
                  <a:tcPr marL="6427" marR="6427" marT="6427" marB="0" anchor="b">
                    <a:lnL>
                      <a:noFill/>
                    </a:lnL>
                    <a:lnR>
                      <a:noFill/>
                    </a:lnR>
                    <a:lnT>
                      <a:noFill/>
                    </a:lnT>
                    <a:lnB>
                      <a:noFill/>
                    </a:lnB>
                  </a:tcPr>
                </a:tc>
                <a:tc>
                  <a:txBody>
                    <a:bodyPr/>
                    <a:lstStyle/>
                    <a:p>
                      <a:pPr algn="l" fontAlgn="b"/>
                      <a:r>
                        <a:rPr lang="en-US" sz="1000" b="0" i="0" u="none" strike="noStrike">
                          <a:latin typeface="Helv"/>
                        </a:rPr>
                        <a:t>72.0 x 34.0</a:t>
                      </a:r>
                    </a:p>
                  </a:txBody>
                  <a:tcPr marL="6427" marR="6427" marT="6427" marB="0" anchor="b">
                    <a:lnL>
                      <a:noFill/>
                    </a:lnL>
                    <a:lnR>
                      <a:noFill/>
                    </a:lnR>
                    <a:lnT>
                      <a:noFill/>
                    </a:lnT>
                    <a:lnB>
                      <a:noFill/>
                    </a:lnB>
                  </a:tcPr>
                </a:tc>
                <a:tc>
                  <a:txBody>
                    <a:bodyPr/>
                    <a:lstStyle/>
                    <a:p>
                      <a:pPr algn="l" fontAlgn="b"/>
                      <a:r>
                        <a:rPr lang="en-US" sz="1200" b="0" i="0" u="none" strike="noStrike">
                          <a:latin typeface="Helv"/>
                        </a:rPr>
                        <a:t>WR284</a:t>
                      </a:r>
                    </a:p>
                  </a:txBody>
                  <a:tcPr marL="9525" marR="9525" marT="9525" marB="0" anchor="b">
                    <a:lnL>
                      <a:noFill/>
                    </a:lnL>
                    <a:lnR>
                      <a:noFill/>
                    </a:lnR>
                    <a:lnT>
                      <a:noFill/>
                    </a:lnT>
                    <a:lnB>
                      <a:noFill/>
                    </a:lnB>
                  </a:tcPr>
                </a:tc>
                <a:tc>
                  <a:txBody>
                    <a:bodyPr/>
                    <a:lstStyle/>
                    <a:p>
                      <a:pPr algn="ctr" fontAlgn="b"/>
                      <a:r>
                        <a:rPr lang="en-US" sz="1200" b="0" i="0" u="none" strike="noStrike">
                          <a:latin typeface="Helv"/>
                        </a:rPr>
                        <a:t>S</a:t>
                      </a:r>
                    </a:p>
                  </a:txBody>
                  <a:tcPr marL="9525" marR="9525" marT="9525" marB="0" anchor="b">
                    <a:lnL>
                      <a:noFill/>
                    </a:lnL>
                    <a:lnR>
                      <a:noFill/>
                    </a:lnR>
                    <a:lnT>
                      <a:noFill/>
                    </a:lnT>
                    <a:lnB>
                      <a:noFill/>
                    </a:lnB>
                  </a:tcPr>
                </a:tc>
              </a:tr>
              <a:tr h="135823">
                <a:tc>
                  <a:txBody>
                    <a:bodyPr/>
                    <a:lstStyle/>
                    <a:p>
                      <a:pPr algn="l" fontAlgn="b"/>
                      <a:r>
                        <a:rPr lang="en-US" sz="1000" b="0" i="0" u="none" strike="noStrike">
                          <a:latin typeface="Helv"/>
                        </a:rPr>
                        <a:t>3.3 - 4.9</a:t>
                      </a:r>
                    </a:p>
                  </a:txBody>
                  <a:tcPr marL="6427" marR="6427" marT="6427" marB="0" anchor="b">
                    <a:lnL>
                      <a:noFill/>
                    </a:lnL>
                    <a:lnR>
                      <a:noFill/>
                    </a:lnR>
                    <a:lnT>
                      <a:noFill/>
                    </a:lnT>
                    <a:lnB>
                      <a:noFill/>
                    </a:lnB>
                  </a:tcPr>
                </a:tc>
                <a:tc>
                  <a:txBody>
                    <a:bodyPr/>
                    <a:lstStyle/>
                    <a:p>
                      <a:pPr algn="l" fontAlgn="b"/>
                      <a:r>
                        <a:rPr lang="en-US" sz="1000" b="0" i="0" u="none" strike="noStrike">
                          <a:latin typeface="Helv"/>
                        </a:rPr>
                        <a:t>2.29 x 1.145</a:t>
                      </a:r>
                    </a:p>
                  </a:txBody>
                  <a:tcPr marL="6427" marR="6427" marT="6427" marB="0" anchor="b">
                    <a:lnL>
                      <a:noFill/>
                    </a:lnL>
                    <a:lnR>
                      <a:noFill/>
                    </a:lnR>
                    <a:lnT>
                      <a:noFill/>
                    </a:lnT>
                    <a:lnB>
                      <a:noFill/>
                    </a:lnB>
                  </a:tcPr>
                </a:tc>
                <a:tc>
                  <a:txBody>
                    <a:bodyPr/>
                    <a:lstStyle/>
                    <a:p>
                      <a:pPr algn="l" fontAlgn="b"/>
                      <a:r>
                        <a:rPr lang="en-US" sz="1000" b="0" i="0" u="none" strike="noStrike">
                          <a:latin typeface="Helv"/>
                        </a:rPr>
                        <a:t>59.0 x 29.0</a:t>
                      </a:r>
                    </a:p>
                  </a:txBody>
                  <a:tcPr marL="6427" marR="6427" marT="6427" marB="0" anchor="b">
                    <a:lnL>
                      <a:noFill/>
                    </a:lnL>
                    <a:lnR>
                      <a:noFill/>
                    </a:lnR>
                    <a:lnT>
                      <a:noFill/>
                    </a:lnT>
                    <a:lnB>
                      <a:noFill/>
                    </a:lnB>
                  </a:tcPr>
                </a:tc>
                <a:tc>
                  <a:txBody>
                    <a:bodyPr/>
                    <a:lstStyle/>
                    <a:p>
                      <a:pPr algn="l" fontAlgn="b"/>
                      <a:r>
                        <a:rPr lang="en-US" sz="1200" b="0" i="0" u="none" strike="noStrike">
                          <a:latin typeface="Helv"/>
                        </a:rPr>
                        <a:t>WR229</a:t>
                      </a:r>
                    </a:p>
                  </a:txBody>
                  <a:tcPr marL="9525" marR="9525" marT="9525" marB="0" anchor="b">
                    <a:lnL>
                      <a:noFill/>
                    </a:lnL>
                    <a:lnR>
                      <a:noFill/>
                    </a:lnR>
                    <a:lnT>
                      <a:noFill/>
                    </a:lnT>
                    <a:lnB>
                      <a:noFill/>
                    </a:lnB>
                  </a:tcPr>
                </a:tc>
                <a:tc>
                  <a:txBody>
                    <a:bodyPr/>
                    <a:lstStyle/>
                    <a:p>
                      <a:pPr algn="ctr" fontAlgn="b"/>
                      <a:r>
                        <a:rPr lang="en-US" sz="1200" b="0" i="0" u="none" strike="noStrike">
                          <a:latin typeface="Helv"/>
                        </a:rPr>
                        <a:t>A(7.5cm)</a:t>
                      </a:r>
                    </a:p>
                  </a:txBody>
                  <a:tcPr marL="9525" marR="9525" marT="9525" marB="0" anchor="b">
                    <a:lnL>
                      <a:noFill/>
                    </a:lnL>
                    <a:lnR>
                      <a:noFill/>
                    </a:lnR>
                    <a:lnT>
                      <a:noFill/>
                    </a:lnT>
                    <a:lnB>
                      <a:noFill/>
                    </a:lnB>
                  </a:tcPr>
                </a:tc>
              </a:tr>
              <a:tr h="135823">
                <a:tc>
                  <a:txBody>
                    <a:bodyPr/>
                    <a:lstStyle/>
                    <a:p>
                      <a:pPr algn="l" fontAlgn="b"/>
                      <a:r>
                        <a:rPr lang="en-US" sz="1000" b="0" i="0" u="none" strike="noStrike">
                          <a:latin typeface="Helv"/>
                        </a:rPr>
                        <a:t>3.95 - 5.85</a:t>
                      </a:r>
                    </a:p>
                  </a:txBody>
                  <a:tcPr marL="6427" marR="6427" marT="6427" marB="0" anchor="b">
                    <a:lnL>
                      <a:noFill/>
                    </a:lnL>
                    <a:lnR>
                      <a:noFill/>
                    </a:lnR>
                    <a:lnT>
                      <a:noFill/>
                    </a:lnT>
                    <a:lnB>
                      <a:noFill/>
                    </a:lnB>
                  </a:tcPr>
                </a:tc>
                <a:tc>
                  <a:txBody>
                    <a:bodyPr/>
                    <a:lstStyle/>
                    <a:p>
                      <a:pPr algn="l" fontAlgn="b"/>
                      <a:r>
                        <a:rPr lang="en-US" sz="1000" b="0" i="0" u="none" strike="noStrike">
                          <a:latin typeface="Helv"/>
                        </a:rPr>
                        <a:t>1.872 x 0.872</a:t>
                      </a:r>
                    </a:p>
                  </a:txBody>
                  <a:tcPr marL="6427" marR="6427" marT="6427" marB="0" anchor="b">
                    <a:lnL>
                      <a:noFill/>
                    </a:lnL>
                    <a:lnR>
                      <a:noFill/>
                    </a:lnR>
                    <a:lnT>
                      <a:noFill/>
                    </a:lnT>
                    <a:lnB>
                      <a:noFill/>
                    </a:lnB>
                  </a:tcPr>
                </a:tc>
                <a:tc>
                  <a:txBody>
                    <a:bodyPr/>
                    <a:lstStyle/>
                    <a:p>
                      <a:pPr algn="l" fontAlgn="b"/>
                      <a:r>
                        <a:rPr lang="en-US" sz="1000" b="0" i="0" u="none" strike="noStrike">
                          <a:latin typeface="Helv"/>
                        </a:rPr>
                        <a:t>48.0 x 22.0</a:t>
                      </a:r>
                    </a:p>
                  </a:txBody>
                  <a:tcPr marL="6427" marR="6427" marT="6427" marB="0" anchor="b">
                    <a:lnL>
                      <a:noFill/>
                    </a:lnL>
                    <a:lnR>
                      <a:noFill/>
                    </a:lnR>
                    <a:lnT>
                      <a:noFill/>
                    </a:lnT>
                    <a:lnB>
                      <a:noFill/>
                    </a:lnB>
                  </a:tcPr>
                </a:tc>
                <a:tc>
                  <a:txBody>
                    <a:bodyPr/>
                    <a:lstStyle/>
                    <a:p>
                      <a:pPr algn="l" fontAlgn="b"/>
                      <a:r>
                        <a:rPr lang="en-US" sz="1200" b="0" i="0" u="none" strike="noStrike">
                          <a:latin typeface="Helv"/>
                        </a:rPr>
                        <a:t>WR187</a:t>
                      </a:r>
                    </a:p>
                  </a:txBody>
                  <a:tcPr marL="9525" marR="9525" marT="9525" marB="0" anchor="b">
                    <a:lnL>
                      <a:noFill/>
                    </a:lnL>
                    <a:lnR>
                      <a:noFill/>
                    </a:lnR>
                    <a:lnT>
                      <a:noFill/>
                    </a:lnT>
                    <a:lnB>
                      <a:noFill/>
                    </a:lnB>
                  </a:tcPr>
                </a:tc>
                <a:tc>
                  <a:txBody>
                    <a:bodyPr/>
                    <a:lstStyle/>
                    <a:p>
                      <a:pPr algn="ctr" fontAlgn="b"/>
                      <a:r>
                        <a:rPr lang="en-US" sz="1200" b="0" i="0" u="none" strike="noStrike">
                          <a:latin typeface="Helv"/>
                        </a:rPr>
                        <a:t>C</a:t>
                      </a:r>
                    </a:p>
                  </a:txBody>
                  <a:tcPr marL="9525" marR="9525" marT="9525" marB="0" anchor="b">
                    <a:lnL>
                      <a:noFill/>
                    </a:lnL>
                    <a:lnR>
                      <a:noFill/>
                    </a:lnR>
                    <a:lnT>
                      <a:noFill/>
                    </a:lnT>
                    <a:lnB>
                      <a:noFill/>
                    </a:lnB>
                  </a:tcPr>
                </a:tc>
              </a:tr>
              <a:tr h="135823">
                <a:tc>
                  <a:txBody>
                    <a:bodyPr/>
                    <a:lstStyle/>
                    <a:p>
                      <a:pPr algn="l" fontAlgn="b"/>
                      <a:r>
                        <a:rPr lang="en-US" sz="1000" b="0" i="0" u="none" strike="noStrike">
                          <a:latin typeface="Helv"/>
                        </a:rPr>
                        <a:t>4.9 - 7.05</a:t>
                      </a:r>
                    </a:p>
                  </a:txBody>
                  <a:tcPr marL="6427" marR="6427" marT="6427" marB="0" anchor="b">
                    <a:lnL>
                      <a:noFill/>
                    </a:lnL>
                    <a:lnR>
                      <a:noFill/>
                    </a:lnR>
                    <a:lnT>
                      <a:noFill/>
                    </a:lnT>
                    <a:lnB>
                      <a:noFill/>
                    </a:lnB>
                  </a:tcPr>
                </a:tc>
                <a:tc>
                  <a:txBody>
                    <a:bodyPr/>
                    <a:lstStyle/>
                    <a:p>
                      <a:pPr algn="l" fontAlgn="b"/>
                      <a:r>
                        <a:rPr lang="en-US" sz="1000" b="0" i="0" u="none" strike="noStrike">
                          <a:latin typeface="Helv"/>
                        </a:rPr>
                        <a:t>1.59 x 0.795</a:t>
                      </a:r>
                    </a:p>
                  </a:txBody>
                  <a:tcPr marL="6427" marR="6427" marT="6427" marB="0" anchor="b">
                    <a:lnL>
                      <a:noFill/>
                    </a:lnL>
                    <a:lnR>
                      <a:noFill/>
                    </a:lnR>
                    <a:lnT>
                      <a:noFill/>
                    </a:lnT>
                    <a:lnB>
                      <a:noFill/>
                    </a:lnB>
                  </a:tcPr>
                </a:tc>
                <a:tc>
                  <a:txBody>
                    <a:bodyPr/>
                    <a:lstStyle/>
                    <a:p>
                      <a:pPr algn="l" fontAlgn="b"/>
                      <a:r>
                        <a:rPr lang="en-US" sz="1000" b="0" i="0" u="none" strike="noStrike">
                          <a:latin typeface="Helv"/>
                        </a:rPr>
                        <a:t>40.0 x 20.0</a:t>
                      </a:r>
                    </a:p>
                  </a:txBody>
                  <a:tcPr marL="6427" marR="6427" marT="6427" marB="0" anchor="b">
                    <a:lnL>
                      <a:noFill/>
                    </a:lnL>
                    <a:lnR>
                      <a:noFill/>
                    </a:lnR>
                    <a:lnT>
                      <a:noFill/>
                    </a:lnT>
                    <a:lnB>
                      <a:noFill/>
                    </a:lnB>
                  </a:tcPr>
                </a:tc>
                <a:tc>
                  <a:txBody>
                    <a:bodyPr/>
                    <a:lstStyle/>
                    <a:p>
                      <a:pPr algn="l" fontAlgn="b"/>
                      <a:r>
                        <a:rPr lang="en-US" sz="1200" b="0" i="0" u="none" strike="noStrike">
                          <a:latin typeface="Helv"/>
                        </a:rPr>
                        <a:t>WR159</a:t>
                      </a:r>
                    </a:p>
                  </a:txBody>
                  <a:tcPr marL="9525" marR="9525" marT="9525" marB="0" anchor="b">
                    <a:lnL>
                      <a:noFill/>
                    </a:lnL>
                    <a:lnR>
                      <a:noFill/>
                    </a:lnR>
                    <a:lnT>
                      <a:noFill/>
                    </a:lnT>
                    <a:lnB>
                      <a:noFill/>
                    </a:lnB>
                  </a:tcPr>
                </a:tc>
                <a:tc>
                  <a:txBody>
                    <a:bodyPr/>
                    <a:lstStyle/>
                    <a:p>
                      <a:pPr algn="ctr" fontAlgn="b"/>
                      <a:endParaRPr lang="en-US" sz="1200" b="0" i="0" u="none" strike="noStrike">
                        <a:latin typeface="Helv"/>
                      </a:endParaRPr>
                    </a:p>
                  </a:txBody>
                  <a:tcPr marL="9525" marR="9525" marT="9525" marB="0" anchor="b">
                    <a:lnL>
                      <a:noFill/>
                    </a:lnL>
                    <a:lnR>
                      <a:noFill/>
                    </a:lnR>
                    <a:lnT>
                      <a:noFill/>
                    </a:lnT>
                    <a:lnB>
                      <a:noFill/>
                    </a:lnB>
                  </a:tcPr>
                </a:tc>
              </a:tr>
              <a:tr h="135823">
                <a:tc>
                  <a:txBody>
                    <a:bodyPr/>
                    <a:lstStyle/>
                    <a:p>
                      <a:pPr algn="l" fontAlgn="b"/>
                      <a:r>
                        <a:rPr lang="en-US" sz="1000" b="0" i="0" u="none" strike="noStrike">
                          <a:latin typeface="Helv"/>
                        </a:rPr>
                        <a:t>5.85 - 8.2</a:t>
                      </a:r>
                    </a:p>
                  </a:txBody>
                  <a:tcPr marL="6427" marR="6427" marT="6427" marB="0" anchor="b">
                    <a:lnL>
                      <a:noFill/>
                    </a:lnL>
                    <a:lnR>
                      <a:noFill/>
                    </a:lnR>
                    <a:lnT>
                      <a:noFill/>
                    </a:lnT>
                    <a:lnB>
                      <a:noFill/>
                    </a:lnB>
                  </a:tcPr>
                </a:tc>
                <a:tc>
                  <a:txBody>
                    <a:bodyPr/>
                    <a:lstStyle/>
                    <a:p>
                      <a:pPr algn="l" fontAlgn="b"/>
                      <a:r>
                        <a:rPr lang="en-US" sz="1000" b="0" i="0" u="none" strike="noStrike">
                          <a:latin typeface="Helv"/>
                        </a:rPr>
                        <a:t>1.372 x 0.622</a:t>
                      </a:r>
                    </a:p>
                  </a:txBody>
                  <a:tcPr marL="6427" marR="6427" marT="6427" marB="0" anchor="b">
                    <a:lnL>
                      <a:noFill/>
                    </a:lnL>
                    <a:lnR>
                      <a:noFill/>
                    </a:lnR>
                    <a:lnT>
                      <a:noFill/>
                    </a:lnT>
                    <a:lnB>
                      <a:noFill/>
                    </a:lnB>
                  </a:tcPr>
                </a:tc>
                <a:tc>
                  <a:txBody>
                    <a:bodyPr/>
                    <a:lstStyle/>
                    <a:p>
                      <a:pPr algn="l" fontAlgn="b"/>
                      <a:r>
                        <a:rPr lang="en-US" sz="1000" b="0" i="0" u="none" strike="noStrike">
                          <a:latin typeface="Helv"/>
                        </a:rPr>
                        <a:t>35.0 x 16.0</a:t>
                      </a:r>
                    </a:p>
                  </a:txBody>
                  <a:tcPr marL="6427" marR="6427" marT="6427" marB="0" anchor="b">
                    <a:lnL>
                      <a:noFill/>
                    </a:lnL>
                    <a:lnR>
                      <a:noFill/>
                    </a:lnR>
                    <a:lnT>
                      <a:noFill/>
                    </a:lnT>
                    <a:lnB>
                      <a:noFill/>
                    </a:lnB>
                  </a:tcPr>
                </a:tc>
                <a:tc>
                  <a:txBody>
                    <a:bodyPr/>
                    <a:lstStyle/>
                    <a:p>
                      <a:pPr algn="l" fontAlgn="b"/>
                      <a:r>
                        <a:rPr lang="en-US" sz="1200" b="0" i="0" u="none" strike="noStrike">
                          <a:latin typeface="Helv"/>
                        </a:rPr>
                        <a:t>WR137</a:t>
                      </a:r>
                    </a:p>
                  </a:txBody>
                  <a:tcPr marL="9525" marR="9525" marT="9525" marB="0" anchor="b">
                    <a:lnL>
                      <a:noFill/>
                    </a:lnL>
                    <a:lnR>
                      <a:noFill/>
                    </a:lnR>
                    <a:lnT>
                      <a:noFill/>
                    </a:lnT>
                    <a:lnB>
                      <a:noFill/>
                    </a:lnB>
                  </a:tcPr>
                </a:tc>
                <a:tc>
                  <a:txBody>
                    <a:bodyPr/>
                    <a:lstStyle/>
                    <a:p>
                      <a:pPr algn="ctr" fontAlgn="b"/>
                      <a:r>
                        <a:rPr lang="en-US" sz="1200" b="0" i="0" u="none" strike="noStrike">
                          <a:latin typeface="Helv"/>
                        </a:rPr>
                        <a:t>XN</a:t>
                      </a:r>
                    </a:p>
                  </a:txBody>
                  <a:tcPr marL="9525" marR="9525" marT="9525" marB="0" anchor="b">
                    <a:lnL>
                      <a:noFill/>
                    </a:lnL>
                    <a:lnR>
                      <a:noFill/>
                    </a:lnR>
                    <a:lnT>
                      <a:noFill/>
                    </a:lnT>
                    <a:lnB>
                      <a:noFill/>
                    </a:lnB>
                  </a:tcPr>
                </a:tc>
              </a:tr>
              <a:tr h="135823">
                <a:tc>
                  <a:txBody>
                    <a:bodyPr/>
                    <a:lstStyle/>
                    <a:p>
                      <a:pPr algn="l" fontAlgn="b"/>
                      <a:r>
                        <a:rPr lang="en-US" sz="1000" b="0" i="0" u="none" strike="noStrike">
                          <a:latin typeface="Helv"/>
                        </a:rPr>
                        <a:t>7.05 - 10.0</a:t>
                      </a:r>
                    </a:p>
                  </a:txBody>
                  <a:tcPr marL="6427" marR="6427" marT="6427" marB="0" anchor="b">
                    <a:lnL>
                      <a:noFill/>
                    </a:lnL>
                    <a:lnR>
                      <a:noFill/>
                    </a:lnR>
                    <a:lnT>
                      <a:noFill/>
                    </a:lnT>
                    <a:lnB>
                      <a:noFill/>
                    </a:lnB>
                  </a:tcPr>
                </a:tc>
                <a:tc>
                  <a:txBody>
                    <a:bodyPr/>
                    <a:lstStyle/>
                    <a:p>
                      <a:pPr algn="l" fontAlgn="b"/>
                      <a:r>
                        <a:rPr lang="en-US" sz="1000" b="0" i="0" u="none" strike="noStrike">
                          <a:latin typeface="Helv"/>
                        </a:rPr>
                        <a:t>1.122 x 0.497</a:t>
                      </a:r>
                    </a:p>
                  </a:txBody>
                  <a:tcPr marL="6427" marR="6427" marT="6427" marB="0" anchor="b">
                    <a:lnL>
                      <a:noFill/>
                    </a:lnL>
                    <a:lnR>
                      <a:noFill/>
                    </a:lnR>
                    <a:lnT>
                      <a:noFill/>
                    </a:lnT>
                    <a:lnB>
                      <a:noFill/>
                    </a:lnB>
                  </a:tcPr>
                </a:tc>
                <a:tc>
                  <a:txBody>
                    <a:bodyPr/>
                    <a:lstStyle/>
                    <a:p>
                      <a:pPr algn="l" fontAlgn="b"/>
                      <a:r>
                        <a:rPr lang="en-US" sz="1000" b="0" i="0" u="none" strike="noStrike">
                          <a:latin typeface="Helv"/>
                        </a:rPr>
                        <a:t>29.0 x 13.0</a:t>
                      </a:r>
                    </a:p>
                  </a:txBody>
                  <a:tcPr marL="6427" marR="6427" marT="6427" marB="0" anchor="b">
                    <a:lnL>
                      <a:noFill/>
                    </a:lnL>
                    <a:lnR>
                      <a:noFill/>
                    </a:lnR>
                    <a:lnT>
                      <a:noFill/>
                    </a:lnT>
                    <a:lnB>
                      <a:noFill/>
                    </a:lnB>
                  </a:tcPr>
                </a:tc>
                <a:tc>
                  <a:txBody>
                    <a:bodyPr/>
                    <a:lstStyle/>
                    <a:p>
                      <a:pPr algn="l" fontAlgn="b"/>
                      <a:r>
                        <a:rPr lang="en-US" sz="1200" b="0" i="0" u="none" strike="noStrike">
                          <a:latin typeface="Helv"/>
                        </a:rPr>
                        <a:t>WR112</a:t>
                      </a:r>
                    </a:p>
                  </a:txBody>
                  <a:tcPr marL="9525" marR="9525" marT="9525" marB="0" anchor="b">
                    <a:lnL>
                      <a:noFill/>
                    </a:lnL>
                    <a:lnR>
                      <a:noFill/>
                    </a:lnR>
                    <a:lnT>
                      <a:noFill/>
                    </a:lnT>
                    <a:lnB>
                      <a:noFill/>
                    </a:lnB>
                  </a:tcPr>
                </a:tc>
                <a:tc>
                  <a:txBody>
                    <a:bodyPr/>
                    <a:lstStyle/>
                    <a:p>
                      <a:pPr algn="ctr" fontAlgn="b"/>
                      <a:r>
                        <a:rPr lang="en-US" sz="1200" b="0" i="0" u="none" strike="noStrike">
                          <a:latin typeface="Helv"/>
                        </a:rPr>
                        <a:t>XB</a:t>
                      </a:r>
                    </a:p>
                  </a:txBody>
                  <a:tcPr marL="9525" marR="9525" marT="9525" marB="0" anchor="b">
                    <a:lnL>
                      <a:noFill/>
                    </a:lnL>
                    <a:lnR>
                      <a:noFill/>
                    </a:lnR>
                    <a:lnT>
                      <a:noFill/>
                    </a:lnT>
                    <a:lnB>
                      <a:noFill/>
                    </a:lnB>
                  </a:tcPr>
                </a:tc>
              </a:tr>
              <a:tr h="135823">
                <a:tc>
                  <a:txBody>
                    <a:bodyPr/>
                    <a:lstStyle/>
                    <a:p>
                      <a:pPr algn="l" fontAlgn="b"/>
                      <a:r>
                        <a:rPr lang="en-US" sz="1000" b="0" i="0" u="none" strike="noStrike">
                          <a:latin typeface="Helv"/>
                        </a:rPr>
                        <a:t>8.2 - 12.4</a:t>
                      </a:r>
                    </a:p>
                  </a:txBody>
                  <a:tcPr marL="6427" marR="6427" marT="6427" marB="0" anchor="b">
                    <a:lnL>
                      <a:noFill/>
                    </a:lnL>
                    <a:lnR>
                      <a:noFill/>
                    </a:lnR>
                    <a:lnT>
                      <a:noFill/>
                    </a:lnT>
                    <a:lnB>
                      <a:noFill/>
                    </a:lnB>
                  </a:tcPr>
                </a:tc>
                <a:tc>
                  <a:txBody>
                    <a:bodyPr/>
                    <a:lstStyle/>
                    <a:p>
                      <a:pPr algn="l" fontAlgn="b"/>
                      <a:r>
                        <a:rPr lang="en-US" sz="1000" b="0" i="0" u="none" strike="noStrike">
                          <a:latin typeface="Helv"/>
                        </a:rPr>
                        <a:t>0.9 x 0.4</a:t>
                      </a:r>
                    </a:p>
                  </a:txBody>
                  <a:tcPr marL="6427" marR="6427" marT="6427" marB="0" anchor="b">
                    <a:lnL>
                      <a:noFill/>
                    </a:lnL>
                    <a:lnR>
                      <a:noFill/>
                    </a:lnR>
                    <a:lnT>
                      <a:noFill/>
                    </a:lnT>
                    <a:lnB>
                      <a:noFill/>
                    </a:lnB>
                  </a:tcPr>
                </a:tc>
                <a:tc>
                  <a:txBody>
                    <a:bodyPr/>
                    <a:lstStyle/>
                    <a:p>
                      <a:pPr algn="l" fontAlgn="b"/>
                      <a:r>
                        <a:rPr lang="en-US" sz="1000" b="0" i="0" u="none" strike="noStrike">
                          <a:latin typeface="Helv"/>
                        </a:rPr>
                        <a:t>23.0 x 10.0</a:t>
                      </a:r>
                    </a:p>
                  </a:txBody>
                  <a:tcPr marL="6427" marR="6427" marT="6427" marB="0" anchor="b">
                    <a:lnL>
                      <a:noFill/>
                    </a:lnL>
                    <a:lnR>
                      <a:noFill/>
                    </a:lnR>
                    <a:lnT>
                      <a:noFill/>
                    </a:lnT>
                    <a:lnB>
                      <a:noFill/>
                    </a:lnB>
                  </a:tcPr>
                </a:tc>
                <a:tc>
                  <a:txBody>
                    <a:bodyPr/>
                    <a:lstStyle/>
                    <a:p>
                      <a:pPr algn="l" fontAlgn="b"/>
                      <a:r>
                        <a:rPr lang="en-US" sz="1200" b="0" i="0" u="none" strike="noStrike">
                          <a:latin typeface="Helv"/>
                        </a:rPr>
                        <a:t>WR90</a:t>
                      </a:r>
                    </a:p>
                  </a:txBody>
                  <a:tcPr marL="9525" marR="9525" marT="9525" marB="0" anchor="b">
                    <a:lnL>
                      <a:noFill/>
                    </a:lnL>
                    <a:lnR>
                      <a:noFill/>
                    </a:lnR>
                    <a:lnT>
                      <a:noFill/>
                    </a:lnT>
                    <a:lnB>
                      <a:noFill/>
                    </a:lnB>
                  </a:tcPr>
                </a:tc>
                <a:tc>
                  <a:txBody>
                    <a:bodyPr/>
                    <a:lstStyle/>
                    <a:p>
                      <a:pPr algn="ctr" fontAlgn="b"/>
                      <a:r>
                        <a:rPr lang="en-US" sz="1200" b="0" i="0" u="none" strike="noStrike">
                          <a:latin typeface="Helv"/>
                        </a:rPr>
                        <a:t>X</a:t>
                      </a:r>
                    </a:p>
                  </a:txBody>
                  <a:tcPr marL="9525" marR="9525" marT="9525" marB="0" anchor="b">
                    <a:lnL>
                      <a:noFill/>
                    </a:lnL>
                    <a:lnR>
                      <a:noFill/>
                    </a:lnR>
                    <a:lnT>
                      <a:noFill/>
                    </a:lnT>
                    <a:lnB>
                      <a:noFill/>
                    </a:lnB>
                  </a:tcPr>
                </a:tc>
              </a:tr>
              <a:tr h="135823">
                <a:tc>
                  <a:txBody>
                    <a:bodyPr/>
                    <a:lstStyle/>
                    <a:p>
                      <a:pPr algn="l" fontAlgn="b"/>
                      <a:r>
                        <a:rPr lang="en-US" sz="1000" b="0" i="0" u="none" strike="noStrike">
                          <a:latin typeface="Helv"/>
                        </a:rPr>
                        <a:t>10.0 - 15.0</a:t>
                      </a:r>
                    </a:p>
                  </a:txBody>
                  <a:tcPr marL="6427" marR="6427" marT="6427" marB="0" anchor="b">
                    <a:lnL>
                      <a:noFill/>
                    </a:lnL>
                    <a:lnR>
                      <a:noFill/>
                    </a:lnR>
                    <a:lnT>
                      <a:noFill/>
                    </a:lnT>
                    <a:lnB>
                      <a:noFill/>
                    </a:lnB>
                  </a:tcPr>
                </a:tc>
                <a:tc>
                  <a:txBody>
                    <a:bodyPr/>
                    <a:lstStyle/>
                    <a:p>
                      <a:pPr algn="l" fontAlgn="b"/>
                      <a:r>
                        <a:rPr lang="en-US" sz="1000" b="0" i="0" u="none" strike="noStrike">
                          <a:latin typeface="Helv"/>
                        </a:rPr>
                        <a:t>0.75 x 0.375</a:t>
                      </a:r>
                    </a:p>
                  </a:txBody>
                  <a:tcPr marL="6427" marR="6427" marT="6427" marB="0" anchor="b">
                    <a:lnL>
                      <a:noFill/>
                    </a:lnL>
                    <a:lnR>
                      <a:noFill/>
                    </a:lnR>
                    <a:lnT>
                      <a:noFill/>
                    </a:lnT>
                    <a:lnB>
                      <a:noFill/>
                    </a:lnB>
                  </a:tcPr>
                </a:tc>
                <a:tc>
                  <a:txBody>
                    <a:bodyPr/>
                    <a:lstStyle/>
                    <a:p>
                      <a:pPr algn="l" fontAlgn="b"/>
                      <a:r>
                        <a:rPr lang="en-US" sz="1000" b="0" i="0" u="none" strike="noStrike">
                          <a:latin typeface="Helv"/>
                        </a:rPr>
                        <a:t>19.0 x 9.5</a:t>
                      </a:r>
                    </a:p>
                  </a:txBody>
                  <a:tcPr marL="6427" marR="6427" marT="6427" marB="0" anchor="b">
                    <a:lnL>
                      <a:noFill/>
                    </a:lnL>
                    <a:lnR>
                      <a:noFill/>
                    </a:lnR>
                    <a:lnT>
                      <a:noFill/>
                    </a:lnT>
                    <a:lnB>
                      <a:noFill/>
                    </a:lnB>
                  </a:tcPr>
                </a:tc>
                <a:tc>
                  <a:txBody>
                    <a:bodyPr/>
                    <a:lstStyle/>
                    <a:p>
                      <a:pPr algn="l" fontAlgn="b"/>
                      <a:r>
                        <a:rPr lang="en-US" sz="1200" b="0" i="0" u="none" strike="noStrike">
                          <a:latin typeface="Helv"/>
                        </a:rPr>
                        <a:t>WR75</a:t>
                      </a:r>
                    </a:p>
                  </a:txBody>
                  <a:tcPr marL="9525" marR="9525" marT="9525" marB="0" anchor="b">
                    <a:lnL>
                      <a:noFill/>
                    </a:lnL>
                    <a:lnR>
                      <a:noFill/>
                    </a:lnR>
                    <a:lnT>
                      <a:noFill/>
                    </a:lnT>
                    <a:lnB>
                      <a:noFill/>
                    </a:lnB>
                  </a:tcPr>
                </a:tc>
                <a:tc>
                  <a:txBody>
                    <a:bodyPr/>
                    <a:lstStyle/>
                    <a:p>
                      <a:pPr algn="ctr" fontAlgn="b"/>
                      <a:endParaRPr lang="en-US" sz="1200" b="0" i="0" u="none" strike="noStrike">
                        <a:latin typeface="Helv"/>
                      </a:endParaRPr>
                    </a:p>
                  </a:txBody>
                  <a:tcPr marL="9525" marR="9525" marT="9525" marB="0" anchor="b">
                    <a:lnL>
                      <a:noFill/>
                    </a:lnL>
                    <a:lnR>
                      <a:noFill/>
                    </a:lnR>
                    <a:lnT>
                      <a:noFill/>
                    </a:lnT>
                    <a:lnB>
                      <a:noFill/>
                    </a:lnB>
                  </a:tcPr>
                </a:tc>
              </a:tr>
              <a:tr h="135823">
                <a:tc>
                  <a:txBody>
                    <a:bodyPr/>
                    <a:lstStyle/>
                    <a:p>
                      <a:pPr algn="l" fontAlgn="b"/>
                      <a:r>
                        <a:rPr lang="en-US" sz="1000" b="0" i="0" u="none" strike="noStrike">
                          <a:latin typeface="Helv"/>
                        </a:rPr>
                        <a:t>12.4 - 18.0</a:t>
                      </a:r>
                    </a:p>
                  </a:txBody>
                  <a:tcPr marL="6427" marR="6427" marT="6427" marB="0" anchor="b">
                    <a:lnL>
                      <a:noFill/>
                    </a:lnL>
                    <a:lnR>
                      <a:noFill/>
                    </a:lnR>
                    <a:lnT>
                      <a:noFill/>
                    </a:lnT>
                    <a:lnB>
                      <a:noFill/>
                    </a:lnB>
                  </a:tcPr>
                </a:tc>
                <a:tc>
                  <a:txBody>
                    <a:bodyPr/>
                    <a:lstStyle/>
                    <a:p>
                      <a:pPr algn="l" fontAlgn="b"/>
                      <a:r>
                        <a:rPr lang="en-US" sz="1000" b="0" i="0" u="none" strike="noStrike">
                          <a:latin typeface="Helv"/>
                        </a:rPr>
                        <a:t>0.622 x 0.311</a:t>
                      </a:r>
                    </a:p>
                  </a:txBody>
                  <a:tcPr marL="6427" marR="6427" marT="6427" marB="0" anchor="b">
                    <a:lnL>
                      <a:noFill/>
                    </a:lnL>
                    <a:lnR>
                      <a:noFill/>
                    </a:lnR>
                    <a:lnT>
                      <a:noFill/>
                    </a:lnT>
                    <a:lnB>
                      <a:noFill/>
                    </a:lnB>
                  </a:tcPr>
                </a:tc>
                <a:tc>
                  <a:txBody>
                    <a:bodyPr/>
                    <a:lstStyle/>
                    <a:p>
                      <a:pPr algn="l" fontAlgn="b"/>
                      <a:r>
                        <a:rPr lang="en-US" sz="1000" b="0" i="0" u="none" strike="noStrike">
                          <a:latin typeface="Helv"/>
                        </a:rPr>
                        <a:t>16.0 x 7.9</a:t>
                      </a:r>
                    </a:p>
                  </a:txBody>
                  <a:tcPr marL="6427" marR="6427" marT="6427" marB="0" anchor="b">
                    <a:lnL>
                      <a:noFill/>
                    </a:lnL>
                    <a:lnR>
                      <a:noFill/>
                    </a:lnR>
                    <a:lnT>
                      <a:noFill/>
                    </a:lnT>
                    <a:lnB>
                      <a:noFill/>
                    </a:lnB>
                  </a:tcPr>
                </a:tc>
                <a:tc>
                  <a:txBody>
                    <a:bodyPr/>
                    <a:lstStyle/>
                    <a:p>
                      <a:pPr algn="l" fontAlgn="b"/>
                      <a:r>
                        <a:rPr lang="en-US" sz="1200" b="0" i="0" u="none" strike="noStrike">
                          <a:latin typeface="Helv"/>
                        </a:rPr>
                        <a:t>WR62</a:t>
                      </a:r>
                    </a:p>
                  </a:txBody>
                  <a:tcPr marL="9525" marR="9525" marT="9525" marB="0" anchor="b">
                    <a:lnL>
                      <a:noFill/>
                    </a:lnL>
                    <a:lnR>
                      <a:noFill/>
                    </a:lnR>
                    <a:lnT>
                      <a:noFill/>
                    </a:lnT>
                    <a:lnB>
                      <a:noFill/>
                    </a:lnB>
                  </a:tcPr>
                </a:tc>
                <a:tc>
                  <a:txBody>
                    <a:bodyPr/>
                    <a:lstStyle/>
                    <a:p>
                      <a:pPr algn="ctr" fontAlgn="b"/>
                      <a:r>
                        <a:rPr lang="en-US" sz="1200" b="0" i="0" u="none" strike="noStrike">
                          <a:latin typeface="Helv"/>
                        </a:rPr>
                        <a:t>KU</a:t>
                      </a:r>
                    </a:p>
                  </a:txBody>
                  <a:tcPr marL="9525" marR="9525" marT="9525" marB="0" anchor="b">
                    <a:lnL>
                      <a:noFill/>
                    </a:lnL>
                    <a:lnR>
                      <a:noFill/>
                    </a:lnR>
                    <a:lnT>
                      <a:noFill/>
                    </a:lnT>
                    <a:lnB>
                      <a:noFill/>
                    </a:lnB>
                  </a:tcPr>
                </a:tc>
              </a:tr>
              <a:tr h="135823">
                <a:tc>
                  <a:txBody>
                    <a:bodyPr/>
                    <a:lstStyle/>
                    <a:p>
                      <a:pPr algn="l" fontAlgn="b"/>
                      <a:r>
                        <a:rPr lang="en-US" sz="1000" b="0" i="0" u="none" strike="noStrike">
                          <a:latin typeface="Helv"/>
                        </a:rPr>
                        <a:t>15.0 - 22.0</a:t>
                      </a:r>
                    </a:p>
                  </a:txBody>
                  <a:tcPr marL="6427" marR="6427" marT="6427" marB="0" anchor="b">
                    <a:lnL>
                      <a:noFill/>
                    </a:lnL>
                    <a:lnR>
                      <a:noFill/>
                    </a:lnR>
                    <a:lnT>
                      <a:noFill/>
                    </a:lnT>
                    <a:lnB>
                      <a:noFill/>
                    </a:lnB>
                  </a:tcPr>
                </a:tc>
                <a:tc>
                  <a:txBody>
                    <a:bodyPr/>
                    <a:lstStyle/>
                    <a:p>
                      <a:pPr algn="l" fontAlgn="b"/>
                      <a:r>
                        <a:rPr lang="en-US" sz="1000" b="0" i="0" u="none" strike="noStrike">
                          <a:latin typeface="Helv"/>
                        </a:rPr>
                        <a:t>0.510 x 0.255</a:t>
                      </a:r>
                    </a:p>
                  </a:txBody>
                  <a:tcPr marL="6427" marR="6427" marT="6427" marB="0" anchor="b">
                    <a:lnL>
                      <a:noFill/>
                    </a:lnL>
                    <a:lnR>
                      <a:noFill/>
                    </a:lnR>
                    <a:lnT>
                      <a:noFill/>
                    </a:lnT>
                    <a:lnB>
                      <a:noFill/>
                    </a:lnB>
                  </a:tcPr>
                </a:tc>
                <a:tc>
                  <a:txBody>
                    <a:bodyPr/>
                    <a:lstStyle/>
                    <a:p>
                      <a:pPr algn="l" fontAlgn="b"/>
                      <a:r>
                        <a:rPr lang="en-US" sz="1000" b="0" i="0" u="none" strike="noStrike">
                          <a:latin typeface="Helv"/>
                        </a:rPr>
                        <a:t>13.0 x 5.8</a:t>
                      </a:r>
                    </a:p>
                  </a:txBody>
                  <a:tcPr marL="6427" marR="6427" marT="6427" marB="0" anchor="b">
                    <a:lnL>
                      <a:noFill/>
                    </a:lnL>
                    <a:lnR>
                      <a:noFill/>
                    </a:lnR>
                    <a:lnT>
                      <a:noFill/>
                    </a:lnT>
                    <a:lnB>
                      <a:noFill/>
                    </a:lnB>
                  </a:tcPr>
                </a:tc>
                <a:tc>
                  <a:txBody>
                    <a:bodyPr/>
                    <a:lstStyle/>
                    <a:p>
                      <a:pPr algn="l" fontAlgn="b"/>
                      <a:r>
                        <a:rPr lang="en-US" sz="1200" b="0" i="0" u="none" strike="noStrike">
                          <a:latin typeface="Helv"/>
                        </a:rPr>
                        <a:t>WR51</a:t>
                      </a:r>
                    </a:p>
                  </a:txBody>
                  <a:tcPr marL="9525" marR="9525" marT="9525" marB="0" anchor="b">
                    <a:lnL>
                      <a:noFill/>
                    </a:lnL>
                    <a:lnR>
                      <a:noFill/>
                    </a:lnR>
                    <a:lnT>
                      <a:noFill/>
                    </a:lnT>
                    <a:lnB>
                      <a:noFill/>
                    </a:lnB>
                  </a:tcPr>
                </a:tc>
                <a:tc>
                  <a:txBody>
                    <a:bodyPr/>
                    <a:lstStyle/>
                    <a:p>
                      <a:pPr algn="ctr" fontAlgn="b"/>
                      <a:endParaRPr lang="en-US" sz="1200" b="0" i="0" u="none" strike="noStrike">
                        <a:latin typeface="Helv"/>
                      </a:endParaRPr>
                    </a:p>
                  </a:txBody>
                  <a:tcPr marL="9525" marR="9525" marT="9525" marB="0" anchor="b">
                    <a:lnL>
                      <a:noFill/>
                    </a:lnL>
                    <a:lnR>
                      <a:noFill/>
                    </a:lnR>
                    <a:lnT>
                      <a:noFill/>
                    </a:lnT>
                    <a:lnB>
                      <a:noFill/>
                    </a:lnB>
                  </a:tcPr>
                </a:tc>
              </a:tr>
              <a:tr h="135823">
                <a:tc>
                  <a:txBody>
                    <a:bodyPr/>
                    <a:lstStyle/>
                    <a:p>
                      <a:pPr algn="l" fontAlgn="b"/>
                      <a:r>
                        <a:rPr lang="en-US" sz="1000" b="0" i="0" u="none" strike="noStrike">
                          <a:latin typeface="Helv"/>
                        </a:rPr>
                        <a:t>18.0 - 26.5</a:t>
                      </a:r>
                    </a:p>
                  </a:txBody>
                  <a:tcPr marL="6427" marR="6427" marT="6427" marB="0" anchor="b">
                    <a:lnL>
                      <a:noFill/>
                    </a:lnL>
                    <a:lnR>
                      <a:noFill/>
                    </a:lnR>
                    <a:lnT>
                      <a:noFill/>
                    </a:lnT>
                    <a:lnB>
                      <a:noFill/>
                    </a:lnB>
                  </a:tcPr>
                </a:tc>
                <a:tc>
                  <a:txBody>
                    <a:bodyPr/>
                    <a:lstStyle/>
                    <a:p>
                      <a:pPr algn="l" fontAlgn="b"/>
                      <a:r>
                        <a:rPr lang="en-US" sz="1000" b="0" i="0" u="none" strike="noStrike">
                          <a:latin typeface="Helv"/>
                        </a:rPr>
                        <a:t>0.420 x 0.170</a:t>
                      </a:r>
                    </a:p>
                  </a:txBody>
                  <a:tcPr marL="6427" marR="6427" marT="6427" marB="0" anchor="b">
                    <a:lnL>
                      <a:noFill/>
                    </a:lnL>
                    <a:lnR>
                      <a:noFill/>
                    </a:lnR>
                    <a:lnT>
                      <a:noFill/>
                    </a:lnT>
                    <a:lnB>
                      <a:noFill/>
                    </a:lnB>
                  </a:tcPr>
                </a:tc>
                <a:tc>
                  <a:txBody>
                    <a:bodyPr/>
                    <a:lstStyle/>
                    <a:p>
                      <a:pPr algn="l" fontAlgn="b"/>
                      <a:r>
                        <a:rPr lang="en-US" sz="1000" b="0" i="0" u="none" strike="noStrike">
                          <a:latin typeface="Helv"/>
                        </a:rPr>
                        <a:t>11.0 x 4.3</a:t>
                      </a:r>
                    </a:p>
                  </a:txBody>
                  <a:tcPr marL="6427" marR="6427" marT="6427" marB="0" anchor="b">
                    <a:lnL>
                      <a:noFill/>
                    </a:lnL>
                    <a:lnR>
                      <a:noFill/>
                    </a:lnR>
                    <a:lnT>
                      <a:noFill/>
                    </a:lnT>
                    <a:lnB>
                      <a:noFill/>
                    </a:lnB>
                  </a:tcPr>
                </a:tc>
                <a:tc>
                  <a:txBody>
                    <a:bodyPr/>
                    <a:lstStyle/>
                    <a:p>
                      <a:pPr algn="l" fontAlgn="b"/>
                      <a:r>
                        <a:rPr lang="en-US" sz="1200" b="0" i="0" u="none" strike="noStrike">
                          <a:latin typeface="Helv"/>
                        </a:rPr>
                        <a:t>WR42</a:t>
                      </a:r>
                    </a:p>
                  </a:txBody>
                  <a:tcPr marL="9525" marR="9525" marT="9525" marB="0" anchor="b">
                    <a:lnL>
                      <a:noFill/>
                    </a:lnL>
                    <a:lnR>
                      <a:noFill/>
                    </a:lnR>
                    <a:lnT>
                      <a:noFill/>
                    </a:lnT>
                    <a:lnB>
                      <a:noFill/>
                    </a:lnB>
                  </a:tcPr>
                </a:tc>
                <a:tc>
                  <a:txBody>
                    <a:bodyPr/>
                    <a:lstStyle/>
                    <a:p>
                      <a:pPr algn="ctr" fontAlgn="b"/>
                      <a:r>
                        <a:rPr lang="en-US" sz="1200" b="0" i="0" u="none" strike="noStrike">
                          <a:latin typeface="Helv"/>
                        </a:rPr>
                        <a:t>K</a:t>
                      </a:r>
                    </a:p>
                  </a:txBody>
                  <a:tcPr marL="9525" marR="9525" marT="9525" marB="0" anchor="b">
                    <a:lnL>
                      <a:noFill/>
                    </a:lnL>
                    <a:lnR>
                      <a:noFill/>
                    </a:lnR>
                    <a:lnT>
                      <a:noFill/>
                    </a:lnT>
                    <a:lnB>
                      <a:noFill/>
                    </a:lnB>
                  </a:tcPr>
                </a:tc>
              </a:tr>
              <a:tr h="135823">
                <a:tc>
                  <a:txBody>
                    <a:bodyPr/>
                    <a:lstStyle/>
                    <a:p>
                      <a:pPr algn="l" fontAlgn="b"/>
                      <a:r>
                        <a:rPr lang="en-US" sz="1000" b="0" i="0" u="none" strike="noStrike">
                          <a:latin typeface="Helv"/>
                        </a:rPr>
                        <a:t>22.0 - 33.0</a:t>
                      </a:r>
                    </a:p>
                  </a:txBody>
                  <a:tcPr marL="6427" marR="6427" marT="6427" marB="0" anchor="b">
                    <a:lnL>
                      <a:noFill/>
                    </a:lnL>
                    <a:lnR>
                      <a:noFill/>
                    </a:lnR>
                    <a:lnT>
                      <a:noFill/>
                    </a:lnT>
                    <a:lnB>
                      <a:noFill/>
                    </a:lnB>
                  </a:tcPr>
                </a:tc>
                <a:tc>
                  <a:txBody>
                    <a:bodyPr/>
                    <a:lstStyle/>
                    <a:p>
                      <a:pPr algn="l" fontAlgn="b"/>
                      <a:r>
                        <a:rPr lang="en-US" sz="1000" b="0" i="0" u="none" strike="noStrike">
                          <a:latin typeface="Helv"/>
                        </a:rPr>
                        <a:t>0.340 x 0.170</a:t>
                      </a:r>
                    </a:p>
                  </a:txBody>
                  <a:tcPr marL="6427" marR="6427" marT="6427" marB="0" anchor="b">
                    <a:lnL>
                      <a:noFill/>
                    </a:lnL>
                    <a:lnR>
                      <a:noFill/>
                    </a:lnR>
                    <a:lnT>
                      <a:noFill/>
                    </a:lnT>
                    <a:lnB>
                      <a:noFill/>
                    </a:lnB>
                  </a:tcPr>
                </a:tc>
                <a:tc>
                  <a:txBody>
                    <a:bodyPr/>
                    <a:lstStyle/>
                    <a:p>
                      <a:pPr algn="l" fontAlgn="b"/>
                      <a:r>
                        <a:rPr lang="en-US" sz="1000" b="0" i="0" u="none" strike="noStrike">
                          <a:latin typeface="Helv"/>
                        </a:rPr>
                        <a:t>8.6 x 4.3</a:t>
                      </a:r>
                    </a:p>
                  </a:txBody>
                  <a:tcPr marL="6427" marR="6427" marT="6427" marB="0" anchor="b">
                    <a:lnL>
                      <a:noFill/>
                    </a:lnL>
                    <a:lnR>
                      <a:noFill/>
                    </a:lnR>
                    <a:lnT>
                      <a:noFill/>
                    </a:lnT>
                    <a:lnB>
                      <a:noFill/>
                    </a:lnB>
                  </a:tcPr>
                </a:tc>
                <a:tc>
                  <a:txBody>
                    <a:bodyPr/>
                    <a:lstStyle/>
                    <a:p>
                      <a:pPr algn="l" fontAlgn="b"/>
                      <a:r>
                        <a:rPr lang="en-US" sz="1200" b="0" i="0" u="none" strike="noStrike">
                          <a:latin typeface="Helv"/>
                        </a:rPr>
                        <a:t>WR34</a:t>
                      </a:r>
                    </a:p>
                  </a:txBody>
                  <a:tcPr marL="9525" marR="9525" marT="9525" marB="0" anchor="b">
                    <a:lnL>
                      <a:noFill/>
                    </a:lnL>
                    <a:lnR>
                      <a:noFill/>
                    </a:lnR>
                    <a:lnT>
                      <a:noFill/>
                    </a:lnT>
                    <a:lnB>
                      <a:noFill/>
                    </a:lnB>
                  </a:tcPr>
                </a:tc>
                <a:tc>
                  <a:txBody>
                    <a:bodyPr/>
                    <a:lstStyle/>
                    <a:p>
                      <a:pPr algn="ctr" fontAlgn="b"/>
                      <a:endParaRPr lang="en-US" sz="1200" b="0" i="0" u="none" strike="noStrike">
                        <a:latin typeface="Helv"/>
                      </a:endParaRPr>
                    </a:p>
                  </a:txBody>
                  <a:tcPr marL="9525" marR="9525" marT="9525" marB="0" anchor="b">
                    <a:lnL>
                      <a:noFill/>
                    </a:lnL>
                    <a:lnR>
                      <a:noFill/>
                    </a:lnR>
                    <a:lnT>
                      <a:noFill/>
                    </a:lnT>
                    <a:lnB>
                      <a:noFill/>
                    </a:lnB>
                  </a:tcPr>
                </a:tc>
              </a:tr>
              <a:tr h="135823">
                <a:tc>
                  <a:txBody>
                    <a:bodyPr/>
                    <a:lstStyle/>
                    <a:p>
                      <a:pPr algn="l" fontAlgn="b"/>
                      <a:r>
                        <a:rPr lang="en-US" sz="1000" b="0" i="0" u="none" strike="noStrike">
                          <a:latin typeface="Helv"/>
                        </a:rPr>
                        <a:t>26.5 - 40.0</a:t>
                      </a:r>
                    </a:p>
                  </a:txBody>
                  <a:tcPr marL="6427" marR="6427" marT="6427" marB="0" anchor="b">
                    <a:lnL>
                      <a:noFill/>
                    </a:lnL>
                    <a:lnR>
                      <a:noFill/>
                    </a:lnR>
                    <a:lnT>
                      <a:noFill/>
                    </a:lnT>
                    <a:lnB>
                      <a:noFill/>
                    </a:lnB>
                  </a:tcPr>
                </a:tc>
                <a:tc>
                  <a:txBody>
                    <a:bodyPr/>
                    <a:lstStyle/>
                    <a:p>
                      <a:pPr algn="l" fontAlgn="b"/>
                      <a:r>
                        <a:rPr lang="en-US" sz="1000" b="0" i="0" u="none" strike="noStrike">
                          <a:latin typeface="Helv"/>
                        </a:rPr>
                        <a:t>0.280 x 0.140</a:t>
                      </a:r>
                    </a:p>
                  </a:txBody>
                  <a:tcPr marL="6427" marR="6427" marT="6427" marB="0" anchor="b">
                    <a:lnL>
                      <a:noFill/>
                    </a:lnL>
                    <a:lnR>
                      <a:noFill/>
                    </a:lnR>
                    <a:lnT>
                      <a:noFill/>
                    </a:lnT>
                    <a:lnB>
                      <a:noFill/>
                    </a:lnB>
                  </a:tcPr>
                </a:tc>
                <a:tc>
                  <a:txBody>
                    <a:bodyPr/>
                    <a:lstStyle/>
                    <a:p>
                      <a:pPr algn="l" fontAlgn="b"/>
                      <a:r>
                        <a:rPr lang="en-US" sz="1000" b="0" i="0" u="none" strike="noStrike">
                          <a:latin typeface="Helv"/>
                        </a:rPr>
                        <a:t>7.1 x 3.6</a:t>
                      </a:r>
                    </a:p>
                  </a:txBody>
                  <a:tcPr marL="6427" marR="6427" marT="6427" marB="0" anchor="b">
                    <a:lnL>
                      <a:noFill/>
                    </a:lnL>
                    <a:lnR>
                      <a:noFill/>
                    </a:lnR>
                    <a:lnT>
                      <a:noFill/>
                    </a:lnT>
                    <a:lnB>
                      <a:noFill/>
                    </a:lnB>
                  </a:tcPr>
                </a:tc>
                <a:tc>
                  <a:txBody>
                    <a:bodyPr/>
                    <a:lstStyle/>
                    <a:p>
                      <a:pPr algn="l" fontAlgn="b"/>
                      <a:r>
                        <a:rPr lang="en-US" sz="1200" b="0" i="0" u="none" strike="noStrike">
                          <a:latin typeface="Helv"/>
                        </a:rPr>
                        <a:t>WR28 </a:t>
                      </a:r>
                    </a:p>
                  </a:txBody>
                  <a:tcPr marL="9525" marR="9525" marT="9525" marB="0" anchor="b">
                    <a:lnL>
                      <a:noFill/>
                    </a:lnL>
                    <a:lnR>
                      <a:noFill/>
                    </a:lnR>
                    <a:lnT>
                      <a:noFill/>
                    </a:lnT>
                    <a:lnB>
                      <a:noFill/>
                    </a:lnB>
                  </a:tcPr>
                </a:tc>
                <a:tc>
                  <a:txBody>
                    <a:bodyPr/>
                    <a:lstStyle/>
                    <a:p>
                      <a:pPr algn="ctr" fontAlgn="b"/>
                      <a:r>
                        <a:rPr lang="en-US" sz="1200" b="0" i="0" u="none" strike="noStrike">
                          <a:latin typeface="Helv"/>
                        </a:rPr>
                        <a:t>V</a:t>
                      </a:r>
                    </a:p>
                  </a:txBody>
                  <a:tcPr marL="9525" marR="9525" marT="9525" marB="0" anchor="b">
                    <a:lnL>
                      <a:noFill/>
                    </a:lnL>
                    <a:lnR>
                      <a:noFill/>
                    </a:lnR>
                    <a:lnT>
                      <a:noFill/>
                    </a:lnT>
                    <a:lnB>
                      <a:noFill/>
                    </a:lnB>
                  </a:tcPr>
                </a:tc>
              </a:tr>
              <a:tr h="135823">
                <a:tc>
                  <a:txBody>
                    <a:bodyPr/>
                    <a:lstStyle/>
                    <a:p>
                      <a:pPr algn="l" fontAlgn="b"/>
                      <a:r>
                        <a:rPr lang="en-US" sz="1000" b="0" i="0" u="none" strike="noStrike">
                          <a:latin typeface="Helv"/>
                        </a:rPr>
                        <a:t>33.0 - 50.0</a:t>
                      </a:r>
                    </a:p>
                  </a:txBody>
                  <a:tcPr marL="6427" marR="6427" marT="6427" marB="0" anchor="b">
                    <a:lnL>
                      <a:noFill/>
                    </a:lnL>
                    <a:lnR>
                      <a:noFill/>
                    </a:lnR>
                    <a:lnT>
                      <a:noFill/>
                    </a:lnT>
                    <a:lnB>
                      <a:noFill/>
                    </a:lnB>
                  </a:tcPr>
                </a:tc>
                <a:tc>
                  <a:txBody>
                    <a:bodyPr/>
                    <a:lstStyle/>
                    <a:p>
                      <a:pPr algn="l" fontAlgn="b"/>
                      <a:r>
                        <a:rPr lang="en-US" sz="1000" b="0" i="0" u="none" strike="noStrike">
                          <a:latin typeface="Helv"/>
                        </a:rPr>
                        <a:t>0.224 x 0.112</a:t>
                      </a:r>
                    </a:p>
                  </a:txBody>
                  <a:tcPr marL="6427" marR="6427" marT="6427" marB="0" anchor="b">
                    <a:lnL>
                      <a:noFill/>
                    </a:lnL>
                    <a:lnR>
                      <a:noFill/>
                    </a:lnR>
                    <a:lnT>
                      <a:noFill/>
                    </a:lnT>
                    <a:lnB>
                      <a:noFill/>
                    </a:lnB>
                  </a:tcPr>
                </a:tc>
                <a:tc>
                  <a:txBody>
                    <a:bodyPr/>
                    <a:lstStyle/>
                    <a:p>
                      <a:pPr algn="l" fontAlgn="b"/>
                      <a:r>
                        <a:rPr lang="en-US" sz="1000" b="0" i="0" u="none" strike="noStrike">
                          <a:latin typeface="Helv"/>
                        </a:rPr>
                        <a:t>5.7 x 2.9</a:t>
                      </a:r>
                    </a:p>
                  </a:txBody>
                  <a:tcPr marL="6427" marR="6427" marT="6427" marB="0" anchor="b">
                    <a:lnL>
                      <a:noFill/>
                    </a:lnL>
                    <a:lnR>
                      <a:noFill/>
                    </a:lnR>
                    <a:lnT>
                      <a:noFill/>
                    </a:lnT>
                    <a:lnB>
                      <a:noFill/>
                    </a:lnB>
                  </a:tcPr>
                </a:tc>
                <a:tc>
                  <a:txBody>
                    <a:bodyPr/>
                    <a:lstStyle/>
                    <a:p>
                      <a:pPr algn="l" fontAlgn="b"/>
                      <a:r>
                        <a:rPr lang="en-US" sz="1200" b="0" i="0" u="none" strike="noStrike">
                          <a:latin typeface="Helv"/>
                        </a:rPr>
                        <a:t>WR22</a:t>
                      </a:r>
                    </a:p>
                  </a:txBody>
                  <a:tcPr marL="9525" marR="9525" marT="9525" marB="0" anchor="b">
                    <a:lnL>
                      <a:noFill/>
                    </a:lnL>
                    <a:lnR>
                      <a:noFill/>
                    </a:lnR>
                    <a:lnT>
                      <a:noFill/>
                    </a:lnT>
                    <a:lnB>
                      <a:noFill/>
                    </a:lnB>
                  </a:tcPr>
                </a:tc>
                <a:tc>
                  <a:txBody>
                    <a:bodyPr/>
                    <a:lstStyle/>
                    <a:p>
                      <a:pPr algn="ctr" fontAlgn="b"/>
                      <a:r>
                        <a:rPr lang="en-US" sz="1200" b="0" i="0" u="none" strike="noStrike">
                          <a:latin typeface="Helv"/>
                        </a:rPr>
                        <a:t>Q</a:t>
                      </a:r>
                    </a:p>
                  </a:txBody>
                  <a:tcPr marL="9525" marR="9525" marT="9525" marB="0" anchor="b">
                    <a:lnL>
                      <a:noFill/>
                    </a:lnL>
                    <a:lnR>
                      <a:noFill/>
                    </a:lnR>
                    <a:lnT>
                      <a:noFill/>
                    </a:lnT>
                    <a:lnB>
                      <a:noFill/>
                    </a:lnB>
                  </a:tcPr>
                </a:tc>
              </a:tr>
              <a:tr h="135823">
                <a:tc>
                  <a:txBody>
                    <a:bodyPr/>
                    <a:lstStyle/>
                    <a:p>
                      <a:pPr algn="l" fontAlgn="b"/>
                      <a:r>
                        <a:rPr lang="en-US" sz="1000" b="0" i="0" u="none" strike="noStrike">
                          <a:latin typeface="Helv"/>
                        </a:rPr>
                        <a:t>40.0 - 60.0</a:t>
                      </a:r>
                    </a:p>
                  </a:txBody>
                  <a:tcPr marL="6427" marR="6427" marT="6427" marB="0" anchor="b">
                    <a:lnL>
                      <a:noFill/>
                    </a:lnL>
                    <a:lnR>
                      <a:noFill/>
                    </a:lnR>
                    <a:lnT>
                      <a:noFill/>
                    </a:lnT>
                    <a:lnB>
                      <a:noFill/>
                    </a:lnB>
                  </a:tcPr>
                </a:tc>
                <a:tc>
                  <a:txBody>
                    <a:bodyPr/>
                    <a:lstStyle/>
                    <a:p>
                      <a:pPr algn="l" fontAlgn="b"/>
                      <a:r>
                        <a:rPr lang="en-US" sz="1000" b="0" i="0" u="none" strike="noStrike">
                          <a:latin typeface="Helv"/>
                        </a:rPr>
                        <a:t>0.188 x 0.094</a:t>
                      </a:r>
                    </a:p>
                  </a:txBody>
                  <a:tcPr marL="6427" marR="6427" marT="6427" marB="0" anchor="b">
                    <a:lnL>
                      <a:noFill/>
                    </a:lnL>
                    <a:lnR>
                      <a:noFill/>
                    </a:lnR>
                    <a:lnT>
                      <a:noFill/>
                    </a:lnT>
                    <a:lnB>
                      <a:noFill/>
                    </a:lnB>
                  </a:tcPr>
                </a:tc>
                <a:tc>
                  <a:txBody>
                    <a:bodyPr/>
                    <a:lstStyle/>
                    <a:p>
                      <a:pPr algn="l" fontAlgn="b"/>
                      <a:r>
                        <a:rPr lang="en-US" sz="1000" b="0" i="0" u="none" strike="noStrike">
                          <a:latin typeface="Helv"/>
                        </a:rPr>
                        <a:t>4.8 x 2.4</a:t>
                      </a:r>
                    </a:p>
                  </a:txBody>
                  <a:tcPr marL="6427" marR="6427" marT="6427" marB="0" anchor="b">
                    <a:lnL>
                      <a:noFill/>
                    </a:lnL>
                    <a:lnR>
                      <a:noFill/>
                    </a:lnR>
                    <a:lnT>
                      <a:noFill/>
                    </a:lnT>
                    <a:lnB>
                      <a:noFill/>
                    </a:lnB>
                  </a:tcPr>
                </a:tc>
                <a:tc>
                  <a:txBody>
                    <a:bodyPr/>
                    <a:lstStyle/>
                    <a:p>
                      <a:pPr algn="l" fontAlgn="b"/>
                      <a:r>
                        <a:rPr lang="en-US" sz="1200" b="0" i="0" u="none" strike="noStrike">
                          <a:latin typeface="Helv"/>
                        </a:rPr>
                        <a:t>WR19</a:t>
                      </a:r>
                    </a:p>
                  </a:txBody>
                  <a:tcPr marL="9525" marR="9525" marT="9525" marB="0" anchor="b">
                    <a:lnL>
                      <a:noFill/>
                    </a:lnL>
                    <a:lnR>
                      <a:noFill/>
                    </a:lnR>
                    <a:lnT>
                      <a:noFill/>
                    </a:lnT>
                    <a:lnB>
                      <a:noFill/>
                    </a:lnB>
                  </a:tcPr>
                </a:tc>
                <a:tc>
                  <a:txBody>
                    <a:bodyPr/>
                    <a:lstStyle/>
                    <a:p>
                      <a:pPr algn="ctr" fontAlgn="b"/>
                      <a:endParaRPr lang="en-US" sz="1200" b="0" i="0" u="none" strike="noStrike">
                        <a:latin typeface="Helv"/>
                      </a:endParaRPr>
                    </a:p>
                  </a:txBody>
                  <a:tcPr marL="9525" marR="9525" marT="9525" marB="0" anchor="b">
                    <a:lnL>
                      <a:noFill/>
                    </a:lnL>
                    <a:lnR>
                      <a:noFill/>
                    </a:lnR>
                    <a:lnT>
                      <a:noFill/>
                    </a:lnT>
                    <a:lnB>
                      <a:noFill/>
                    </a:lnB>
                  </a:tcPr>
                </a:tc>
              </a:tr>
              <a:tr h="135823">
                <a:tc>
                  <a:txBody>
                    <a:bodyPr/>
                    <a:lstStyle/>
                    <a:p>
                      <a:pPr algn="l" fontAlgn="b"/>
                      <a:r>
                        <a:rPr lang="en-US" sz="1000" b="0" i="0" u="none" strike="noStrike">
                          <a:latin typeface="Helv"/>
                        </a:rPr>
                        <a:t>50.0 - 75.0</a:t>
                      </a:r>
                    </a:p>
                  </a:txBody>
                  <a:tcPr marL="6427" marR="6427" marT="6427" marB="0" anchor="b">
                    <a:lnL>
                      <a:noFill/>
                    </a:lnL>
                    <a:lnR>
                      <a:noFill/>
                    </a:lnR>
                    <a:lnT>
                      <a:noFill/>
                    </a:lnT>
                    <a:lnB>
                      <a:noFill/>
                    </a:lnB>
                  </a:tcPr>
                </a:tc>
                <a:tc>
                  <a:txBody>
                    <a:bodyPr/>
                    <a:lstStyle/>
                    <a:p>
                      <a:pPr algn="l" fontAlgn="b"/>
                      <a:r>
                        <a:rPr lang="en-US" sz="1000" b="0" i="0" u="none" strike="noStrike">
                          <a:latin typeface="Helv"/>
                        </a:rPr>
                        <a:t>0.148 x 0.074</a:t>
                      </a:r>
                    </a:p>
                  </a:txBody>
                  <a:tcPr marL="6427" marR="6427" marT="6427" marB="0" anchor="b">
                    <a:lnL>
                      <a:noFill/>
                    </a:lnL>
                    <a:lnR>
                      <a:noFill/>
                    </a:lnR>
                    <a:lnT>
                      <a:noFill/>
                    </a:lnT>
                    <a:lnB>
                      <a:noFill/>
                    </a:lnB>
                  </a:tcPr>
                </a:tc>
                <a:tc>
                  <a:txBody>
                    <a:bodyPr/>
                    <a:lstStyle/>
                    <a:p>
                      <a:pPr algn="l" fontAlgn="b"/>
                      <a:r>
                        <a:rPr lang="en-US" sz="1000" b="0" i="0" u="none" strike="noStrike">
                          <a:latin typeface="Helv"/>
                        </a:rPr>
                        <a:t>3.8 x 1.9</a:t>
                      </a:r>
                    </a:p>
                  </a:txBody>
                  <a:tcPr marL="6427" marR="6427" marT="6427" marB="0" anchor="b">
                    <a:lnL>
                      <a:noFill/>
                    </a:lnL>
                    <a:lnR>
                      <a:noFill/>
                    </a:lnR>
                    <a:lnT>
                      <a:noFill/>
                    </a:lnT>
                    <a:lnB>
                      <a:noFill/>
                    </a:lnB>
                  </a:tcPr>
                </a:tc>
                <a:tc>
                  <a:txBody>
                    <a:bodyPr/>
                    <a:lstStyle/>
                    <a:p>
                      <a:pPr algn="l" fontAlgn="b"/>
                      <a:r>
                        <a:rPr lang="en-US" sz="1200" b="0" i="0" u="none" strike="noStrike">
                          <a:latin typeface="Helv"/>
                        </a:rPr>
                        <a:t>WR15</a:t>
                      </a:r>
                    </a:p>
                  </a:txBody>
                  <a:tcPr marL="9525" marR="9525" marT="9525" marB="0" anchor="b">
                    <a:lnL>
                      <a:noFill/>
                    </a:lnL>
                    <a:lnR>
                      <a:noFill/>
                    </a:lnR>
                    <a:lnT>
                      <a:noFill/>
                    </a:lnT>
                    <a:lnB>
                      <a:noFill/>
                    </a:lnB>
                  </a:tcPr>
                </a:tc>
                <a:tc>
                  <a:txBody>
                    <a:bodyPr/>
                    <a:lstStyle/>
                    <a:p>
                      <a:pPr algn="ctr" fontAlgn="b"/>
                      <a:r>
                        <a:rPr lang="en-US" sz="1200" b="0" i="0" u="none" strike="noStrike">
                          <a:latin typeface="Helv"/>
                        </a:rPr>
                        <a:t>M</a:t>
                      </a:r>
                    </a:p>
                  </a:txBody>
                  <a:tcPr marL="9525" marR="9525" marT="9525" marB="0" anchor="b">
                    <a:lnL>
                      <a:noFill/>
                    </a:lnL>
                    <a:lnR>
                      <a:noFill/>
                    </a:lnR>
                    <a:lnT>
                      <a:noFill/>
                    </a:lnT>
                    <a:lnB>
                      <a:noFill/>
                    </a:lnB>
                  </a:tcPr>
                </a:tc>
              </a:tr>
              <a:tr h="135823">
                <a:tc>
                  <a:txBody>
                    <a:bodyPr/>
                    <a:lstStyle/>
                    <a:p>
                      <a:pPr algn="l" fontAlgn="b"/>
                      <a:r>
                        <a:rPr lang="en-US" sz="1000" b="0" i="0" u="none" strike="noStrike">
                          <a:latin typeface="Helv"/>
                        </a:rPr>
                        <a:t>60.0 - 90.0</a:t>
                      </a:r>
                    </a:p>
                  </a:txBody>
                  <a:tcPr marL="6427" marR="6427" marT="6427" marB="0" anchor="b">
                    <a:lnL>
                      <a:noFill/>
                    </a:lnL>
                    <a:lnR>
                      <a:noFill/>
                    </a:lnR>
                    <a:lnT>
                      <a:noFill/>
                    </a:lnT>
                    <a:lnB>
                      <a:noFill/>
                    </a:lnB>
                  </a:tcPr>
                </a:tc>
                <a:tc>
                  <a:txBody>
                    <a:bodyPr/>
                    <a:lstStyle/>
                    <a:p>
                      <a:pPr algn="l" fontAlgn="b"/>
                      <a:r>
                        <a:rPr lang="en-US" sz="1000" b="0" i="0" u="none" strike="noStrike">
                          <a:latin typeface="Helv"/>
                        </a:rPr>
                        <a:t>0.122 x 0.061</a:t>
                      </a:r>
                    </a:p>
                  </a:txBody>
                  <a:tcPr marL="6427" marR="6427" marT="6427" marB="0" anchor="b">
                    <a:lnL>
                      <a:noFill/>
                    </a:lnL>
                    <a:lnR>
                      <a:noFill/>
                    </a:lnR>
                    <a:lnT>
                      <a:noFill/>
                    </a:lnT>
                    <a:lnB>
                      <a:noFill/>
                    </a:lnB>
                  </a:tcPr>
                </a:tc>
                <a:tc>
                  <a:txBody>
                    <a:bodyPr/>
                    <a:lstStyle/>
                    <a:p>
                      <a:pPr algn="l" fontAlgn="b"/>
                      <a:r>
                        <a:rPr lang="en-US" sz="1000" b="0" i="0" u="none" strike="noStrike">
                          <a:latin typeface="Helv"/>
                        </a:rPr>
                        <a:t>3.1 x 1.6</a:t>
                      </a:r>
                    </a:p>
                  </a:txBody>
                  <a:tcPr marL="6427" marR="6427" marT="6427" marB="0" anchor="b">
                    <a:lnL>
                      <a:noFill/>
                    </a:lnL>
                    <a:lnR>
                      <a:noFill/>
                    </a:lnR>
                    <a:lnT>
                      <a:noFill/>
                    </a:lnT>
                    <a:lnB>
                      <a:noFill/>
                    </a:lnB>
                  </a:tcPr>
                </a:tc>
                <a:tc>
                  <a:txBody>
                    <a:bodyPr/>
                    <a:lstStyle/>
                    <a:p>
                      <a:pPr algn="l" fontAlgn="b"/>
                      <a:r>
                        <a:rPr lang="en-US" sz="1200" b="0" i="0" u="none" strike="noStrike">
                          <a:latin typeface="Helv"/>
                        </a:rPr>
                        <a:t>WR12</a:t>
                      </a:r>
                    </a:p>
                  </a:txBody>
                  <a:tcPr marL="9525" marR="9525" marT="9525" marB="0" anchor="b">
                    <a:lnL>
                      <a:noFill/>
                    </a:lnL>
                    <a:lnR>
                      <a:noFill/>
                    </a:lnR>
                    <a:lnT>
                      <a:noFill/>
                    </a:lnT>
                    <a:lnB>
                      <a:noFill/>
                    </a:lnB>
                  </a:tcPr>
                </a:tc>
                <a:tc>
                  <a:txBody>
                    <a:bodyPr/>
                    <a:lstStyle/>
                    <a:p>
                      <a:pPr algn="ctr" fontAlgn="b"/>
                      <a:r>
                        <a:rPr lang="en-US" sz="1200" b="0" i="0" u="none" strike="noStrike">
                          <a:latin typeface="Helv"/>
                        </a:rPr>
                        <a:t>E</a:t>
                      </a:r>
                    </a:p>
                  </a:txBody>
                  <a:tcPr marL="9525" marR="9525" marT="9525" marB="0" anchor="b">
                    <a:lnL>
                      <a:noFill/>
                    </a:lnL>
                    <a:lnR>
                      <a:noFill/>
                    </a:lnR>
                    <a:lnT>
                      <a:noFill/>
                    </a:lnT>
                    <a:lnB>
                      <a:noFill/>
                    </a:lnB>
                  </a:tcPr>
                </a:tc>
              </a:tr>
              <a:tr h="135823">
                <a:tc>
                  <a:txBody>
                    <a:bodyPr/>
                    <a:lstStyle/>
                    <a:p>
                      <a:pPr algn="l" fontAlgn="b"/>
                      <a:r>
                        <a:rPr lang="en-US" sz="1000" b="0" i="0" u="none" strike="noStrike">
                          <a:latin typeface="Helv"/>
                        </a:rPr>
                        <a:t>75.0 - 110.0</a:t>
                      </a:r>
                    </a:p>
                  </a:txBody>
                  <a:tcPr marL="6427" marR="6427" marT="6427" marB="0" anchor="b">
                    <a:lnL>
                      <a:noFill/>
                    </a:lnL>
                    <a:lnR>
                      <a:noFill/>
                    </a:lnR>
                    <a:lnT>
                      <a:noFill/>
                    </a:lnT>
                    <a:lnB>
                      <a:noFill/>
                    </a:lnB>
                  </a:tcPr>
                </a:tc>
                <a:tc>
                  <a:txBody>
                    <a:bodyPr/>
                    <a:lstStyle/>
                    <a:p>
                      <a:pPr algn="l" fontAlgn="b"/>
                      <a:r>
                        <a:rPr lang="en-US" sz="1000" b="0" i="0" u="none" strike="noStrike">
                          <a:latin typeface="Helv"/>
                        </a:rPr>
                        <a:t>0.100 x 0.050</a:t>
                      </a:r>
                    </a:p>
                  </a:txBody>
                  <a:tcPr marL="6427" marR="6427" marT="6427" marB="0" anchor="b">
                    <a:lnL>
                      <a:noFill/>
                    </a:lnL>
                    <a:lnR>
                      <a:noFill/>
                    </a:lnR>
                    <a:lnT>
                      <a:noFill/>
                    </a:lnT>
                    <a:lnB>
                      <a:noFill/>
                    </a:lnB>
                  </a:tcPr>
                </a:tc>
                <a:tc>
                  <a:txBody>
                    <a:bodyPr/>
                    <a:lstStyle/>
                    <a:p>
                      <a:pPr algn="l" fontAlgn="b"/>
                      <a:r>
                        <a:rPr lang="en-US" sz="1000" b="0" i="0" u="none" strike="noStrike">
                          <a:latin typeface="Helv"/>
                        </a:rPr>
                        <a:t>2.4 x 1.3</a:t>
                      </a:r>
                    </a:p>
                  </a:txBody>
                  <a:tcPr marL="6427" marR="6427" marT="6427" marB="0" anchor="b">
                    <a:lnL>
                      <a:noFill/>
                    </a:lnL>
                    <a:lnR>
                      <a:noFill/>
                    </a:lnR>
                    <a:lnT>
                      <a:noFill/>
                    </a:lnT>
                    <a:lnB>
                      <a:noFill/>
                    </a:lnB>
                  </a:tcPr>
                </a:tc>
                <a:tc>
                  <a:txBody>
                    <a:bodyPr/>
                    <a:lstStyle/>
                    <a:p>
                      <a:pPr algn="l" fontAlgn="b"/>
                      <a:r>
                        <a:rPr lang="en-US" sz="1200" b="0" i="0" u="none" strike="noStrike">
                          <a:latin typeface="Helv"/>
                        </a:rPr>
                        <a:t>WR10</a:t>
                      </a:r>
                    </a:p>
                  </a:txBody>
                  <a:tcPr marL="9525" marR="9525" marT="9525" marB="0" anchor="b">
                    <a:lnL>
                      <a:noFill/>
                    </a:lnL>
                    <a:lnR>
                      <a:noFill/>
                    </a:lnR>
                    <a:lnT>
                      <a:noFill/>
                    </a:lnT>
                    <a:lnB>
                      <a:noFill/>
                    </a:lnB>
                  </a:tcPr>
                </a:tc>
                <a:tc>
                  <a:txBody>
                    <a:bodyPr/>
                    <a:lstStyle/>
                    <a:p>
                      <a:pPr algn="ctr" fontAlgn="b"/>
                      <a:endParaRPr lang="en-US" sz="1200" b="0" i="0" u="none" strike="noStrike">
                        <a:latin typeface="Helv"/>
                      </a:endParaRPr>
                    </a:p>
                  </a:txBody>
                  <a:tcPr marL="9525" marR="9525" marT="9525" marB="0" anchor="b">
                    <a:lnL>
                      <a:noFill/>
                    </a:lnL>
                    <a:lnR>
                      <a:noFill/>
                    </a:lnR>
                    <a:lnT>
                      <a:noFill/>
                    </a:lnT>
                    <a:lnB>
                      <a:noFill/>
                    </a:lnB>
                  </a:tcPr>
                </a:tc>
              </a:tr>
              <a:tr h="135823">
                <a:tc>
                  <a:txBody>
                    <a:bodyPr/>
                    <a:lstStyle/>
                    <a:p>
                      <a:pPr algn="l" fontAlgn="b"/>
                      <a:r>
                        <a:rPr lang="en-US" sz="1000" b="0" i="0" u="none" strike="noStrike">
                          <a:latin typeface="Helv"/>
                        </a:rPr>
                        <a:t>90.0 - 140.0</a:t>
                      </a:r>
                    </a:p>
                  </a:txBody>
                  <a:tcPr marL="6427" marR="6427" marT="6427" marB="0" anchor="b">
                    <a:lnL>
                      <a:noFill/>
                    </a:lnL>
                    <a:lnR>
                      <a:noFill/>
                    </a:lnR>
                    <a:lnT>
                      <a:noFill/>
                    </a:lnT>
                    <a:lnB>
                      <a:noFill/>
                    </a:lnB>
                  </a:tcPr>
                </a:tc>
                <a:tc>
                  <a:txBody>
                    <a:bodyPr/>
                    <a:lstStyle/>
                    <a:p>
                      <a:pPr algn="l" fontAlgn="b"/>
                      <a:r>
                        <a:rPr lang="en-US" sz="1000" b="0" i="0" u="none" strike="noStrike">
                          <a:latin typeface="Helv"/>
                        </a:rPr>
                        <a:t>0.080 x 0.040</a:t>
                      </a:r>
                    </a:p>
                  </a:txBody>
                  <a:tcPr marL="6427" marR="6427" marT="6427" marB="0" anchor="b">
                    <a:lnL>
                      <a:noFill/>
                    </a:lnL>
                    <a:lnR>
                      <a:noFill/>
                    </a:lnR>
                    <a:lnT>
                      <a:noFill/>
                    </a:lnT>
                    <a:lnB>
                      <a:noFill/>
                    </a:lnB>
                  </a:tcPr>
                </a:tc>
                <a:tc>
                  <a:txBody>
                    <a:bodyPr/>
                    <a:lstStyle/>
                    <a:p>
                      <a:pPr algn="l" fontAlgn="b"/>
                      <a:r>
                        <a:rPr lang="en-US" sz="1000" b="0" i="0" u="none" strike="noStrike">
                          <a:latin typeface="Helv"/>
                        </a:rPr>
                        <a:t>2.0 x 1.0</a:t>
                      </a:r>
                    </a:p>
                  </a:txBody>
                  <a:tcPr marL="6427" marR="6427" marT="6427" marB="0" anchor="b">
                    <a:lnL>
                      <a:noFill/>
                    </a:lnL>
                    <a:lnR>
                      <a:noFill/>
                    </a:lnR>
                    <a:lnT>
                      <a:noFill/>
                    </a:lnT>
                    <a:lnB>
                      <a:noFill/>
                    </a:lnB>
                  </a:tcPr>
                </a:tc>
                <a:tc>
                  <a:txBody>
                    <a:bodyPr/>
                    <a:lstStyle/>
                    <a:p>
                      <a:pPr algn="l" fontAlgn="b"/>
                      <a:r>
                        <a:rPr lang="en-US" sz="1200" b="0" i="0" u="none" strike="noStrike">
                          <a:latin typeface="Helv"/>
                        </a:rPr>
                        <a:t>WR8</a:t>
                      </a:r>
                    </a:p>
                  </a:txBody>
                  <a:tcPr marL="9525" marR="9525" marT="9525" marB="0" anchor="b">
                    <a:lnL>
                      <a:noFill/>
                    </a:lnL>
                    <a:lnR>
                      <a:noFill/>
                    </a:lnR>
                    <a:lnT>
                      <a:noFill/>
                    </a:lnT>
                    <a:lnB>
                      <a:noFill/>
                    </a:lnB>
                  </a:tcPr>
                </a:tc>
                <a:tc>
                  <a:txBody>
                    <a:bodyPr/>
                    <a:lstStyle/>
                    <a:p>
                      <a:pPr algn="ctr" fontAlgn="b"/>
                      <a:r>
                        <a:rPr lang="en-US" sz="1200" b="0" i="0" u="none" strike="noStrike">
                          <a:latin typeface="Helv"/>
                        </a:rPr>
                        <a:t>N</a:t>
                      </a:r>
                    </a:p>
                  </a:txBody>
                  <a:tcPr marL="9525" marR="9525" marT="9525" marB="0" anchor="b">
                    <a:lnL>
                      <a:noFill/>
                    </a:lnL>
                    <a:lnR>
                      <a:noFill/>
                    </a:lnR>
                    <a:lnT>
                      <a:noFill/>
                    </a:lnT>
                    <a:lnB>
                      <a:noFill/>
                    </a:lnB>
                  </a:tcPr>
                </a:tc>
              </a:tr>
              <a:tr h="135823">
                <a:tc>
                  <a:txBody>
                    <a:bodyPr/>
                    <a:lstStyle/>
                    <a:p>
                      <a:pPr algn="l" fontAlgn="b"/>
                      <a:r>
                        <a:rPr lang="en-US" sz="1000" b="0" i="0" u="none" strike="noStrike">
                          <a:latin typeface="Helv"/>
                        </a:rPr>
                        <a:t>110.0 - 170.0</a:t>
                      </a:r>
                    </a:p>
                  </a:txBody>
                  <a:tcPr marL="6427" marR="6427" marT="6427" marB="0" anchor="b">
                    <a:lnL>
                      <a:noFill/>
                    </a:lnL>
                    <a:lnR>
                      <a:noFill/>
                    </a:lnR>
                    <a:lnT>
                      <a:noFill/>
                    </a:lnT>
                    <a:lnB>
                      <a:noFill/>
                    </a:lnB>
                  </a:tcPr>
                </a:tc>
                <a:tc>
                  <a:txBody>
                    <a:bodyPr/>
                    <a:lstStyle/>
                    <a:p>
                      <a:pPr algn="l" fontAlgn="b"/>
                      <a:r>
                        <a:rPr lang="en-US" sz="1000" b="0" i="0" u="none" strike="noStrike">
                          <a:latin typeface="Helv"/>
                        </a:rPr>
                        <a:t>0.065 x 0.0325</a:t>
                      </a:r>
                    </a:p>
                  </a:txBody>
                  <a:tcPr marL="6427" marR="6427" marT="6427" marB="0" anchor="b">
                    <a:lnL>
                      <a:noFill/>
                    </a:lnL>
                    <a:lnR>
                      <a:noFill/>
                    </a:lnR>
                    <a:lnT>
                      <a:noFill/>
                    </a:lnT>
                    <a:lnB>
                      <a:noFill/>
                    </a:lnB>
                  </a:tcPr>
                </a:tc>
                <a:tc>
                  <a:txBody>
                    <a:bodyPr/>
                    <a:lstStyle/>
                    <a:p>
                      <a:pPr algn="l" fontAlgn="b"/>
                      <a:r>
                        <a:rPr lang="en-US" sz="1000" b="0" i="0" u="none" strike="noStrike">
                          <a:latin typeface="Helv"/>
                        </a:rPr>
                        <a:t>1.7 x 0.82</a:t>
                      </a:r>
                    </a:p>
                  </a:txBody>
                  <a:tcPr marL="6427" marR="6427" marT="6427" marB="0" anchor="b">
                    <a:lnL>
                      <a:noFill/>
                    </a:lnL>
                    <a:lnR>
                      <a:noFill/>
                    </a:lnR>
                    <a:lnT>
                      <a:noFill/>
                    </a:lnT>
                    <a:lnB>
                      <a:noFill/>
                    </a:lnB>
                  </a:tcPr>
                </a:tc>
                <a:tc>
                  <a:txBody>
                    <a:bodyPr/>
                    <a:lstStyle/>
                    <a:p>
                      <a:pPr algn="l" fontAlgn="b"/>
                      <a:r>
                        <a:rPr lang="en-US" sz="1200" b="0" i="0" u="none" strike="noStrike">
                          <a:latin typeface="Helv"/>
                        </a:rPr>
                        <a:t>WR7</a:t>
                      </a:r>
                    </a:p>
                  </a:txBody>
                  <a:tcPr marL="9525" marR="9525" marT="9525" marB="0" anchor="b">
                    <a:lnL>
                      <a:noFill/>
                    </a:lnL>
                    <a:lnR>
                      <a:noFill/>
                    </a:lnR>
                    <a:lnT>
                      <a:noFill/>
                    </a:lnT>
                    <a:lnB>
                      <a:noFill/>
                    </a:lnB>
                  </a:tcPr>
                </a:tc>
                <a:tc>
                  <a:txBody>
                    <a:bodyPr/>
                    <a:lstStyle/>
                    <a:p>
                      <a:pPr algn="ctr" fontAlgn="b"/>
                      <a:endParaRPr lang="en-US" sz="1200" b="0" i="0" u="none" strike="noStrike">
                        <a:latin typeface="Helv"/>
                      </a:endParaRPr>
                    </a:p>
                  </a:txBody>
                  <a:tcPr marL="9525" marR="9525" marT="9525" marB="0" anchor="b">
                    <a:lnL>
                      <a:noFill/>
                    </a:lnL>
                    <a:lnR>
                      <a:noFill/>
                    </a:lnR>
                    <a:lnT>
                      <a:noFill/>
                    </a:lnT>
                    <a:lnB>
                      <a:noFill/>
                    </a:lnB>
                  </a:tcPr>
                </a:tc>
              </a:tr>
              <a:tr h="135823">
                <a:tc>
                  <a:txBody>
                    <a:bodyPr/>
                    <a:lstStyle/>
                    <a:p>
                      <a:pPr algn="l" fontAlgn="b"/>
                      <a:r>
                        <a:rPr lang="en-US" sz="1000" b="0" i="0" u="none" strike="noStrike">
                          <a:latin typeface="Helv"/>
                        </a:rPr>
                        <a:t>140.0 - 220.0</a:t>
                      </a:r>
                    </a:p>
                  </a:txBody>
                  <a:tcPr marL="6427" marR="6427" marT="6427" marB="0" anchor="b">
                    <a:lnL>
                      <a:noFill/>
                    </a:lnL>
                    <a:lnR>
                      <a:noFill/>
                    </a:lnR>
                    <a:lnT>
                      <a:noFill/>
                    </a:lnT>
                    <a:lnB>
                      <a:noFill/>
                    </a:lnB>
                  </a:tcPr>
                </a:tc>
                <a:tc>
                  <a:txBody>
                    <a:bodyPr/>
                    <a:lstStyle/>
                    <a:p>
                      <a:pPr algn="l" fontAlgn="b"/>
                      <a:r>
                        <a:rPr lang="en-US" sz="1000" b="0" i="0" u="none" strike="noStrike">
                          <a:latin typeface="Helv"/>
                        </a:rPr>
                        <a:t>0.051 x 0.0255</a:t>
                      </a:r>
                    </a:p>
                  </a:txBody>
                  <a:tcPr marL="6427" marR="6427" marT="6427" marB="0" anchor="b">
                    <a:lnL>
                      <a:noFill/>
                    </a:lnL>
                    <a:lnR>
                      <a:noFill/>
                    </a:lnR>
                    <a:lnT>
                      <a:noFill/>
                    </a:lnT>
                    <a:lnB>
                      <a:noFill/>
                    </a:lnB>
                  </a:tcPr>
                </a:tc>
                <a:tc>
                  <a:txBody>
                    <a:bodyPr/>
                    <a:lstStyle/>
                    <a:p>
                      <a:pPr algn="l" fontAlgn="b"/>
                      <a:r>
                        <a:rPr lang="en-US" sz="1000" b="0" i="0" u="none" strike="noStrike">
                          <a:latin typeface="Helv"/>
                        </a:rPr>
                        <a:t>1.3 x 0.65</a:t>
                      </a:r>
                    </a:p>
                  </a:txBody>
                  <a:tcPr marL="6427" marR="6427" marT="6427" marB="0" anchor="b">
                    <a:lnL>
                      <a:noFill/>
                    </a:lnL>
                    <a:lnR>
                      <a:noFill/>
                    </a:lnR>
                    <a:lnT>
                      <a:noFill/>
                    </a:lnT>
                    <a:lnB>
                      <a:noFill/>
                    </a:lnB>
                  </a:tcPr>
                </a:tc>
                <a:tc>
                  <a:txBody>
                    <a:bodyPr/>
                    <a:lstStyle/>
                    <a:p>
                      <a:pPr algn="l" fontAlgn="b"/>
                      <a:r>
                        <a:rPr lang="en-US" sz="1200" b="0" i="0" u="none" strike="noStrike">
                          <a:latin typeface="Helv"/>
                        </a:rPr>
                        <a:t>WR5</a:t>
                      </a:r>
                    </a:p>
                  </a:txBody>
                  <a:tcPr marL="9525" marR="9525" marT="9525" marB="0" anchor="b">
                    <a:lnL>
                      <a:noFill/>
                    </a:lnL>
                    <a:lnR>
                      <a:noFill/>
                    </a:lnR>
                    <a:lnT>
                      <a:noFill/>
                    </a:lnT>
                    <a:lnB>
                      <a:noFill/>
                    </a:lnB>
                  </a:tcPr>
                </a:tc>
                <a:tc>
                  <a:txBody>
                    <a:bodyPr/>
                    <a:lstStyle/>
                    <a:p>
                      <a:pPr algn="ctr" fontAlgn="b"/>
                      <a:r>
                        <a:rPr lang="en-US" sz="1200" b="0" i="0" u="none" strike="noStrike">
                          <a:latin typeface="Helv"/>
                        </a:rPr>
                        <a:t>A(7.5cm)</a:t>
                      </a:r>
                    </a:p>
                  </a:txBody>
                  <a:tcPr marL="9525" marR="9525" marT="9525" marB="0" anchor="b">
                    <a:lnL>
                      <a:noFill/>
                    </a:lnL>
                    <a:lnR>
                      <a:noFill/>
                    </a:lnR>
                    <a:lnT>
                      <a:noFill/>
                    </a:lnT>
                    <a:lnB>
                      <a:noFill/>
                    </a:lnB>
                  </a:tcPr>
                </a:tc>
              </a:tr>
              <a:tr h="135823">
                <a:tc>
                  <a:txBody>
                    <a:bodyPr/>
                    <a:lstStyle/>
                    <a:p>
                      <a:pPr algn="l" fontAlgn="b"/>
                      <a:r>
                        <a:rPr lang="en-US" sz="1000" b="0" i="0" u="none" strike="noStrike">
                          <a:latin typeface="Helv"/>
                        </a:rPr>
                        <a:t>170.0 - 260.0</a:t>
                      </a:r>
                    </a:p>
                  </a:txBody>
                  <a:tcPr marL="6427" marR="6427" marT="6427" marB="0" anchor="b">
                    <a:lnL>
                      <a:noFill/>
                    </a:lnL>
                    <a:lnR>
                      <a:noFill/>
                    </a:lnR>
                    <a:lnT>
                      <a:noFill/>
                    </a:lnT>
                    <a:lnB>
                      <a:noFill/>
                    </a:lnB>
                  </a:tcPr>
                </a:tc>
                <a:tc>
                  <a:txBody>
                    <a:bodyPr/>
                    <a:lstStyle/>
                    <a:p>
                      <a:pPr algn="l" fontAlgn="b"/>
                      <a:r>
                        <a:rPr lang="en-US" sz="1000" b="0" i="0" u="none" strike="noStrike">
                          <a:latin typeface="Helv"/>
                        </a:rPr>
                        <a:t>0.043 x 0.0215</a:t>
                      </a:r>
                    </a:p>
                  </a:txBody>
                  <a:tcPr marL="6427" marR="6427" marT="6427" marB="0" anchor="b">
                    <a:lnL>
                      <a:noFill/>
                    </a:lnL>
                    <a:lnR>
                      <a:noFill/>
                    </a:lnR>
                    <a:lnT>
                      <a:noFill/>
                    </a:lnT>
                    <a:lnB>
                      <a:noFill/>
                    </a:lnB>
                  </a:tcPr>
                </a:tc>
                <a:tc>
                  <a:txBody>
                    <a:bodyPr/>
                    <a:lstStyle/>
                    <a:p>
                      <a:pPr algn="l" fontAlgn="b"/>
                      <a:r>
                        <a:rPr lang="en-US" sz="1000" b="0" i="0" u="none" strike="noStrike">
                          <a:latin typeface="Helv"/>
                        </a:rPr>
                        <a:t>1.1 x 0.55</a:t>
                      </a:r>
                    </a:p>
                  </a:txBody>
                  <a:tcPr marL="6427" marR="6427" marT="6427" marB="0" anchor="b">
                    <a:lnL>
                      <a:noFill/>
                    </a:lnL>
                    <a:lnR>
                      <a:noFill/>
                    </a:lnR>
                    <a:lnT>
                      <a:noFill/>
                    </a:lnT>
                    <a:lnB>
                      <a:noFill/>
                    </a:lnB>
                  </a:tcPr>
                </a:tc>
                <a:tc>
                  <a:txBody>
                    <a:bodyPr/>
                    <a:lstStyle/>
                    <a:p>
                      <a:pPr algn="l" fontAlgn="b"/>
                      <a:r>
                        <a:rPr lang="en-US" sz="1200" b="0" i="0" u="none" strike="noStrike">
                          <a:latin typeface="Helv"/>
                        </a:rPr>
                        <a:t>WR4</a:t>
                      </a:r>
                    </a:p>
                  </a:txBody>
                  <a:tcPr marL="9525" marR="9525" marT="9525" marB="0" anchor="b">
                    <a:lnL>
                      <a:noFill/>
                    </a:lnL>
                    <a:lnR>
                      <a:noFill/>
                    </a:lnR>
                    <a:lnT>
                      <a:noFill/>
                    </a:lnT>
                    <a:lnB>
                      <a:noFill/>
                    </a:lnB>
                  </a:tcPr>
                </a:tc>
                <a:tc>
                  <a:txBody>
                    <a:bodyPr/>
                    <a:lstStyle/>
                    <a:p>
                      <a:pPr algn="ctr" fontAlgn="b"/>
                      <a:endParaRPr lang="en-US" sz="1200" b="0" i="0" u="none" strike="noStrike">
                        <a:latin typeface="Helv"/>
                      </a:endParaRPr>
                    </a:p>
                  </a:txBody>
                  <a:tcPr marL="9525" marR="9525" marT="9525" marB="0" anchor="b">
                    <a:lnL>
                      <a:noFill/>
                    </a:lnL>
                    <a:lnR>
                      <a:noFill/>
                    </a:lnR>
                    <a:lnT>
                      <a:noFill/>
                    </a:lnT>
                    <a:lnB>
                      <a:noFill/>
                    </a:lnB>
                  </a:tcPr>
                </a:tc>
              </a:tr>
              <a:tr h="135823">
                <a:tc>
                  <a:txBody>
                    <a:bodyPr/>
                    <a:lstStyle/>
                    <a:p>
                      <a:pPr algn="l" fontAlgn="b"/>
                      <a:r>
                        <a:rPr lang="en-US" sz="1000" b="0" i="0" u="none" strike="noStrike">
                          <a:latin typeface="Helv"/>
                        </a:rPr>
                        <a:t>220.0 - 325.0</a:t>
                      </a:r>
                    </a:p>
                  </a:txBody>
                  <a:tcPr marL="6427" marR="6427" marT="6427" marB="0" anchor="b">
                    <a:lnL>
                      <a:noFill/>
                    </a:lnL>
                    <a:lnR>
                      <a:noFill/>
                    </a:lnR>
                    <a:lnT>
                      <a:noFill/>
                    </a:lnT>
                    <a:lnB>
                      <a:noFill/>
                    </a:lnB>
                  </a:tcPr>
                </a:tc>
                <a:tc>
                  <a:txBody>
                    <a:bodyPr/>
                    <a:lstStyle/>
                    <a:p>
                      <a:pPr algn="l" fontAlgn="b"/>
                      <a:r>
                        <a:rPr lang="en-US" sz="1000" b="0" i="0" u="none" strike="noStrike">
                          <a:latin typeface="Helv"/>
                        </a:rPr>
                        <a:t>0.034 x 0.017</a:t>
                      </a:r>
                    </a:p>
                  </a:txBody>
                  <a:tcPr marL="6427" marR="6427" marT="6427" marB="0" anchor="b">
                    <a:lnL>
                      <a:noFill/>
                    </a:lnL>
                    <a:lnR>
                      <a:noFill/>
                    </a:lnR>
                    <a:lnT>
                      <a:noFill/>
                    </a:lnT>
                    <a:lnB>
                      <a:noFill/>
                    </a:lnB>
                  </a:tcPr>
                </a:tc>
                <a:tc>
                  <a:txBody>
                    <a:bodyPr/>
                    <a:lstStyle/>
                    <a:p>
                      <a:pPr algn="l" fontAlgn="b"/>
                      <a:r>
                        <a:rPr lang="en-US" sz="1000" b="0" i="0" u="none" strike="noStrike" dirty="0">
                          <a:latin typeface="Helv"/>
                        </a:rPr>
                        <a:t>0.87 x 0.44</a:t>
                      </a:r>
                    </a:p>
                  </a:txBody>
                  <a:tcPr marL="6427" marR="6427" marT="6427" marB="0" anchor="b">
                    <a:lnL>
                      <a:noFill/>
                    </a:lnL>
                    <a:lnR>
                      <a:noFill/>
                    </a:lnR>
                    <a:lnT>
                      <a:noFill/>
                    </a:lnT>
                    <a:lnB>
                      <a:noFill/>
                    </a:lnB>
                  </a:tcPr>
                </a:tc>
                <a:tc>
                  <a:txBody>
                    <a:bodyPr/>
                    <a:lstStyle/>
                    <a:p>
                      <a:pPr algn="l" fontAlgn="b"/>
                      <a:r>
                        <a:rPr lang="en-US" sz="1200" b="0" i="0" u="none" strike="noStrike" dirty="0">
                          <a:latin typeface="Helv"/>
                        </a:rPr>
                        <a:t>WR3</a:t>
                      </a:r>
                    </a:p>
                  </a:txBody>
                  <a:tcPr marL="9525" marR="9525" marT="9525" marB="0" anchor="b">
                    <a:lnL>
                      <a:noFill/>
                    </a:lnL>
                    <a:lnR>
                      <a:noFill/>
                    </a:lnR>
                    <a:lnT>
                      <a:noFill/>
                    </a:lnT>
                    <a:lnB>
                      <a:noFill/>
                    </a:lnB>
                  </a:tcPr>
                </a:tc>
                <a:tc>
                  <a:txBody>
                    <a:bodyPr/>
                    <a:lstStyle/>
                    <a:p>
                      <a:pPr algn="ctr" fontAlgn="b"/>
                      <a:r>
                        <a:rPr lang="en-US" sz="1200" b="0" i="0" u="none" strike="noStrike" dirty="0">
                          <a:latin typeface="Helv"/>
                        </a:rPr>
                        <a:t>R</a:t>
                      </a:r>
                    </a:p>
                  </a:txBody>
                  <a:tcPr marL="9525" marR="9525" marT="9525" marB="0" anchor="b">
                    <a:lnL>
                      <a:noFill/>
                    </a:lnL>
                    <a:lnR>
                      <a:noFill/>
                    </a:lnR>
                    <a:lnT>
                      <a:noFill/>
                    </a:lnT>
                    <a:lnB>
                      <a:noFill/>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15-3 Physical Picture of Waveguide Propagation</a:t>
            </a:r>
            <a:endParaRPr lang="en-US" dirty="0"/>
          </a:p>
        </p:txBody>
      </p:sp>
      <p:sp>
        <p:nvSpPr>
          <p:cNvPr id="3" name="Content Placeholder 2"/>
          <p:cNvSpPr>
            <a:spLocks noGrp="1"/>
          </p:cNvSpPr>
          <p:nvPr>
            <p:ph idx="1"/>
          </p:nvPr>
        </p:nvSpPr>
        <p:spPr/>
        <p:txBody>
          <a:bodyPr/>
          <a:lstStyle/>
          <a:p>
            <a:r>
              <a:rPr lang="en-US" dirty="0" smtClean="0"/>
              <a:t>You can imagine EM waves bouncing off the walls of the waveguide, much like total internal reflection.  The lower the frequency the more perpendicular to the walls the waves must travel to reflect and interfere properly, eventually, below the cutoff frequency the waves travel entirely perpendicular, and no energy propagates down the </a:t>
            </a:r>
            <a:r>
              <a:rPr lang="en-US" dirty="0" err="1" smtClean="0"/>
              <a:t>wavegude</a:t>
            </a:r>
            <a:r>
              <a:rPr lang="en-US" dirty="0" smtClean="0"/>
              <a:t>.</a:t>
            </a:r>
            <a:endParaRPr lang="en-US" dirty="0"/>
          </a:p>
        </p:txBody>
      </p:sp>
      <p:sp>
        <p:nvSpPr>
          <p:cNvPr id="4" name="Date Placeholder 3"/>
          <p:cNvSpPr>
            <a:spLocks noGrp="1"/>
          </p:cNvSpPr>
          <p:nvPr>
            <p:ph type="dt" sz="half" idx="10"/>
          </p:nvPr>
        </p:nvSpPr>
        <p:spPr/>
        <p:txBody>
          <a:bodyPr/>
          <a:lstStyle/>
          <a:p>
            <a:r>
              <a:rPr lang="en-US" smtClean="0"/>
              <a:t>4/20/2010</a:t>
            </a:r>
            <a:endParaRPr lang="en-US"/>
          </a:p>
        </p:txBody>
      </p:sp>
      <p:sp>
        <p:nvSpPr>
          <p:cNvPr id="5" name="Footer Placeholder 4"/>
          <p:cNvSpPr>
            <a:spLocks noGrp="1"/>
          </p:cNvSpPr>
          <p:nvPr>
            <p:ph type="ftr" sz="quarter" idx="11"/>
          </p:nvPr>
        </p:nvSpPr>
        <p:spPr/>
        <p:txBody>
          <a:bodyPr/>
          <a:lstStyle/>
          <a:p>
            <a:r>
              <a:rPr lang="en-US" smtClean="0"/>
              <a:t>R. Munden - Fairfield University</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2307" name="fg15_00500.jpg" descr="fg15_00500"/>
          <p:cNvPicPr>
            <a:picLocks noChangeAspect="1" noChangeArrowheads="1"/>
          </p:cNvPicPr>
          <p:nvPr/>
        </p:nvPicPr>
        <p:blipFill>
          <a:blip r:embed="rId3" cstate="print"/>
          <a:srcRect/>
          <a:stretch>
            <a:fillRect/>
          </a:stretch>
        </p:blipFill>
        <p:spPr bwMode="auto">
          <a:xfrm>
            <a:off x="228600" y="1397000"/>
            <a:ext cx="8456613" cy="4062413"/>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4/20/2010</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13</a:t>
            </a:fld>
            <a:endParaRPr lang="en-US"/>
          </a:p>
        </p:txBody>
      </p:sp>
      <p:sp>
        <p:nvSpPr>
          <p:cNvPr id="6" name="Footer Placeholder 5"/>
          <p:cNvSpPr>
            <a:spLocks noGrp="1"/>
          </p:cNvSpPr>
          <p:nvPr>
            <p:ph type="ftr" sz="quarter" idx="11"/>
          </p:nvPr>
        </p:nvSpPr>
        <p:spPr/>
        <p:txBody>
          <a:bodyPr/>
          <a:lstStyle/>
          <a:p>
            <a:r>
              <a:rPr lang="en-US" smtClean="0"/>
              <a:t>R. Munden - Fairfield University</a:t>
            </a:r>
            <a:endParaRPr lang="en-US"/>
          </a:p>
        </p:txBody>
      </p:sp>
      <p:sp>
        <p:nvSpPr>
          <p:cNvPr id="7" name="Title 6"/>
          <p:cNvSpPr>
            <a:spLocks noGrp="1"/>
          </p:cNvSpPr>
          <p:nvPr>
            <p:ph type="title"/>
          </p:nvPr>
        </p:nvSpPr>
        <p:spPr/>
        <p:txBody>
          <a:bodyPr/>
          <a:lstStyle/>
          <a:p>
            <a:r>
              <a:rPr lang="en-US" dirty="0" smtClean="0"/>
              <a:t>Wave paths</a:t>
            </a:r>
            <a:endParaRPr lang="en-US" dirty="0"/>
          </a:p>
        </p:txBody>
      </p:sp>
      <p:sp>
        <p:nvSpPr>
          <p:cNvPr id="8" name="Rectangle 2"/>
          <p:cNvSpPr txBox="1">
            <a:spLocks noChangeArrowheads="1"/>
          </p:cNvSpPr>
          <p:nvPr/>
        </p:nvSpPr>
        <p:spPr>
          <a:xfrm>
            <a:off x="381000" y="5638800"/>
            <a:ext cx="8305800" cy="331787"/>
          </a:xfrm>
          <a:prstGeom prst="rect">
            <a:avLst/>
          </a:prstGeom>
        </p:spPr>
        <p:txBody>
          <a:bodyPr vert="horz" lIns="91440" tIns="45720" rIns="91440" bIns="45720" rtlCol="0" anchor="t" anchorCtr="0">
            <a:noAutofit/>
            <a:scene3d>
              <a:camera prst="orthographicFront"/>
              <a:lightRig rig="balanced" dir="t"/>
            </a:scene3d>
            <a:sp3d>
              <a:extrusionClr>
                <a:schemeClr val="tx1">
                  <a:lumMod val="75000"/>
                </a:schemeClr>
              </a:extrusion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250" normalizeH="0" baseline="0" noProof="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Figure 15-5</a:t>
            </a:r>
            <a:r>
              <a:rPr kumimoji="0" lang="en-US" sz="1200" b="0" i="0" u="none" strike="noStrike" kern="1200" cap="none" spc="250" normalizeH="0" baseline="0" noProof="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   Paths followed by waves traveling back and forth between the walls of a waveguide.</a:t>
            </a:r>
            <a:endParaRPr kumimoji="0" lang="en-US" sz="1200" b="0" i="0" u="none" strike="noStrike" kern="1200" cap="none" spc="250" normalizeH="0" baseline="0" noProof="0" dirty="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03920" cy="1143000"/>
          </a:xfrm>
        </p:spPr>
        <p:txBody>
          <a:bodyPr/>
          <a:lstStyle/>
          <a:p>
            <a:r>
              <a:rPr lang="en-US" dirty="0" err="1" smtClean="0"/>
              <a:t>Wavefront</a:t>
            </a:r>
            <a:r>
              <a:rPr lang="en-US" dirty="0" smtClean="0"/>
              <a:t> propagation</a:t>
            </a:r>
            <a:endParaRPr lang="en-US" dirty="0"/>
          </a:p>
        </p:txBody>
      </p:sp>
      <p:sp>
        <p:nvSpPr>
          <p:cNvPr id="3" name="Content Placeholder 2"/>
          <p:cNvSpPr>
            <a:spLocks noGrp="1"/>
          </p:cNvSpPr>
          <p:nvPr>
            <p:ph idx="1"/>
          </p:nvPr>
        </p:nvSpPr>
        <p:spPr>
          <a:xfrm>
            <a:off x="838200" y="1219200"/>
            <a:ext cx="7315200" cy="3962400"/>
          </a:xfrm>
        </p:spPr>
        <p:txBody>
          <a:bodyPr/>
          <a:lstStyle/>
          <a:p>
            <a:r>
              <a:rPr lang="en-US" dirty="0" smtClean="0"/>
              <a:t>Group Velocity:</a:t>
            </a:r>
          </a:p>
          <a:p>
            <a:endParaRPr lang="en-US" dirty="0" smtClean="0"/>
          </a:p>
          <a:p>
            <a:r>
              <a:rPr lang="en-US" dirty="0" smtClean="0"/>
              <a:t>Guide Wavelength: </a:t>
            </a:r>
            <a:endParaRPr lang="en-US" dirty="0"/>
          </a:p>
        </p:txBody>
      </p:sp>
      <p:sp>
        <p:nvSpPr>
          <p:cNvPr id="4" name="Date Placeholder 3"/>
          <p:cNvSpPr>
            <a:spLocks noGrp="1"/>
          </p:cNvSpPr>
          <p:nvPr>
            <p:ph type="dt" sz="half" idx="10"/>
          </p:nvPr>
        </p:nvSpPr>
        <p:spPr/>
        <p:txBody>
          <a:bodyPr/>
          <a:lstStyle/>
          <a:p>
            <a:r>
              <a:rPr lang="en-US" smtClean="0"/>
              <a:t>4/20/2010</a:t>
            </a:r>
            <a:endParaRPr lang="en-US"/>
          </a:p>
        </p:txBody>
      </p:sp>
      <p:sp>
        <p:nvSpPr>
          <p:cNvPr id="5" name="Footer Placeholder 4"/>
          <p:cNvSpPr>
            <a:spLocks noGrp="1"/>
          </p:cNvSpPr>
          <p:nvPr>
            <p:ph type="ftr" sz="quarter" idx="11"/>
          </p:nvPr>
        </p:nvSpPr>
        <p:spPr/>
        <p:txBody>
          <a:bodyPr/>
          <a:lstStyle/>
          <a:p>
            <a:r>
              <a:rPr lang="en-US" smtClean="0"/>
              <a:t>R. Munden - Fairfield University</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14</a:t>
            </a:fld>
            <a:endParaRPr lang="en-US"/>
          </a:p>
        </p:txBody>
      </p:sp>
      <p:graphicFrame>
        <p:nvGraphicFramePr>
          <p:cNvPr id="7" name="Object 6"/>
          <p:cNvGraphicFramePr>
            <a:graphicFrameLocks noChangeAspect="1"/>
          </p:cNvGraphicFramePr>
          <p:nvPr/>
        </p:nvGraphicFramePr>
        <p:xfrm>
          <a:off x="2971800" y="1143000"/>
          <a:ext cx="1905000" cy="609600"/>
        </p:xfrm>
        <a:graphic>
          <a:graphicData uri="http://schemas.openxmlformats.org/presentationml/2006/ole">
            <p:oleObj spid="_x0000_s600066" name="Equation" r:id="rId3" imgW="1587240" imgH="507960" progId="Equation.3">
              <p:embed/>
            </p:oleObj>
          </a:graphicData>
        </a:graphic>
      </p:graphicFrame>
      <p:pic>
        <p:nvPicPr>
          <p:cNvPr id="8" name="fg15_00600.jpg" descr="fg15_00600"/>
          <p:cNvPicPr>
            <a:picLocks noChangeAspect="1" noChangeArrowheads="1"/>
          </p:cNvPicPr>
          <p:nvPr/>
        </p:nvPicPr>
        <p:blipFill>
          <a:blip r:embed="rId4" cstate="print"/>
          <a:srcRect/>
          <a:stretch>
            <a:fillRect/>
          </a:stretch>
        </p:blipFill>
        <p:spPr bwMode="auto">
          <a:xfrm>
            <a:off x="990600" y="3657600"/>
            <a:ext cx="4523950" cy="2332038"/>
          </a:xfrm>
          <a:prstGeom prst="rect">
            <a:avLst/>
          </a:prstGeom>
          <a:noFill/>
          <a:ln w="9525">
            <a:noFill/>
            <a:miter lim="800000"/>
            <a:headEnd/>
            <a:tailEnd/>
          </a:ln>
          <a:effectLst/>
        </p:spPr>
      </p:pic>
      <p:sp>
        <p:nvSpPr>
          <p:cNvPr id="9" name="Rectangle 2"/>
          <p:cNvSpPr txBox="1">
            <a:spLocks noChangeArrowheads="1"/>
          </p:cNvSpPr>
          <p:nvPr/>
        </p:nvSpPr>
        <p:spPr>
          <a:xfrm>
            <a:off x="838200" y="5943600"/>
            <a:ext cx="5181600" cy="331787"/>
          </a:xfrm>
          <a:prstGeom prst="rect">
            <a:avLst/>
          </a:prstGeom>
        </p:spPr>
        <p:txBody>
          <a:bodyPr vert="horz" lIns="91440" tIns="45720" rIns="91440" bIns="45720" rtlCol="0" anchor="t" anchorCtr="0">
            <a:noAutofit/>
            <a:scene3d>
              <a:camera prst="orthographicFront"/>
              <a:lightRig rig="balanced" dir="t"/>
            </a:scene3d>
            <a:sp3d>
              <a:extrusionClr>
                <a:schemeClr val="tx1">
                  <a:lumMod val="75000"/>
                </a:schemeClr>
              </a:extrusion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250" normalizeH="0" baseline="0" noProof="0" dirty="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Figure 15-6</a:t>
            </a:r>
            <a:r>
              <a:rPr kumimoji="0" lang="en-US" sz="1200" b="0" i="0" u="none" strike="noStrike" kern="1200" cap="none" spc="250" normalizeH="0" baseline="0" noProof="0" dirty="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   </a:t>
            </a:r>
            <a:r>
              <a:rPr kumimoji="0" lang="en-US" sz="1200" b="0" i="0" u="none" strike="noStrike" kern="1200" cap="none" spc="250" normalizeH="0" baseline="0" noProof="0" dirty="0" err="1"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Wavefront</a:t>
            </a:r>
            <a:r>
              <a:rPr kumimoji="0" lang="en-US" sz="1200" b="0" i="0" u="none" strike="noStrike" kern="1200" cap="none" spc="250" normalizeH="0" baseline="0" noProof="0" dirty="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 reflection in a waveguide.</a:t>
            </a:r>
            <a:endParaRPr kumimoji="0" lang="en-US" sz="1200" b="0" i="0" u="none" strike="noStrike" kern="1200" cap="none" spc="250" normalizeH="0" baseline="0" noProof="0" dirty="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endParaRPr>
          </a:p>
        </p:txBody>
      </p:sp>
      <p:sp>
        <p:nvSpPr>
          <p:cNvPr id="10" name="TextBox 9"/>
          <p:cNvSpPr txBox="1"/>
          <p:nvPr/>
        </p:nvSpPr>
        <p:spPr>
          <a:xfrm>
            <a:off x="6019800" y="1295400"/>
            <a:ext cx="2667000" cy="4801314"/>
          </a:xfrm>
          <a:prstGeom prst="rect">
            <a:avLst/>
          </a:prstGeom>
          <a:noFill/>
        </p:spPr>
        <p:txBody>
          <a:bodyPr wrap="square" rtlCol="0">
            <a:spAutoFit/>
          </a:bodyPr>
          <a:lstStyle/>
          <a:p>
            <a:r>
              <a:rPr lang="en-US" dirty="0" smtClean="0"/>
              <a:t>As frequency goes down, wavelength goes up.  As this approaches the cutoff wavelength, the wave must be travelling more perpendicular (theta near zero), which lowers the group velocity, eventually stopping propagation of energy when theta = 0 and Vg =0.  At this condition in TE10 mode you have one half wavelength of E field across the a direction of the guide.</a:t>
            </a:r>
            <a:endParaRPr lang="en-US" dirty="0"/>
          </a:p>
        </p:txBody>
      </p:sp>
      <p:graphicFrame>
        <p:nvGraphicFramePr>
          <p:cNvPr id="600067" name="Object 3"/>
          <p:cNvGraphicFramePr>
            <a:graphicFrameLocks noChangeAspect="1"/>
          </p:cNvGraphicFramePr>
          <p:nvPr/>
        </p:nvGraphicFramePr>
        <p:xfrm>
          <a:off x="2286000" y="2667000"/>
          <a:ext cx="3256642" cy="609600"/>
        </p:xfrm>
        <a:graphic>
          <a:graphicData uri="http://schemas.openxmlformats.org/presentationml/2006/ole">
            <p:oleObj spid="_x0000_s600067" name="Equation" r:id="rId5" imgW="2374560" imgH="444240" progId="Equation.3">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4355" name="fg15_00600.jpg" descr="fg15_00600"/>
          <p:cNvPicPr>
            <a:picLocks noChangeAspect="1" noChangeArrowheads="1"/>
          </p:cNvPicPr>
          <p:nvPr/>
        </p:nvPicPr>
        <p:blipFill>
          <a:blip r:embed="rId3" cstate="print"/>
          <a:srcRect/>
          <a:stretch>
            <a:fillRect/>
          </a:stretch>
        </p:blipFill>
        <p:spPr bwMode="auto">
          <a:xfrm>
            <a:off x="228600" y="1249363"/>
            <a:ext cx="8456613" cy="4359275"/>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4/20/2010</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15</a:t>
            </a:fld>
            <a:endParaRPr lang="en-US"/>
          </a:p>
        </p:txBody>
      </p:sp>
      <p:sp>
        <p:nvSpPr>
          <p:cNvPr id="6" name="Footer Placeholder 5"/>
          <p:cNvSpPr>
            <a:spLocks noGrp="1"/>
          </p:cNvSpPr>
          <p:nvPr>
            <p:ph type="ftr" sz="quarter" idx="11"/>
          </p:nvPr>
        </p:nvSpPr>
        <p:spPr/>
        <p:txBody>
          <a:bodyPr/>
          <a:lstStyle/>
          <a:p>
            <a:r>
              <a:rPr lang="en-US" smtClean="0"/>
              <a:t>R. Munden - Fairfield University</a:t>
            </a:r>
            <a:endParaRPr lang="en-US"/>
          </a:p>
        </p:txBody>
      </p:sp>
      <p:sp>
        <p:nvSpPr>
          <p:cNvPr id="7" name="Title 6"/>
          <p:cNvSpPr>
            <a:spLocks noGrp="1"/>
          </p:cNvSpPr>
          <p:nvPr>
            <p:ph type="title"/>
          </p:nvPr>
        </p:nvSpPr>
        <p:spPr/>
        <p:txBody>
          <a:bodyPr/>
          <a:lstStyle/>
          <a:p>
            <a:r>
              <a:rPr lang="en-US" dirty="0" err="1" smtClean="0"/>
              <a:t>Wavefront</a:t>
            </a:r>
            <a:r>
              <a:rPr lang="en-US" dirty="0" smtClean="0"/>
              <a:t> Reflection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15-4 Other Types of Waveguides</a:t>
            </a:r>
            <a:endParaRPr lang="en-US" dirty="0"/>
          </a:p>
        </p:txBody>
      </p:sp>
      <p:sp>
        <p:nvSpPr>
          <p:cNvPr id="3" name="Content Placeholder 2"/>
          <p:cNvSpPr>
            <a:spLocks noGrp="1"/>
          </p:cNvSpPr>
          <p:nvPr>
            <p:ph idx="1"/>
          </p:nvPr>
        </p:nvSpPr>
        <p:spPr>
          <a:xfrm>
            <a:off x="914400" y="1524000"/>
            <a:ext cx="7315200" cy="3962400"/>
          </a:xfrm>
        </p:spPr>
        <p:txBody>
          <a:bodyPr>
            <a:normAutofit/>
          </a:bodyPr>
          <a:lstStyle/>
          <a:p>
            <a:r>
              <a:rPr lang="en-US" sz="2800" dirty="0" smtClean="0"/>
              <a:t>Rectangular is by far the most common, but special applications may require use of special waveguide configurations</a:t>
            </a:r>
            <a:endParaRPr lang="en-US" sz="2800" dirty="0"/>
          </a:p>
        </p:txBody>
      </p:sp>
      <p:sp>
        <p:nvSpPr>
          <p:cNvPr id="4" name="Date Placeholder 3"/>
          <p:cNvSpPr>
            <a:spLocks noGrp="1"/>
          </p:cNvSpPr>
          <p:nvPr>
            <p:ph type="dt" sz="half" idx="10"/>
          </p:nvPr>
        </p:nvSpPr>
        <p:spPr/>
        <p:txBody>
          <a:bodyPr/>
          <a:lstStyle/>
          <a:p>
            <a:r>
              <a:rPr lang="en-US" smtClean="0"/>
              <a:t>4/20/2010</a:t>
            </a:r>
            <a:endParaRPr lang="en-US"/>
          </a:p>
        </p:txBody>
      </p:sp>
      <p:sp>
        <p:nvSpPr>
          <p:cNvPr id="5" name="Footer Placeholder 4"/>
          <p:cNvSpPr>
            <a:spLocks noGrp="1"/>
          </p:cNvSpPr>
          <p:nvPr>
            <p:ph type="ftr" sz="quarter" idx="11"/>
          </p:nvPr>
        </p:nvSpPr>
        <p:spPr/>
        <p:txBody>
          <a:bodyPr/>
          <a:lstStyle/>
          <a:p>
            <a:r>
              <a:rPr lang="en-US" smtClean="0"/>
              <a:t>R. Munden - Fairfield University</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6403" name="fg15_00700.jpg" descr="fg15_00700"/>
          <p:cNvPicPr>
            <a:picLocks noChangeAspect="1" noChangeArrowheads="1"/>
          </p:cNvPicPr>
          <p:nvPr/>
        </p:nvPicPr>
        <p:blipFill>
          <a:blip r:embed="rId3" cstate="print"/>
          <a:srcRect/>
          <a:stretch>
            <a:fillRect/>
          </a:stretch>
        </p:blipFill>
        <p:spPr bwMode="auto">
          <a:xfrm>
            <a:off x="304800" y="1143000"/>
            <a:ext cx="6019800" cy="1649879"/>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4/20/2010</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17</a:t>
            </a:fld>
            <a:endParaRPr lang="en-US"/>
          </a:p>
        </p:txBody>
      </p:sp>
      <p:sp>
        <p:nvSpPr>
          <p:cNvPr id="6" name="Footer Placeholder 5"/>
          <p:cNvSpPr>
            <a:spLocks noGrp="1"/>
          </p:cNvSpPr>
          <p:nvPr>
            <p:ph type="ftr" sz="quarter" idx="11"/>
          </p:nvPr>
        </p:nvSpPr>
        <p:spPr/>
        <p:txBody>
          <a:bodyPr/>
          <a:lstStyle/>
          <a:p>
            <a:r>
              <a:rPr lang="en-US" smtClean="0"/>
              <a:t>R. Munden - Fairfield University</a:t>
            </a:r>
            <a:endParaRPr lang="en-US"/>
          </a:p>
        </p:txBody>
      </p:sp>
      <p:sp>
        <p:nvSpPr>
          <p:cNvPr id="7" name="Title 6"/>
          <p:cNvSpPr>
            <a:spLocks noGrp="1"/>
          </p:cNvSpPr>
          <p:nvPr>
            <p:ph type="title"/>
          </p:nvPr>
        </p:nvSpPr>
        <p:spPr/>
        <p:txBody>
          <a:bodyPr/>
          <a:lstStyle/>
          <a:p>
            <a:r>
              <a:rPr lang="en-US" dirty="0" smtClean="0"/>
              <a:t>Circular Waveguide</a:t>
            </a:r>
            <a:endParaRPr lang="en-US" dirty="0"/>
          </a:p>
        </p:txBody>
      </p:sp>
      <p:pic>
        <p:nvPicPr>
          <p:cNvPr id="8" name="fg15_00800.jpg" descr="fg15_00800"/>
          <p:cNvPicPr>
            <a:picLocks noChangeAspect="1" noChangeArrowheads="1"/>
          </p:cNvPicPr>
          <p:nvPr/>
        </p:nvPicPr>
        <p:blipFill>
          <a:blip r:embed="rId4" cstate="print"/>
          <a:srcRect/>
          <a:stretch>
            <a:fillRect/>
          </a:stretch>
        </p:blipFill>
        <p:spPr bwMode="auto">
          <a:xfrm>
            <a:off x="457200" y="3505200"/>
            <a:ext cx="3581400" cy="1783641"/>
          </a:xfrm>
          <a:prstGeom prst="rect">
            <a:avLst/>
          </a:prstGeom>
          <a:noFill/>
          <a:ln w="9525">
            <a:noFill/>
            <a:miter lim="800000"/>
            <a:headEnd/>
            <a:tailEnd/>
          </a:ln>
          <a:effectLst/>
        </p:spPr>
      </p:pic>
      <p:sp>
        <p:nvSpPr>
          <p:cNvPr id="9" name="Rectangle 2"/>
          <p:cNvSpPr txBox="1">
            <a:spLocks noChangeArrowheads="1"/>
          </p:cNvSpPr>
          <p:nvPr/>
        </p:nvSpPr>
        <p:spPr>
          <a:xfrm>
            <a:off x="381000" y="5638800"/>
            <a:ext cx="8305800" cy="331787"/>
          </a:xfrm>
          <a:prstGeom prst="rect">
            <a:avLst/>
          </a:prstGeom>
        </p:spPr>
        <p:txBody>
          <a:bodyPr vert="horz" lIns="91440" tIns="45720" rIns="91440" bIns="45720" rtlCol="0" anchor="t" anchorCtr="0">
            <a:noAutofit/>
            <a:scene3d>
              <a:camera prst="orthographicFront"/>
              <a:lightRig rig="balanced" dir="t"/>
            </a:scene3d>
            <a:sp3d>
              <a:extrusionClr>
                <a:schemeClr val="tx1">
                  <a:lumMod val="75000"/>
                </a:schemeClr>
              </a:extrusion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250" normalizeH="0" baseline="0" noProof="0" dirty="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Figure 15-8</a:t>
            </a:r>
            <a:r>
              <a:rPr kumimoji="0" lang="en-US" sz="1200" b="0" i="0" u="none" strike="noStrike" kern="1200" cap="none" spc="250" normalizeH="0" baseline="0" noProof="0" dirty="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   Circular-to-rectangular taper.</a:t>
            </a:r>
            <a:endParaRPr kumimoji="0" lang="en-US" sz="1200" b="0" i="0" u="none" strike="noStrike" kern="1200" cap="none" spc="250" normalizeH="0" baseline="0" noProof="0" dirty="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endParaRPr>
          </a:p>
        </p:txBody>
      </p:sp>
      <p:sp>
        <p:nvSpPr>
          <p:cNvPr id="10" name="Rectangle 2"/>
          <p:cNvSpPr txBox="1">
            <a:spLocks noChangeArrowheads="1"/>
          </p:cNvSpPr>
          <p:nvPr/>
        </p:nvSpPr>
        <p:spPr>
          <a:xfrm>
            <a:off x="381000" y="2971800"/>
            <a:ext cx="5257800" cy="331787"/>
          </a:xfrm>
          <a:prstGeom prst="rect">
            <a:avLst/>
          </a:prstGeom>
        </p:spPr>
        <p:txBody>
          <a:bodyPr vert="horz" lIns="91440" tIns="45720" rIns="91440" bIns="45720" rtlCol="0" anchor="t" anchorCtr="0">
            <a:noAutofit/>
            <a:scene3d>
              <a:camera prst="orthographicFront"/>
              <a:lightRig rig="balanced" dir="t"/>
            </a:scene3d>
            <a:sp3d>
              <a:extrusionClr>
                <a:schemeClr val="tx1">
                  <a:lumMod val="75000"/>
                </a:schemeClr>
              </a:extrusion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250" normalizeH="0" baseline="0" noProof="0" dirty="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Figure 15-7</a:t>
            </a:r>
            <a:r>
              <a:rPr kumimoji="0" lang="en-US" sz="1200" b="0" i="0" u="none" strike="noStrike" kern="1200" cap="none" spc="250" normalizeH="0" baseline="0" noProof="0" dirty="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   Circular waveguide rotating joint.</a:t>
            </a:r>
            <a:endParaRPr kumimoji="0" lang="en-US" sz="1200" b="0" i="0" u="none" strike="noStrike" kern="1200" cap="none" spc="250" normalizeH="0" baseline="0" noProof="0" dirty="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endParaRPr>
          </a:p>
        </p:txBody>
      </p:sp>
      <p:sp>
        <p:nvSpPr>
          <p:cNvPr id="11" name="TextBox 10"/>
          <p:cNvSpPr txBox="1"/>
          <p:nvPr/>
        </p:nvSpPr>
        <p:spPr>
          <a:xfrm>
            <a:off x="5029200" y="2971800"/>
            <a:ext cx="3886200" cy="2862322"/>
          </a:xfrm>
          <a:prstGeom prst="rect">
            <a:avLst/>
          </a:prstGeom>
          <a:noFill/>
        </p:spPr>
        <p:txBody>
          <a:bodyPr wrap="square" rtlCol="0">
            <a:spAutoFit/>
          </a:bodyPr>
          <a:lstStyle/>
          <a:p>
            <a:r>
              <a:rPr lang="en-US" b="1" dirty="0" smtClean="0"/>
              <a:t>Circular waveguide </a:t>
            </a:r>
          </a:p>
          <a:p>
            <a:r>
              <a:rPr lang="en-US" b="1" dirty="0" smtClean="0"/>
              <a:t>Advantages:</a:t>
            </a:r>
          </a:p>
          <a:p>
            <a:r>
              <a:rPr lang="en-US" dirty="0" smtClean="0"/>
              <a:t>Simple to manufacture</a:t>
            </a:r>
          </a:p>
          <a:p>
            <a:r>
              <a:rPr lang="en-US" dirty="0" smtClean="0"/>
              <a:t>Rotationally symmetric – ideal for rotating radar installations</a:t>
            </a:r>
          </a:p>
          <a:p>
            <a:r>
              <a:rPr lang="en-US" b="1" dirty="0" smtClean="0"/>
              <a:t>Disadvantages:</a:t>
            </a:r>
          </a:p>
          <a:p>
            <a:r>
              <a:rPr lang="en-US" dirty="0" smtClean="0"/>
              <a:t>Twice the cross-section necessary</a:t>
            </a:r>
          </a:p>
          <a:p>
            <a:r>
              <a:rPr lang="en-US" dirty="0" smtClean="0"/>
              <a:t>Expensive</a:t>
            </a:r>
          </a:p>
          <a:p>
            <a:r>
              <a:rPr lang="en-US" dirty="0" smtClean="0"/>
              <a:t>Only 15% bandwidth as opposed to 50% BW for dominant mode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499" name="fg15_00900.jpg" descr="fg15_00900"/>
          <p:cNvPicPr>
            <a:picLocks noChangeAspect="1" noChangeArrowheads="1"/>
          </p:cNvPicPr>
          <p:nvPr/>
        </p:nvPicPr>
        <p:blipFill>
          <a:blip r:embed="rId3" cstate="print"/>
          <a:srcRect/>
          <a:stretch>
            <a:fillRect/>
          </a:stretch>
        </p:blipFill>
        <p:spPr bwMode="auto">
          <a:xfrm>
            <a:off x="1219200" y="1066800"/>
            <a:ext cx="6096000" cy="3081758"/>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4/20/2010</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18</a:t>
            </a:fld>
            <a:endParaRPr lang="en-US"/>
          </a:p>
        </p:txBody>
      </p:sp>
      <p:sp>
        <p:nvSpPr>
          <p:cNvPr id="6" name="Footer Placeholder 5"/>
          <p:cNvSpPr>
            <a:spLocks noGrp="1"/>
          </p:cNvSpPr>
          <p:nvPr>
            <p:ph type="ftr" sz="quarter" idx="11"/>
          </p:nvPr>
        </p:nvSpPr>
        <p:spPr/>
        <p:txBody>
          <a:bodyPr/>
          <a:lstStyle/>
          <a:p>
            <a:r>
              <a:rPr lang="en-US" smtClean="0"/>
              <a:t>R. Munden - Fairfield University</a:t>
            </a:r>
            <a:endParaRPr lang="en-US"/>
          </a:p>
        </p:txBody>
      </p:sp>
      <p:sp>
        <p:nvSpPr>
          <p:cNvPr id="7" name="Title 6"/>
          <p:cNvSpPr>
            <a:spLocks noGrp="1"/>
          </p:cNvSpPr>
          <p:nvPr>
            <p:ph type="title"/>
          </p:nvPr>
        </p:nvSpPr>
        <p:spPr/>
        <p:txBody>
          <a:bodyPr/>
          <a:lstStyle/>
          <a:p>
            <a:r>
              <a:rPr lang="en-US" dirty="0" smtClean="0"/>
              <a:t>Ridged Waveguide</a:t>
            </a:r>
            <a:endParaRPr lang="en-US" dirty="0"/>
          </a:p>
        </p:txBody>
      </p:sp>
      <p:sp>
        <p:nvSpPr>
          <p:cNvPr id="8" name="Rectangle 2"/>
          <p:cNvSpPr txBox="1">
            <a:spLocks noChangeArrowheads="1"/>
          </p:cNvSpPr>
          <p:nvPr/>
        </p:nvSpPr>
        <p:spPr>
          <a:xfrm>
            <a:off x="1219200" y="4191000"/>
            <a:ext cx="3429000" cy="331787"/>
          </a:xfrm>
          <a:prstGeom prst="rect">
            <a:avLst/>
          </a:prstGeom>
        </p:spPr>
        <p:txBody>
          <a:bodyPr vert="horz" lIns="91440" tIns="45720" rIns="91440" bIns="45720" rtlCol="0" anchor="t" anchorCtr="0">
            <a:noAutofit/>
            <a:scene3d>
              <a:camera prst="orthographicFront"/>
              <a:lightRig rig="balanced" dir="t"/>
            </a:scene3d>
            <a:sp3d>
              <a:extrusionClr>
                <a:schemeClr val="tx1">
                  <a:lumMod val="75000"/>
                </a:schemeClr>
              </a:extrusion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250" normalizeH="0" baseline="0" noProof="0" dirty="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Figure 15-9</a:t>
            </a:r>
            <a:r>
              <a:rPr kumimoji="0" lang="en-US" sz="1200" b="0" i="0" u="none" strike="noStrike" kern="1200" cap="none" spc="250" normalizeH="0" baseline="0" noProof="0" dirty="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   Ridged waveguides.</a:t>
            </a:r>
            <a:endParaRPr kumimoji="0" lang="en-US" sz="1200" b="0" i="0" u="none" strike="noStrike" kern="1200" cap="none" spc="250" normalizeH="0" baseline="0" noProof="0" dirty="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endParaRPr>
          </a:p>
        </p:txBody>
      </p:sp>
      <p:sp>
        <p:nvSpPr>
          <p:cNvPr id="9" name="TextBox 8"/>
          <p:cNvSpPr txBox="1"/>
          <p:nvPr/>
        </p:nvSpPr>
        <p:spPr>
          <a:xfrm>
            <a:off x="533400" y="4572000"/>
            <a:ext cx="7848600" cy="923330"/>
          </a:xfrm>
          <a:prstGeom prst="rect">
            <a:avLst/>
          </a:prstGeom>
          <a:noFill/>
        </p:spPr>
        <p:txBody>
          <a:bodyPr wrap="square" rtlCol="0">
            <a:spAutoFit/>
          </a:bodyPr>
          <a:lstStyle/>
          <a:p>
            <a:r>
              <a:rPr lang="en-US" dirty="0" smtClean="0"/>
              <a:t>Allow longer wavelengths (lower frequencies) with smaller outside dimensions.  Allow larger bandwidth.  More expensive to manufacture, so only used when space is a premium (i.e. satellites).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2547" name="fg15_01000.jpg" descr="fg15_01000"/>
          <p:cNvPicPr>
            <a:picLocks noChangeAspect="1" noChangeArrowheads="1"/>
          </p:cNvPicPr>
          <p:nvPr/>
        </p:nvPicPr>
        <p:blipFill>
          <a:blip r:embed="rId3" cstate="print"/>
          <a:srcRect/>
          <a:stretch>
            <a:fillRect/>
          </a:stretch>
        </p:blipFill>
        <p:spPr bwMode="auto">
          <a:xfrm>
            <a:off x="1066800" y="1295400"/>
            <a:ext cx="6172200" cy="271359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4/20/2010</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19</a:t>
            </a:fld>
            <a:endParaRPr lang="en-US"/>
          </a:p>
        </p:txBody>
      </p:sp>
      <p:sp>
        <p:nvSpPr>
          <p:cNvPr id="6" name="Footer Placeholder 5"/>
          <p:cNvSpPr>
            <a:spLocks noGrp="1"/>
          </p:cNvSpPr>
          <p:nvPr>
            <p:ph type="ftr" sz="quarter" idx="11"/>
          </p:nvPr>
        </p:nvSpPr>
        <p:spPr/>
        <p:txBody>
          <a:bodyPr/>
          <a:lstStyle/>
          <a:p>
            <a:r>
              <a:rPr lang="en-US" smtClean="0"/>
              <a:t>R. Munden - Fairfield University</a:t>
            </a:r>
            <a:endParaRPr lang="en-US"/>
          </a:p>
        </p:txBody>
      </p:sp>
      <p:sp>
        <p:nvSpPr>
          <p:cNvPr id="7" name="Title 6"/>
          <p:cNvSpPr>
            <a:spLocks noGrp="1"/>
          </p:cNvSpPr>
          <p:nvPr>
            <p:ph type="title"/>
          </p:nvPr>
        </p:nvSpPr>
        <p:spPr/>
        <p:txBody>
          <a:bodyPr/>
          <a:lstStyle/>
          <a:p>
            <a:r>
              <a:rPr lang="en-US" dirty="0" smtClean="0"/>
              <a:t>Flexible Waveguide</a:t>
            </a:r>
            <a:endParaRPr lang="en-US" dirty="0"/>
          </a:p>
        </p:txBody>
      </p:sp>
      <p:sp>
        <p:nvSpPr>
          <p:cNvPr id="8" name="Rectangle 2"/>
          <p:cNvSpPr txBox="1">
            <a:spLocks noChangeArrowheads="1"/>
          </p:cNvSpPr>
          <p:nvPr/>
        </p:nvSpPr>
        <p:spPr>
          <a:xfrm>
            <a:off x="1143000" y="4114800"/>
            <a:ext cx="3429000" cy="331787"/>
          </a:xfrm>
          <a:prstGeom prst="rect">
            <a:avLst/>
          </a:prstGeom>
        </p:spPr>
        <p:txBody>
          <a:bodyPr vert="horz" lIns="91440" tIns="45720" rIns="91440" bIns="45720" rtlCol="0" anchor="t" anchorCtr="0">
            <a:noAutofit/>
            <a:scene3d>
              <a:camera prst="orthographicFront"/>
              <a:lightRig rig="balanced" dir="t"/>
            </a:scene3d>
            <a:sp3d>
              <a:extrusionClr>
                <a:schemeClr val="tx1">
                  <a:lumMod val="75000"/>
                </a:schemeClr>
              </a:extrusion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250" normalizeH="0" baseline="0" noProof="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Figure 15-10</a:t>
            </a:r>
            <a:r>
              <a:rPr kumimoji="0" lang="en-US" sz="1200" b="0" i="0" u="none" strike="noStrike" kern="1200" cap="none" spc="250" normalizeH="0" baseline="0" noProof="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   Flexible waveguide.</a:t>
            </a:r>
            <a:endParaRPr kumimoji="0" lang="en-US" sz="1200" b="0" i="0" u="none" strike="noStrike" kern="1200" cap="none" spc="250" normalizeH="0" baseline="0" noProof="0" dirty="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endParaRPr>
          </a:p>
        </p:txBody>
      </p:sp>
      <p:sp>
        <p:nvSpPr>
          <p:cNvPr id="9" name="TextBox 8"/>
          <p:cNvSpPr txBox="1"/>
          <p:nvPr/>
        </p:nvSpPr>
        <p:spPr>
          <a:xfrm>
            <a:off x="1066800" y="4648200"/>
            <a:ext cx="6858000" cy="1200329"/>
          </a:xfrm>
          <a:prstGeom prst="rect">
            <a:avLst/>
          </a:prstGeom>
          <a:noFill/>
        </p:spPr>
        <p:txBody>
          <a:bodyPr wrap="square" rtlCol="0">
            <a:spAutoFit/>
          </a:bodyPr>
          <a:lstStyle/>
          <a:p>
            <a:r>
              <a:rPr lang="en-US" dirty="0" smtClean="0"/>
              <a:t>Spiral wound ribbons of metal allow continuous flexing for special applications.  Usually coated with rubber to maintain seal, and are often pressurized to prevent water or dust buildup or are coated with silver or gold to prevent corrosion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762000" y="1219200"/>
            <a:ext cx="8153400" cy="5368925"/>
          </a:xfrm>
        </p:spPr>
        <p:txBody>
          <a:bodyPr>
            <a:normAutofit/>
          </a:bodyPr>
          <a:lstStyle/>
          <a:p>
            <a:r>
              <a:rPr lang="en-US" dirty="0" smtClean="0"/>
              <a:t>Differentiate among sending signals on transmission lines, antennas, and waveguides based on power and distance</a:t>
            </a:r>
          </a:p>
          <a:p>
            <a:r>
              <a:rPr lang="en-US" dirty="0" smtClean="0"/>
              <a:t>Describe basic modes of operation for rectangular waveguides</a:t>
            </a:r>
          </a:p>
          <a:p>
            <a:r>
              <a:rPr lang="en-US" dirty="0" smtClean="0"/>
              <a:t>Calculate the cutoff wavelength for the dominant mode of operation </a:t>
            </a:r>
          </a:p>
          <a:p>
            <a:r>
              <a:rPr lang="en-US" dirty="0" smtClean="0"/>
              <a:t>Provide a physical picture of waveguide propagation, including the concepts of guide wavelength and velocity</a:t>
            </a:r>
          </a:p>
          <a:p>
            <a:r>
              <a:rPr lang="en-US" dirty="0" smtClean="0"/>
              <a:t>Describe other types of waveguides including circular, ridged, flexible, bends, twists, tees, tuners, terminations, attenuators, and directional couples</a:t>
            </a:r>
          </a:p>
          <a:p>
            <a:r>
              <a:rPr lang="en-US" dirty="0" smtClean="0"/>
              <a:t>Explain three methods for coupling energy into or out of a waveguide and the uses for cavity resonators</a:t>
            </a:r>
          </a:p>
          <a:p>
            <a:r>
              <a:rPr lang="en-US" dirty="0" smtClean="0"/>
              <a:t>Calculate an object’s velocity when using a Doppler radar system</a:t>
            </a:r>
          </a:p>
          <a:p>
            <a:r>
              <a:rPr lang="en-US" dirty="0" smtClean="0"/>
              <a:t>Calculate the characteristic impedance for </a:t>
            </a:r>
            <a:r>
              <a:rPr lang="en-US" dirty="0" err="1" smtClean="0"/>
              <a:t>microstrip</a:t>
            </a:r>
            <a:r>
              <a:rPr lang="en-US" dirty="0" smtClean="0"/>
              <a:t> and </a:t>
            </a:r>
            <a:r>
              <a:rPr lang="en-US" dirty="0" err="1" smtClean="0"/>
              <a:t>stripline</a:t>
            </a:r>
            <a:r>
              <a:rPr lang="en-US" dirty="0" smtClean="0"/>
              <a:t>.</a:t>
            </a:r>
          </a:p>
        </p:txBody>
      </p:sp>
      <p:sp>
        <p:nvSpPr>
          <p:cNvPr id="4" name="Date Placeholder 3"/>
          <p:cNvSpPr>
            <a:spLocks noGrp="1"/>
          </p:cNvSpPr>
          <p:nvPr>
            <p:ph type="dt" sz="half" idx="10"/>
          </p:nvPr>
        </p:nvSpPr>
        <p:spPr/>
        <p:txBody>
          <a:bodyPr/>
          <a:lstStyle/>
          <a:p>
            <a:r>
              <a:rPr lang="en-US" smtClean="0"/>
              <a:t>4/20/2010</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2</a:t>
            </a:fld>
            <a:endParaRPr lang="en-US"/>
          </a:p>
        </p:txBody>
      </p:sp>
      <p:sp>
        <p:nvSpPr>
          <p:cNvPr id="6" name="Footer Placeholder 5"/>
          <p:cNvSpPr>
            <a:spLocks noGrp="1"/>
          </p:cNvSpPr>
          <p:nvPr>
            <p:ph type="ftr" sz="quarter" idx="11"/>
          </p:nvPr>
        </p:nvSpPr>
        <p:spPr/>
        <p:txBody>
          <a:bodyPr/>
          <a:lstStyle/>
          <a:p>
            <a:r>
              <a:rPr lang="en-US" smtClean="0"/>
              <a:t>R. Munden - Fairfield University</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15-5 Other Waveguide Considerations</a:t>
            </a:r>
            <a:endParaRPr lang="en-US" dirty="0"/>
          </a:p>
        </p:txBody>
      </p:sp>
      <p:sp>
        <p:nvSpPr>
          <p:cNvPr id="3" name="Content Placeholder 2"/>
          <p:cNvSpPr>
            <a:spLocks noGrp="1"/>
          </p:cNvSpPr>
          <p:nvPr>
            <p:ph idx="1"/>
          </p:nvPr>
        </p:nvSpPr>
        <p:spPr/>
        <p:txBody>
          <a:bodyPr/>
          <a:lstStyle/>
          <a:p>
            <a:pPr>
              <a:buNone/>
            </a:pPr>
            <a:r>
              <a:rPr lang="en-US" sz="2800" dirty="0" smtClean="0"/>
              <a:t>Waveguide Attenuation</a:t>
            </a:r>
          </a:p>
          <a:p>
            <a:r>
              <a:rPr lang="en-US" dirty="0" smtClean="0"/>
              <a:t>Waveguides can propagate  up to 1 MW at 1.5 </a:t>
            </a:r>
            <a:r>
              <a:rPr lang="en-US" dirty="0" err="1" smtClean="0"/>
              <a:t>fco</a:t>
            </a:r>
            <a:r>
              <a:rPr lang="en-US" dirty="0" smtClean="0"/>
              <a:t> in air.  </a:t>
            </a:r>
          </a:p>
          <a:p>
            <a:r>
              <a:rPr lang="en-US" dirty="0" smtClean="0"/>
              <a:t>Generally waveguide losses are highest below </a:t>
            </a:r>
            <a:r>
              <a:rPr lang="en-US" dirty="0" err="1" smtClean="0"/>
              <a:t>fco</a:t>
            </a:r>
            <a:endParaRPr lang="en-US" dirty="0" smtClean="0"/>
          </a:p>
          <a:p>
            <a:r>
              <a:rPr lang="en-US" dirty="0" smtClean="0"/>
              <a:t>Above </a:t>
            </a:r>
            <a:r>
              <a:rPr lang="en-US" dirty="0" err="1" smtClean="0"/>
              <a:t>fco</a:t>
            </a:r>
            <a:r>
              <a:rPr lang="en-US" dirty="0" smtClean="0"/>
              <a:t>, the waveguide supports some travelling waves which have attenuation due to skin effect of walls and the dielectric losses.</a:t>
            </a:r>
          </a:p>
          <a:p>
            <a:r>
              <a:rPr lang="en-US" dirty="0" smtClean="0"/>
              <a:t>Generally attenuation drops approaching </a:t>
            </a:r>
            <a:r>
              <a:rPr lang="en-US" dirty="0" err="1" smtClean="0"/>
              <a:t>fco</a:t>
            </a:r>
            <a:r>
              <a:rPr lang="en-US" dirty="0" smtClean="0"/>
              <a:t>, then is a broad minimum, and gradually rises as frequency increases</a:t>
            </a:r>
          </a:p>
        </p:txBody>
      </p:sp>
      <p:sp>
        <p:nvSpPr>
          <p:cNvPr id="4" name="Date Placeholder 3"/>
          <p:cNvSpPr>
            <a:spLocks noGrp="1"/>
          </p:cNvSpPr>
          <p:nvPr>
            <p:ph type="dt" sz="half" idx="10"/>
          </p:nvPr>
        </p:nvSpPr>
        <p:spPr/>
        <p:txBody>
          <a:bodyPr/>
          <a:lstStyle/>
          <a:p>
            <a:r>
              <a:rPr lang="en-US" smtClean="0"/>
              <a:t>4/20/2010</a:t>
            </a:r>
            <a:endParaRPr lang="en-US"/>
          </a:p>
        </p:txBody>
      </p:sp>
      <p:sp>
        <p:nvSpPr>
          <p:cNvPr id="5" name="Footer Placeholder 4"/>
          <p:cNvSpPr>
            <a:spLocks noGrp="1"/>
          </p:cNvSpPr>
          <p:nvPr>
            <p:ph type="ftr" sz="quarter" idx="11"/>
          </p:nvPr>
        </p:nvSpPr>
        <p:spPr/>
        <p:txBody>
          <a:bodyPr/>
          <a:lstStyle/>
          <a:p>
            <a:r>
              <a:rPr lang="en-US" smtClean="0"/>
              <a:t>R. Munden - Fairfield University</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4595" name="fg15_01100.jpg" descr="fg15_01100"/>
          <p:cNvPicPr>
            <a:picLocks noChangeAspect="1" noChangeArrowheads="1"/>
          </p:cNvPicPr>
          <p:nvPr/>
        </p:nvPicPr>
        <p:blipFill>
          <a:blip r:embed="rId3" cstate="print"/>
          <a:srcRect/>
          <a:stretch>
            <a:fillRect/>
          </a:stretch>
        </p:blipFill>
        <p:spPr bwMode="auto">
          <a:xfrm>
            <a:off x="304800" y="1371600"/>
            <a:ext cx="8456613" cy="2511425"/>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4/20/2010</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21</a:t>
            </a:fld>
            <a:endParaRPr lang="en-US"/>
          </a:p>
        </p:txBody>
      </p:sp>
      <p:sp>
        <p:nvSpPr>
          <p:cNvPr id="6" name="Footer Placeholder 5"/>
          <p:cNvSpPr>
            <a:spLocks noGrp="1"/>
          </p:cNvSpPr>
          <p:nvPr>
            <p:ph type="ftr" sz="quarter" idx="11"/>
          </p:nvPr>
        </p:nvSpPr>
        <p:spPr/>
        <p:txBody>
          <a:bodyPr/>
          <a:lstStyle/>
          <a:p>
            <a:r>
              <a:rPr lang="en-US" smtClean="0"/>
              <a:t>R. Munden - Fairfield University</a:t>
            </a:r>
            <a:endParaRPr lang="en-US"/>
          </a:p>
        </p:txBody>
      </p:sp>
      <p:sp>
        <p:nvSpPr>
          <p:cNvPr id="7" name="Title 6"/>
          <p:cNvSpPr>
            <a:spLocks noGrp="1"/>
          </p:cNvSpPr>
          <p:nvPr>
            <p:ph type="title"/>
          </p:nvPr>
        </p:nvSpPr>
        <p:spPr/>
        <p:txBody>
          <a:bodyPr/>
          <a:lstStyle/>
          <a:p>
            <a:r>
              <a:rPr lang="en-US" dirty="0" smtClean="0"/>
              <a:t>Waveguide Bends and Twists</a:t>
            </a:r>
            <a:endParaRPr lang="en-US" dirty="0"/>
          </a:p>
        </p:txBody>
      </p:sp>
      <p:sp>
        <p:nvSpPr>
          <p:cNvPr id="8" name="Rectangle 2"/>
          <p:cNvSpPr txBox="1">
            <a:spLocks noChangeArrowheads="1"/>
          </p:cNvSpPr>
          <p:nvPr/>
        </p:nvSpPr>
        <p:spPr>
          <a:xfrm>
            <a:off x="381000" y="3962400"/>
            <a:ext cx="8305800" cy="331787"/>
          </a:xfrm>
          <a:prstGeom prst="rect">
            <a:avLst/>
          </a:prstGeom>
        </p:spPr>
        <p:txBody>
          <a:bodyPr vert="horz" lIns="91440" tIns="45720" rIns="91440" bIns="45720" rtlCol="0" anchor="t" anchorCtr="0">
            <a:noAutofit/>
            <a:scene3d>
              <a:camera prst="orthographicFront"/>
              <a:lightRig rig="balanced" dir="t"/>
            </a:scene3d>
            <a:sp3d>
              <a:extrusionClr>
                <a:schemeClr val="tx1">
                  <a:lumMod val="75000"/>
                </a:schemeClr>
              </a:extrusion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250" normalizeH="0" baseline="0" noProof="0" dirty="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Figure 15-11</a:t>
            </a:r>
            <a:r>
              <a:rPr kumimoji="0" lang="en-US" sz="1200" b="0" i="0" u="none" strike="noStrike" kern="1200" cap="none" spc="250" normalizeH="0" baseline="0" noProof="0" dirty="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   Waveguide bends and twists.</a:t>
            </a:r>
            <a:endParaRPr kumimoji="0" lang="en-US" sz="1200" b="0" i="0" u="none" strike="noStrike" kern="1200" cap="none" spc="250" normalizeH="0" baseline="0" noProof="0" dirty="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endParaRPr>
          </a:p>
        </p:txBody>
      </p:sp>
      <p:sp>
        <p:nvSpPr>
          <p:cNvPr id="10" name="TextBox 9"/>
          <p:cNvSpPr txBox="1"/>
          <p:nvPr/>
        </p:nvSpPr>
        <p:spPr>
          <a:xfrm>
            <a:off x="609600" y="4419600"/>
            <a:ext cx="2133600" cy="369332"/>
          </a:xfrm>
          <a:prstGeom prst="rect">
            <a:avLst/>
          </a:prstGeom>
          <a:noFill/>
        </p:spPr>
        <p:txBody>
          <a:bodyPr wrap="square" rtlCol="0">
            <a:spAutoFit/>
          </a:bodyPr>
          <a:lstStyle/>
          <a:p>
            <a:r>
              <a:rPr lang="en-US" dirty="0" smtClean="0"/>
              <a:t>H lines are bent</a:t>
            </a:r>
            <a:endParaRPr lang="en-US" dirty="0"/>
          </a:p>
        </p:txBody>
      </p:sp>
      <p:sp>
        <p:nvSpPr>
          <p:cNvPr id="11" name="TextBox 10"/>
          <p:cNvSpPr txBox="1"/>
          <p:nvPr/>
        </p:nvSpPr>
        <p:spPr>
          <a:xfrm>
            <a:off x="3200400" y="4419600"/>
            <a:ext cx="2133600" cy="369332"/>
          </a:xfrm>
          <a:prstGeom prst="rect">
            <a:avLst/>
          </a:prstGeom>
          <a:noFill/>
        </p:spPr>
        <p:txBody>
          <a:bodyPr wrap="square" rtlCol="0">
            <a:spAutoFit/>
          </a:bodyPr>
          <a:lstStyle/>
          <a:p>
            <a:r>
              <a:rPr lang="en-US" dirty="0" smtClean="0"/>
              <a:t>E lines are bent</a:t>
            </a:r>
            <a:endParaRPr lang="en-US" dirty="0"/>
          </a:p>
        </p:txBody>
      </p:sp>
      <p:sp>
        <p:nvSpPr>
          <p:cNvPr id="12" name="TextBox 11"/>
          <p:cNvSpPr txBox="1"/>
          <p:nvPr/>
        </p:nvSpPr>
        <p:spPr>
          <a:xfrm>
            <a:off x="6096000" y="4419600"/>
            <a:ext cx="2133600" cy="646331"/>
          </a:xfrm>
          <a:prstGeom prst="rect">
            <a:avLst/>
          </a:prstGeom>
          <a:noFill/>
        </p:spPr>
        <p:txBody>
          <a:bodyPr wrap="square" rtlCol="0">
            <a:spAutoFit/>
          </a:bodyPr>
          <a:lstStyle/>
          <a:p>
            <a:r>
              <a:rPr lang="en-US" dirty="0" smtClean="0"/>
              <a:t>E lines polarization plane is changed</a:t>
            </a:r>
            <a:endParaRPr lang="en-US" dirty="0"/>
          </a:p>
        </p:txBody>
      </p:sp>
      <p:sp>
        <p:nvSpPr>
          <p:cNvPr id="13" name="TextBox 12"/>
          <p:cNvSpPr txBox="1"/>
          <p:nvPr/>
        </p:nvSpPr>
        <p:spPr>
          <a:xfrm>
            <a:off x="1447800" y="5181600"/>
            <a:ext cx="6858000" cy="923330"/>
          </a:xfrm>
          <a:prstGeom prst="rect">
            <a:avLst/>
          </a:prstGeom>
          <a:noFill/>
        </p:spPr>
        <p:txBody>
          <a:bodyPr wrap="square" rtlCol="0">
            <a:spAutoFit/>
          </a:bodyPr>
          <a:lstStyle/>
          <a:p>
            <a:r>
              <a:rPr lang="en-US" dirty="0" smtClean="0"/>
              <a:t>These are used to mechanically move the wave around corners, or to change its polarization.  Often governed by “plumbing” considerations.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6643" name="fg15_01200.jpg" descr="fg15_01200"/>
          <p:cNvPicPr>
            <a:picLocks noChangeAspect="1" noChangeArrowheads="1"/>
          </p:cNvPicPr>
          <p:nvPr/>
        </p:nvPicPr>
        <p:blipFill>
          <a:blip r:embed="rId3" cstate="print"/>
          <a:srcRect/>
          <a:stretch>
            <a:fillRect/>
          </a:stretch>
        </p:blipFill>
        <p:spPr bwMode="auto">
          <a:xfrm>
            <a:off x="457200" y="1219200"/>
            <a:ext cx="5703283" cy="3696255"/>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4/20/2010</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22</a:t>
            </a:fld>
            <a:endParaRPr lang="en-US"/>
          </a:p>
        </p:txBody>
      </p:sp>
      <p:sp>
        <p:nvSpPr>
          <p:cNvPr id="6" name="Footer Placeholder 5"/>
          <p:cNvSpPr>
            <a:spLocks noGrp="1"/>
          </p:cNvSpPr>
          <p:nvPr>
            <p:ph type="ftr" sz="quarter" idx="11"/>
          </p:nvPr>
        </p:nvSpPr>
        <p:spPr/>
        <p:txBody>
          <a:bodyPr/>
          <a:lstStyle/>
          <a:p>
            <a:r>
              <a:rPr lang="en-US" smtClean="0"/>
              <a:t>R. Munden - Fairfield University</a:t>
            </a:r>
            <a:endParaRPr lang="en-US"/>
          </a:p>
        </p:txBody>
      </p:sp>
      <p:sp>
        <p:nvSpPr>
          <p:cNvPr id="7" name="Title 6"/>
          <p:cNvSpPr>
            <a:spLocks noGrp="1"/>
          </p:cNvSpPr>
          <p:nvPr>
            <p:ph type="title"/>
          </p:nvPr>
        </p:nvSpPr>
        <p:spPr/>
        <p:txBody>
          <a:bodyPr/>
          <a:lstStyle/>
          <a:p>
            <a:r>
              <a:rPr lang="en-US" dirty="0" smtClean="0"/>
              <a:t>Waveguide Tees</a:t>
            </a:r>
            <a:endParaRPr lang="en-US" dirty="0"/>
          </a:p>
        </p:txBody>
      </p:sp>
      <p:sp>
        <p:nvSpPr>
          <p:cNvPr id="8" name="Rectangle 2"/>
          <p:cNvSpPr txBox="1">
            <a:spLocks noChangeArrowheads="1"/>
          </p:cNvSpPr>
          <p:nvPr/>
        </p:nvSpPr>
        <p:spPr>
          <a:xfrm>
            <a:off x="457200" y="5181600"/>
            <a:ext cx="4572000" cy="331787"/>
          </a:xfrm>
          <a:prstGeom prst="rect">
            <a:avLst/>
          </a:prstGeom>
        </p:spPr>
        <p:txBody>
          <a:bodyPr vert="horz" lIns="91440" tIns="45720" rIns="91440" bIns="45720" rtlCol="0" anchor="t" anchorCtr="0">
            <a:noAutofit/>
            <a:scene3d>
              <a:camera prst="orthographicFront"/>
              <a:lightRig rig="balanced" dir="t"/>
            </a:scene3d>
            <a:sp3d>
              <a:extrusionClr>
                <a:schemeClr val="tx1">
                  <a:lumMod val="75000"/>
                </a:schemeClr>
              </a:extrusion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250" normalizeH="0" baseline="0" noProof="0" dirty="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Figure 15-12</a:t>
            </a:r>
            <a:r>
              <a:rPr kumimoji="0" lang="en-US" sz="1200" b="0" i="0" u="none" strike="noStrike" kern="1200" cap="none" spc="250" normalizeH="0" baseline="0" noProof="0" dirty="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   Shunt, series, and hybrid tees.</a:t>
            </a:r>
            <a:endParaRPr kumimoji="0" lang="en-US" sz="1200" b="0" i="0" u="none" strike="noStrike" kern="1200" cap="none" spc="250" normalizeH="0" baseline="0" noProof="0" dirty="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endParaRPr>
          </a:p>
        </p:txBody>
      </p:sp>
      <p:sp>
        <p:nvSpPr>
          <p:cNvPr id="9" name="TextBox 8"/>
          <p:cNvSpPr txBox="1"/>
          <p:nvPr/>
        </p:nvSpPr>
        <p:spPr>
          <a:xfrm>
            <a:off x="6324600" y="1143000"/>
            <a:ext cx="2667000" cy="4247317"/>
          </a:xfrm>
          <a:prstGeom prst="rect">
            <a:avLst/>
          </a:prstGeom>
          <a:noFill/>
        </p:spPr>
        <p:txBody>
          <a:bodyPr wrap="square" rtlCol="0">
            <a:spAutoFit/>
          </a:bodyPr>
          <a:lstStyle/>
          <a:p>
            <a:r>
              <a:rPr lang="en-US" dirty="0" smtClean="0"/>
              <a:t>Shunt – A+B add in phase to C, or C splits equally into A &amp; B</a:t>
            </a:r>
          </a:p>
          <a:p>
            <a:endParaRPr lang="en-US" dirty="0"/>
          </a:p>
          <a:p>
            <a:r>
              <a:rPr lang="en-US" dirty="0" smtClean="0"/>
              <a:t>Series – D splits equally, but opposite phase, into A and B.  D can be used with a piston for a short circuit stub.</a:t>
            </a:r>
          </a:p>
          <a:p>
            <a:endParaRPr lang="en-US" dirty="0"/>
          </a:p>
          <a:p>
            <a:r>
              <a:rPr lang="en-US" dirty="0" smtClean="0"/>
              <a:t>Hybrid or Magic Tee – combines the two previous forms, many interesting applications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787" name="fg15_01300.jpg" descr="fg15_01300"/>
          <p:cNvPicPr>
            <a:picLocks noChangeAspect="1" noChangeArrowheads="1"/>
          </p:cNvPicPr>
          <p:nvPr/>
        </p:nvPicPr>
        <p:blipFill>
          <a:blip r:embed="rId3" cstate="print"/>
          <a:srcRect/>
          <a:stretch>
            <a:fillRect/>
          </a:stretch>
        </p:blipFill>
        <p:spPr bwMode="auto">
          <a:xfrm>
            <a:off x="1295400" y="914400"/>
            <a:ext cx="6435725" cy="4227114"/>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4/20/2010</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23</a:t>
            </a:fld>
            <a:endParaRPr lang="en-US"/>
          </a:p>
        </p:txBody>
      </p:sp>
      <p:sp>
        <p:nvSpPr>
          <p:cNvPr id="6" name="Footer Placeholder 5"/>
          <p:cNvSpPr>
            <a:spLocks noGrp="1"/>
          </p:cNvSpPr>
          <p:nvPr>
            <p:ph type="ftr" sz="quarter" idx="11"/>
          </p:nvPr>
        </p:nvSpPr>
        <p:spPr/>
        <p:txBody>
          <a:bodyPr/>
          <a:lstStyle/>
          <a:p>
            <a:r>
              <a:rPr lang="en-US" smtClean="0"/>
              <a:t>R. Munden - Fairfield University</a:t>
            </a:r>
            <a:endParaRPr lang="en-US"/>
          </a:p>
        </p:txBody>
      </p:sp>
      <p:sp>
        <p:nvSpPr>
          <p:cNvPr id="7" name="Title 6"/>
          <p:cNvSpPr>
            <a:spLocks noGrp="1"/>
          </p:cNvSpPr>
          <p:nvPr>
            <p:ph type="title"/>
          </p:nvPr>
        </p:nvSpPr>
        <p:spPr/>
        <p:txBody>
          <a:bodyPr/>
          <a:lstStyle/>
          <a:p>
            <a:r>
              <a:rPr lang="en-US" dirty="0" smtClean="0"/>
              <a:t>Magic Tee</a:t>
            </a:r>
            <a:endParaRPr lang="en-US" dirty="0"/>
          </a:p>
        </p:txBody>
      </p:sp>
      <p:sp>
        <p:nvSpPr>
          <p:cNvPr id="8" name="Rectangle 2"/>
          <p:cNvSpPr txBox="1">
            <a:spLocks noChangeArrowheads="1"/>
          </p:cNvSpPr>
          <p:nvPr/>
        </p:nvSpPr>
        <p:spPr>
          <a:xfrm>
            <a:off x="533400" y="5334000"/>
            <a:ext cx="8305800" cy="331787"/>
          </a:xfrm>
          <a:prstGeom prst="rect">
            <a:avLst/>
          </a:prstGeom>
        </p:spPr>
        <p:txBody>
          <a:bodyPr vert="horz" lIns="91440" tIns="45720" rIns="91440" bIns="45720" rtlCol="0" anchor="t" anchorCtr="0">
            <a:noAutofit/>
            <a:scene3d>
              <a:camera prst="orthographicFront"/>
              <a:lightRig rig="balanced" dir="t"/>
            </a:scene3d>
            <a:sp3d>
              <a:extrusionClr>
                <a:schemeClr val="tx1">
                  <a:lumMod val="75000"/>
                </a:schemeClr>
              </a:extrusion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250" normalizeH="0" baseline="0" noProof="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Figure 15-13</a:t>
            </a:r>
            <a:r>
              <a:rPr kumimoji="0" lang="en-US" sz="1200" b="0" i="0" u="none" strike="noStrike" kern="1200" cap="none" spc="250" normalizeH="0" baseline="0" noProof="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   Hybrid-tee TR switch.</a:t>
            </a:r>
            <a:endParaRPr kumimoji="0" lang="en-US" sz="1200" b="0" i="0" u="none" strike="noStrike" kern="1200" cap="none" spc="250" normalizeH="0" baseline="0" noProof="0" dirty="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4835" name="fg15_01400.jpg" descr="fg15_01400"/>
          <p:cNvPicPr>
            <a:picLocks noChangeAspect="1" noChangeArrowheads="1"/>
          </p:cNvPicPr>
          <p:nvPr/>
        </p:nvPicPr>
        <p:blipFill>
          <a:blip r:embed="rId3" cstate="print"/>
          <a:srcRect/>
          <a:stretch>
            <a:fillRect/>
          </a:stretch>
        </p:blipFill>
        <p:spPr bwMode="auto">
          <a:xfrm>
            <a:off x="1066800" y="1143000"/>
            <a:ext cx="3672769" cy="4419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4/20/2010</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24</a:t>
            </a:fld>
            <a:endParaRPr lang="en-US"/>
          </a:p>
        </p:txBody>
      </p:sp>
      <p:sp>
        <p:nvSpPr>
          <p:cNvPr id="6" name="Footer Placeholder 5"/>
          <p:cNvSpPr>
            <a:spLocks noGrp="1"/>
          </p:cNvSpPr>
          <p:nvPr>
            <p:ph type="ftr" sz="quarter" idx="11"/>
          </p:nvPr>
        </p:nvSpPr>
        <p:spPr/>
        <p:txBody>
          <a:bodyPr/>
          <a:lstStyle/>
          <a:p>
            <a:r>
              <a:rPr lang="en-US" smtClean="0"/>
              <a:t>R. Munden - Fairfield University</a:t>
            </a:r>
            <a:endParaRPr lang="en-US"/>
          </a:p>
        </p:txBody>
      </p:sp>
      <p:sp>
        <p:nvSpPr>
          <p:cNvPr id="7" name="Title 6"/>
          <p:cNvSpPr>
            <a:spLocks noGrp="1"/>
          </p:cNvSpPr>
          <p:nvPr>
            <p:ph type="title"/>
          </p:nvPr>
        </p:nvSpPr>
        <p:spPr/>
        <p:txBody>
          <a:bodyPr/>
          <a:lstStyle/>
          <a:p>
            <a:r>
              <a:rPr lang="en-US" dirty="0" smtClean="0"/>
              <a:t>Tuners</a:t>
            </a:r>
            <a:endParaRPr lang="en-US" dirty="0"/>
          </a:p>
        </p:txBody>
      </p:sp>
      <p:sp>
        <p:nvSpPr>
          <p:cNvPr id="8" name="Rectangle 2"/>
          <p:cNvSpPr txBox="1">
            <a:spLocks noChangeArrowheads="1"/>
          </p:cNvSpPr>
          <p:nvPr/>
        </p:nvSpPr>
        <p:spPr>
          <a:xfrm>
            <a:off x="609600" y="5638800"/>
            <a:ext cx="8305800" cy="331787"/>
          </a:xfrm>
          <a:prstGeom prst="rect">
            <a:avLst/>
          </a:prstGeom>
        </p:spPr>
        <p:txBody>
          <a:bodyPr vert="horz" lIns="91440" tIns="45720" rIns="91440" bIns="45720" rtlCol="0" anchor="t" anchorCtr="0">
            <a:noAutofit/>
            <a:scene3d>
              <a:camera prst="orthographicFront"/>
              <a:lightRig rig="balanced" dir="t"/>
            </a:scene3d>
            <a:sp3d>
              <a:extrusionClr>
                <a:schemeClr val="tx1">
                  <a:lumMod val="75000"/>
                </a:schemeClr>
              </a:extrusion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250" normalizeH="0" baseline="0" noProof="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Figure 15-14</a:t>
            </a:r>
            <a:r>
              <a:rPr kumimoji="0" lang="en-US" sz="1200" b="0" i="0" u="none" strike="noStrike" kern="1200" cap="none" spc="250" normalizeH="0" baseline="0" noProof="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   Tuners.</a:t>
            </a:r>
            <a:endParaRPr kumimoji="0" lang="en-US" sz="1200" b="0" i="0" u="none" strike="noStrike" kern="1200" cap="none" spc="250" normalizeH="0" baseline="0" noProof="0" dirty="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endParaRPr>
          </a:p>
        </p:txBody>
      </p:sp>
      <p:sp>
        <p:nvSpPr>
          <p:cNvPr id="9" name="TextBox 8"/>
          <p:cNvSpPr txBox="1"/>
          <p:nvPr/>
        </p:nvSpPr>
        <p:spPr>
          <a:xfrm>
            <a:off x="5029200" y="1295400"/>
            <a:ext cx="3352800" cy="2862322"/>
          </a:xfrm>
          <a:prstGeom prst="rect">
            <a:avLst/>
          </a:prstGeom>
          <a:noFill/>
        </p:spPr>
        <p:txBody>
          <a:bodyPr wrap="square" rtlCol="0">
            <a:spAutoFit/>
          </a:bodyPr>
          <a:lstStyle/>
          <a:p>
            <a:r>
              <a:rPr lang="en-US" dirty="0" smtClean="0"/>
              <a:t>Similar to shorted stub in a transmission line.</a:t>
            </a:r>
          </a:p>
          <a:p>
            <a:r>
              <a:rPr lang="en-US" dirty="0" smtClean="0"/>
              <a:t>If less than ¼ wave it looks capacitive, if longer it looks inductive.</a:t>
            </a:r>
          </a:p>
          <a:p>
            <a:endParaRPr lang="en-US" dirty="0"/>
          </a:p>
          <a:p>
            <a:r>
              <a:rPr lang="en-US" dirty="0" smtClean="0"/>
              <a:t>Can be used to match loads.</a:t>
            </a:r>
          </a:p>
          <a:p>
            <a:pPr marL="342900" indent="-342900">
              <a:buAutoNum type="alphaLcParenR"/>
            </a:pPr>
            <a:r>
              <a:rPr lang="en-US" dirty="0" smtClean="0"/>
              <a:t>Is like a single-stub tuner</a:t>
            </a:r>
          </a:p>
          <a:p>
            <a:pPr marL="342900" indent="-342900">
              <a:buAutoNum type="alphaLcParenR"/>
            </a:pPr>
            <a:endParaRPr lang="en-US" dirty="0"/>
          </a:p>
          <a:p>
            <a:pPr marL="342900" indent="-342900">
              <a:buAutoNum type="alphaLcParenR"/>
            </a:pPr>
            <a:r>
              <a:rPr lang="en-US" dirty="0" smtClean="0"/>
              <a:t>Is like a double-stub tuner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15-6 Termination and Attenuation</a:t>
            </a:r>
            <a:endParaRPr lang="en-US" dirty="0"/>
          </a:p>
        </p:txBody>
      </p:sp>
      <p:sp>
        <p:nvSpPr>
          <p:cNvPr id="3" name="Content Placeholder 2"/>
          <p:cNvSpPr>
            <a:spLocks noGrp="1"/>
          </p:cNvSpPr>
          <p:nvPr>
            <p:ph idx="1"/>
          </p:nvPr>
        </p:nvSpPr>
        <p:spPr/>
        <p:txBody>
          <a:bodyPr/>
          <a:lstStyle/>
          <a:p>
            <a:r>
              <a:rPr lang="en-US" dirty="0" smtClean="0"/>
              <a:t>Characteristic Wave Impedance (depends on frequency): </a:t>
            </a:r>
          </a:p>
          <a:p>
            <a:endParaRPr lang="en-US" dirty="0"/>
          </a:p>
        </p:txBody>
      </p:sp>
      <p:sp>
        <p:nvSpPr>
          <p:cNvPr id="4" name="Date Placeholder 3"/>
          <p:cNvSpPr>
            <a:spLocks noGrp="1"/>
          </p:cNvSpPr>
          <p:nvPr>
            <p:ph type="dt" sz="half" idx="10"/>
          </p:nvPr>
        </p:nvSpPr>
        <p:spPr/>
        <p:txBody>
          <a:bodyPr/>
          <a:lstStyle/>
          <a:p>
            <a:r>
              <a:rPr lang="en-US" smtClean="0"/>
              <a:t>4/20/2010</a:t>
            </a:r>
            <a:endParaRPr lang="en-US"/>
          </a:p>
        </p:txBody>
      </p:sp>
      <p:sp>
        <p:nvSpPr>
          <p:cNvPr id="5" name="Footer Placeholder 4"/>
          <p:cNvSpPr>
            <a:spLocks noGrp="1"/>
          </p:cNvSpPr>
          <p:nvPr>
            <p:ph type="ftr" sz="quarter" idx="11"/>
          </p:nvPr>
        </p:nvSpPr>
        <p:spPr/>
        <p:txBody>
          <a:bodyPr/>
          <a:lstStyle/>
          <a:p>
            <a:r>
              <a:rPr lang="en-US" smtClean="0"/>
              <a:t>R. Munden - Fairfield University</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25</a:t>
            </a:fld>
            <a:endParaRPr lang="en-US"/>
          </a:p>
        </p:txBody>
      </p:sp>
      <p:graphicFrame>
        <p:nvGraphicFramePr>
          <p:cNvPr id="7" name="Object 6"/>
          <p:cNvGraphicFramePr>
            <a:graphicFrameLocks noChangeAspect="1"/>
          </p:cNvGraphicFramePr>
          <p:nvPr/>
        </p:nvGraphicFramePr>
        <p:xfrm>
          <a:off x="3352800" y="2438400"/>
          <a:ext cx="2362200" cy="1241945"/>
        </p:xfrm>
        <a:graphic>
          <a:graphicData uri="http://schemas.openxmlformats.org/presentationml/2006/ole">
            <p:oleObj spid="_x0000_s576513" name="Equation" r:id="rId3" imgW="1257120" imgH="660240" progId="Equation.3">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6883" name="fg15_01500.jpg" descr="fg15_01500"/>
          <p:cNvPicPr>
            <a:picLocks noChangeAspect="1" noChangeArrowheads="1"/>
          </p:cNvPicPr>
          <p:nvPr/>
        </p:nvPicPr>
        <p:blipFill>
          <a:blip r:embed="rId3" cstate="print"/>
          <a:srcRect/>
          <a:stretch>
            <a:fillRect/>
          </a:stretch>
        </p:blipFill>
        <p:spPr bwMode="auto">
          <a:xfrm>
            <a:off x="2286000" y="990600"/>
            <a:ext cx="4235450" cy="380398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4/20/2010</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26</a:t>
            </a:fld>
            <a:endParaRPr lang="en-US"/>
          </a:p>
        </p:txBody>
      </p:sp>
      <p:sp>
        <p:nvSpPr>
          <p:cNvPr id="6" name="Footer Placeholder 5"/>
          <p:cNvSpPr>
            <a:spLocks noGrp="1"/>
          </p:cNvSpPr>
          <p:nvPr>
            <p:ph type="ftr" sz="quarter" idx="11"/>
          </p:nvPr>
        </p:nvSpPr>
        <p:spPr/>
        <p:txBody>
          <a:bodyPr/>
          <a:lstStyle/>
          <a:p>
            <a:r>
              <a:rPr lang="en-US" smtClean="0"/>
              <a:t>R. Munden - Fairfield University</a:t>
            </a:r>
            <a:endParaRPr lang="en-US"/>
          </a:p>
        </p:txBody>
      </p:sp>
      <p:sp>
        <p:nvSpPr>
          <p:cNvPr id="7" name="Title 6"/>
          <p:cNvSpPr>
            <a:spLocks noGrp="1"/>
          </p:cNvSpPr>
          <p:nvPr>
            <p:ph type="title"/>
          </p:nvPr>
        </p:nvSpPr>
        <p:spPr/>
        <p:txBody>
          <a:bodyPr/>
          <a:lstStyle/>
          <a:p>
            <a:r>
              <a:rPr lang="en-US" dirty="0" smtClean="0"/>
              <a:t>Termination</a:t>
            </a:r>
            <a:endParaRPr lang="en-US" dirty="0"/>
          </a:p>
        </p:txBody>
      </p:sp>
      <p:sp>
        <p:nvSpPr>
          <p:cNvPr id="9" name="Rectangle 2"/>
          <p:cNvSpPr txBox="1">
            <a:spLocks noChangeArrowheads="1"/>
          </p:cNvSpPr>
          <p:nvPr/>
        </p:nvSpPr>
        <p:spPr>
          <a:xfrm>
            <a:off x="1905000" y="4876800"/>
            <a:ext cx="5029200" cy="331787"/>
          </a:xfrm>
          <a:prstGeom prst="rect">
            <a:avLst/>
          </a:prstGeom>
        </p:spPr>
        <p:txBody>
          <a:bodyPr vert="horz" lIns="91440" tIns="45720" rIns="91440" bIns="45720" rtlCol="0" anchor="t" anchorCtr="0">
            <a:noAutofit/>
            <a:scene3d>
              <a:camera prst="orthographicFront"/>
              <a:lightRig rig="balanced" dir="t"/>
            </a:scene3d>
            <a:sp3d>
              <a:extrusionClr>
                <a:schemeClr val="tx1">
                  <a:lumMod val="75000"/>
                </a:schemeClr>
              </a:extrusion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250" normalizeH="0" baseline="0" noProof="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Figure 15-15</a:t>
            </a:r>
            <a:r>
              <a:rPr kumimoji="0" lang="en-US" sz="1200" b="0" i="0" u="none" strike="noStrike" kern="1200" cap="none" spc="250" normalizeH="0" baseline="0" noProof="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   Termination for minimum reflections.</a:t>
            </a:r>
            <a:endParaRPr kumimoji="0" lang="en-US" sz="1200" b="0" i="0" u="none" strike="noStrike" kern="1200" cap="none" spc="250" normalizeH="0" baseline="0" noProof="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endParaRPr>
          </a:p>
        </p:txBody>
      </p:sp>
      <p:sp>
        <p:nvSpPr>
          <p:cNvPr id="10" name="TextBox 9"/>
          <p:cNvSpPr txBox="1"/>
          <p:nvPr/>
        </p:nvSpPr>
        <p:spPr>
          <a:xfrm>
            <a:off x="609600" y="5181600"/>
            <a:ext cx="8077200" cy="646331"/>
          </a:xfrm>
          <a:prstGeom prst="rect">
            <a:avLst/>
          </a:prstGeom>
          <a:noFill/>
        </p:spPr>
        <p:txBody>
          <a:bodyPr wrap="square" rtlCol="0">
            <a:spAutoFit/>
          </a:bodyPr>
          <a:lstStyle/>
          <a:p>
            <a:r>
              <a:rPr lang="en-US" dirty="0" smtClean="0"/>
              <a:t>Graphite Sand or a high resistance rod or wedge at the end will serve to dissipate the energy as heat, preventing reflections back up the waveguide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8931" name="fg15_01600.jpg" descr="fg15_01600"/>
          <p:cNvPicPr>
            <a:picLocks noChangeAspect="1" noChangeArrowheads="1"/>
          </p:cNvPicPr>
          <p:nvPr/>
        </p:nvPicPr>
        <p:blipFill>
          <a:blip r:embed="rId3" cstate="print"/>
          <a:srcRect/>
          <a:stretch>
            <a:fillRect/>
          </a:stretch>
        </p:blipFill>
        <p:spPr bwMode="auto">
          <a:xfrm>
            <a:off x="685800" y="1066800"/>
            <a:ext cx="2667151" cy="44958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4/20/2010</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27</a:t>
            </a:fld>
            <a:endParaRPr lang="en-US"/>
          </a:p>
        </p:txBody>
      </p:sp>
      <p:sp>
        <p:nvSpPr>
          <p:cNvPr id="6" name="Footer Placeholder 5"/>
          <p:cNvSpPr>
            <a:spLocks noGrp="1"/>
          </p:cNvSpPr>
          <p:nvPr>
            <p:ph type="ftr" sz="quarter" idx="11"/>
          </p:nvPr>
        </p:nvSpPr>
        <p:spPr/>
        <p:txBody>
          <a:bodyPr/>
          <a:lstStyle/>
          <a:p>
            <a:r>
              <a:rPr lang="en-US" smtClean="0"/>
              <a:t>R. Munden - Fairfield University</a:t>
            </a:r>
            <a:endParaRPr lang="en-US"/>
          </a:p>
        </p:txBody>
      </p:sp>
      <p:sp>
        <p:nvSpPr>
          <p:cNvPr id="7" name="Title 6"/>
          <p:cNvSpPr>
            <a:spLocks noGrp="1"/>
          </p:cNvSpPr>
          <p:nvPr>
            <p:ph type="title"/>
          </p:nvPr>
        </p:nvSpPr>
        <p:spPr/>
        <p:txBody>
          <a:bodyPr/>
          <a:lstStyle/>
          <a:p>
            <a:r>
              <a:rPr lang="en-US" dirty="0" smtClean="0"/>
              <a:t>Attenuators</a:t>
            </a:r>
            <a:endParaRPr lang="en-US" dirty="0"/>
          </a:p>
        </p:txBody>
      </p:sp>
      <p:sp>
        <p:nvSpPr>
          <p:cNvPr id="8" name="Rectangle 2"/>
          <p:cNvSpPr txBox="1">
            <a:spLocks noChangeArrowheads="1"/>
          </p:cNvSpPr>
          <p:nvPr/>
        </p:nvSpPr>
        <p:spPr>
          <a:xfrm>
            <a:off x="533400" y="5715000"/>
            <a:ext cx="8305800" cy="331787"/>
          </a:xfrm>
          <a:prstGeom prst="rect">
            <a:avLst/>
          </a:prstGeom>
        </p:spPr>
        <p:txBody>
          <a:bodyPr vert="horz" lIns="91440" tIns="45720" rIns="91440" bIns="45720" rtlCol="0" anchor="t" anchorCtr="0">
            <a:noAutofit/>
            <a:scene3d>
              <a:camera prst="orthographicFront"/>
              <a:lightRig rig="balanced" dir="t"/>
            </a:scene3d>
            <a:sp3d>
              <a:extrusionClr>
                <a:schemeClr val="tx1">
                  <a:lumMod val="75000"/>
                </a:schemeClr>
              </a:extrusion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250" normalizeH="0" baseline="0" noProof="0" dirty="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Figure 15-16</a:t>
            </a:r>
            <a:r>
              <a:rPr kumimoji="0" lang="en-US" sz="1200" b="0" i="0" u="none" strike="noStrike" kern="1200" cap="none" spc="250" normalizeH="0" baseline="0" noProof="0" dirty="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   Attenuators.</a:t>
            </a:r>
            <a:endParaRPr kumimoji="0" lang="en-US" sz="1200" b="0" i="0" u="none" strike="noStrike" kern="1200" cap="none" spc="250" normalizeH="0" baseline="0" noProof="0" dirty="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endParaRPr>
          </a:p>
        </p:txBody>
      </p:sp>
      <p:sp>
        <p:nvSpPr>
          <p:cNvPr id="9" name="TextBox 8"/>
          <p:cNvSpPr txBox="1"/>
          <p:nvPr/>
        </p:nvSpPr>
        <p:spPr>
          <a:xfrm>
            <a:off x="4267200" y="1066800"/>
            <a:ext cx="4191000" cy="2308324"/>
          </a:xfrm>
          <a:prstGeom prst="rect">
            <a:avLst/>
          </a:prstGeom>
          <a:noFill/>
        </p:spPr>
        <p:txBody>
          <a:bodyPr wrap="square" rtlCol="0">
            <a:spAutoFit/>
          </a:bodyPr>
          <a:lstStyle/>
          <a:p>
            <a:pPr marL="342900" indent="-342900">
              <a:buAutoNum type="alphaLcParenR"/>
            </a:pPr>
            <a:r>
              <a:rPr lang="en-US" dirty="0" smtClean="0"/>
              <a:t>Flap attenuator, insertion of a resistive card causes attenuation, this is varied by how much the card is inserted.</a:t>
            </a:r>
          </a:p>
          <a:p>
            <a:pPr marL="342900" indent="-342900">
              <a:buAutoNum type="alphaLcParenR"/>
            </a:pPr>
            <a:endParaRPr lang="en-US" dirty="0"/>
          </a:p>
          <a:p>
            <a:pPr marL="342900" indent="-342900">
              <a:buAutoNum type="alphaLcParenR"/>
            </a:pPr>
            <a:r>
              <a:rPr lang="en-US" dirty="0" smtClean="0"/>
              <a:t>Vane attenuator positions the vanes near the edges for low attenuation or the center for high attenuation</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15-7 Directional Coupler</a:t>
            </a:r>
            <a:endParaRPr lang="en-US" dirty="0"/>
          </a:p>
        </p:txBody>
      </p:sp>
      <p:sp>
        <p:nvSpPr>
          <p:cNvPr id="3" name="Content Placeholder 2"/>
          <p:cNvSpPr>
            <a:spLocks noGrp="1"/>
          </p:cNvSpPr>
          <p:nvPr>
            <p:ph idx="1"/>
          </p:nvPr>
        </p:nvSpPr>
        <p:spPr>
          <a:xfrm>
            <a:off x="838200" y="990600"/>
            <a:ext cx="7315200" cy="1752601"/>
          </a:xfrm>
        </p:spPr>
        <p:txBody>
          <a:bodyPr/>
          <a:lstStyle/>
          <a:p>
            <a:r>
              <a:rPr lang="en-US" dirty="0" smtClean="0"/>
              <a:t>Power moving from left to right couples into the secondary, while power moving from right-to-left is dissipated in the secondary’s vane.  </a:t>
            </a:r>
            <a:endParaRPr lang="en-US" dirty="0"/>
          </a:p>
        </p:txBody>
      </p:sp>
      <p:sp>
        <p:nvSpPr>
          <p:cNvPr id="4" name="Date Placeholder 3"/>
          <p:cNvSpPr>
            <a:spLocks noGrp="1"/>
          </p:cNvSpPr>
          <p:nvPr>
            <p:ph type="dt" sz="half" idx="10"/>
          </p:nvPr>
        </p:nvSpPr>
        <p:spPr/>
        <p:txBody>
          <a:bodyPr/>
          <a:lstStyle/>
          <a:p>
            <a:r>
              <a:rPr lang="en-US" smtClean="0"/>
              <a:t>4/20/2010</a:t>
            </a:r>
            <a:endParaRPr lang="en-US"/>
          </a:p>
        </p:txBody>
      </p:sp>
      <p:sp>
        <p:nvSpPr>
          <p:cNvPr id="5" name="Footer Placeholder 4"/>
          <p:cNvSpPr>
            <a:spLocks noGrp="1"/>
          </p:cNvSpPr>
          <p:nvPr>
            <p:ph type="ftr" sz="quarter" idx="11"/>
          </p:nvPr>
        </p:nvSpPr>
        <p:spPr/>
        <p:txBody>
          <a:bodyPr/>
          <a:lstStyle/>
          <a:p>
            <a:r>
              <a:rPr lang="en-US" smtClean="0"/>
              <a:t>R. Munden - Fairfield University</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28</a:t>
            </a:fld>
            <a:endParaRPr lang="en-US"/>
          </a:p>
        </p:txBody>
      </p:sp>
      <p:pic>
        <p:nvPicPr>
          <p:cNvPr id="7" name="fg15_01700.jpg" descr="fg15_01700"/>
          <p:cNvPicPr>
            <a:picLocks noChangeAspect="1" noChangeArrowheads="1"/>
          </p:cNvPicPr>
          <p:nvPr/>
        </p:nvPicPr>
        <p:blipFill>
          <a:blip r:embed="rId3" cstate="print"/>
          <a:srcRect/>
          <a:stretch>
            <a:fillRect/>
          </a:stretch>
        </p:blipFill>
        <p:spPr bwMode="auto">
          <a:xfrm>
            <a:off x="1066800" y="3048000"/>
            <a:ext cx="6858000" cy="2764056"/>
          </a:xfrm>
          <a:prstGeom prst="rect">
            <a:avLst/>
          </a:prstGeom>
          <a:noFill/>
          <a:ln w="9525">
            <a:noFill/>
            <a:miter lim="800000"/>
            <a:headEnd/>
            <a:tailEnd/>
          </a:ln>
          <a:effectLst/>
        </p:spPr>
      </p:pic>
      <p:sp>
        <p:nvSpPr>
          <p:cNvPr id="8" name="Rectangle 2"/>
          <p:cNvSpPr txBox="1">
            <a:spLocks noChangeArrowheads="1"/>
          </p:cNvSpPr>
          <p:nvPr/>
        </p:nvSpPr>
        <p:spPr>
          <a:xfrm>
            <a:off x="1219200" y="5943600"/>
            <a:ext cx="5029200" cy="331787"/>
          </a:xfrm>
          <a:prstGeom prst="rect">
            <a:avLst/>
          </a:prstGeom>
        </p:spPr>
        <p:txBody>
          <a:bodyPr vert="horz" lIns="91440" tIns="45720" rIns="91440" bIns="45720" rtlCol="0" anchor="t" anchorCtr="0">
            <a:noAutofit/>
            <a:scene3d>
              <a:camera prst="orthographicFront"/>
              <a:lightRig rig="balanced" dir="t"/>
            </a:scene3d>
            <a:sp3d>
              <a:extrusionClr>
                <a:schemeClr val="tx1">
                  <a:lumMod val="75000"/>
                </a:schemeClr>
              </a:extrusion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250" normalizeH="0" baseline="0" noProof="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Figure 15-17</a:t>
            </a:r>
            <a:r>
              <a:rPr kumimoji="0" lang="en-US" sz="1200" b="0" i="0" u="none" strike="noStrike" kern="1200" cap="none" spc="250" normalizeH="0" baseline="0" noProof="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   Two-hole directional coupler.</a:t>
            </a:r>
            <a:endParaRPr kumimoji="0" lang="en-US" sz="1200" b="0" i="0" u="none" strike="noStrike" kern="1200" cap="none" spc="250" normalizeH="0" baseline="0" noProof="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endParaRPr>
          </a:p>
        </p:txBody>
      </p:sp>
      <p:graphicFrame>
        <p:nvGraphicFramePr>
          <p:cNvPr id="9" name="Object 8"/>
          <p:cNvGraphicFramePr>
            <a:graphicFrameLocks noChangeAspect="1"/>
          </p:cNvGraphicFramePr>
          <p:nvPr/>
        </p:nvGraphicFramePr>
        <p:xfrm>
          <a:off x="2971800" y="2057400"/>
          <a:ext cx="2617694" cy="609600"/>
        </p:xfrm>
        <a:graphic>
          <a:graphicData uri="http://schemas.openxmlformats.org/presentationml/2006/ole">
            <p:oleObj spid="_x0000_s575489" name="Equation" r:id="rId4" imgW="1854000" imgH="431640" progId="Equation.3">
              <p:embed/>
            </p:oleObj>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15-8 Coupling Waveguide Energy and Cavity Resonators</a:t>
            </a:r>
            <a:endParaRPr lang="en-US" dirty="0"/>
          </a:p>
        </p:txBody>
      </p:sp>
      <p:sp>
        <p:nvSpPr>
          <p:cNvPr id="3" name="Content Placeholder 2"/>
          <p:cNvSpPr>
            <a:spLocks noGrp="1"/>
          </p:cNvSpPr>
          <p:nvPr>
            <p:ph idx="1"/>
          </p:nvPr>
        </p:nvSpPr>
        <p:spPr/>
        <p:txBody>
          <a:bodyPr>
            <a:normAutofit/>
          </a:bodyPr>
          <a:lstStyle/>
          <a:p>
            <a:r>
              <a:rPr lang="en-US" sz="2400" dirty="0" smtClean="0"/>
              <a:t>Coupling into the waveguide is accomplished by Probe, Loop, or Aperture coupling.</a:t>
            </a:r>
            <a:endParaRPr lang="en-US" sz="2400" dirty="0"/>
          </a:p>
        </p:txBody>
      </p:sp>
      <p:sp>
        <p:nvSpPr>
          <p:cNvPr id="4" name="Date Placeholder 3"/>
          <p:cNvSpPr>
            <a:spLocks noGrp="1"/>
          </p:cNvSpPr>
          <p:nvPr>
            <p:ph type="dt" sz="half" idx="10"/>
          </p:nvPr>
        </p:nvSpPr>
        <p:spPr/>
        <p:txBody>
          <a:bodyPr/>
          <a:lstStyle/>
          <a:p>
            <a:r>
              <a:rPr lang="en-US" smtClean="0"/>
              <a:t>4/20/2010</a:t>
            </a:r>
            <a:endParaRPr lang="en-US"/>
          </a:p>
        </p:txBody>
      </p:sp>
      <p:sp>
        <p:nvSpPr>
          <p:cNvPr id="5" name="Footer Placeholder 4"/>
          <p:cNvSpPr>
            <a:spLocks noGrp="1"/>
          </p:cNvSpPr>
          <p:nvPr>
            <p:ph type="ftr" sz="quarter" idx="11"/>
          </p:nvPr>
        </p:nvSpPr>
        <p:spPr/>
        <p:txBody>
          <a:bodyPr/>
          <a:lstStyle/>
          <a:p>
            <a:r>
              <a:rPr lang="en-US" smtClean="0"/>
              <a:t>R. Munden - Fairfield University</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15-1 Comparison of Transmission Systems</a:t>
            </a:r>
            <a:endParaRPr lang="en-US" dirty="0"/>
          </a:p>
        </p:txBody>
      </p:sp>
      <p:sp>
        <p:nvSpPr>
          <p:cNvPr id="3" name="Content Placeholder 2"/>
          <p:cNvSpPr>
            <a:spLocks noGrp="1"/>
          </p:cNvSpPr>
          <p:nvPr>
            <p:ph idx="1"/>
          </p:nvPr>
        </p:nvSpPr>
        <p:spPr/>
        <p:txBody>
          <a:bodyPr/>
          <a:lstStyle/>
          <a:p>
            <a:r>
              <a:rPr lang="en-US" dirty="0" smtClean="0"/>
              <a:t>Waveguides allow you to send much more power over short distances than you could with transmission lines or antennas</a:t>
            </a:r>
          </a:p>
          <a:p>
            <a:r>
              <a:rPr lang="en-US" dirty="0" smtClean="0"/>
              <a:t>At long distances waveguides are less efficient than antennas</a:t>
            </a:r>
          </a:p>
          <a:p>
            <a:r>
              <a:rPr lang="en-US" dirty="0" smtClean="0"/>
              <a:t>There is also a frequency dependence: transmission lines above DC, antennas above 100 kHz, waveguides above 300 MHz</a:t>
            </a:r>
            <a:endParaRPr lang="en-US" dirty="0"/>
          </a:p>
        </p:txBody>
      </p:sp>
      <p:sp>
        <p:nvSpPr>
          <p:cNvPr id="4" name="Date Placeholder 3"/>
          <p:cNvSpPr>
            <a:spLocks noGrp="1"/>
          </p:cNvSpPr>
          <p:nvPr>
            <p:ph type="dt" sz="half" idx="10"/>
          </p:nvPr>
        </p:nvSpPr>
        <p:spPr/>
        <p:txBody>
          <a:bodyPr/>
          <a:lstStyle/>
          <a:p>
            <a:r>
              <a:rPr lang="en-US" smtClean="0"/>
              <a:t>4/20/2010</a:t>
            </a:r>
            <a:endParaRPr lang="en-US"/>
          </a:p>
        </p:txBody>
      </p:sp>
      <p:sp>
        <p:nvSpPr>
          <p:cNvPr id="5" name="Footer Placeholder 4"/>
          <p:cNvSpPr>
            <a:spLocks noGrp="1"/>
          </p:cNvSpPr>
          <p:nvPr>
            <p:ph type="ftr" sz="quarter" idx="11"/>
          </p:nvPr>
        </p:nvSpPr>
        <p:spPr/>
        <p:txBody>
          <a:bodyPr/>
          <a:lstStyle/>
          <a:p>
            <a:r>
              <a:rPr lang="en-US" smtClean="0"/>
              <a:t>R. Munden - Fairfield University</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27" name="fg15_01800.jpg" descr="fg15_01800"/>
          <p:cNvPicPr>
            <a:picLocks noChangeAspect="1" noChangeArrowheads="1"/>
          </p:cNvPicPr>
          <p:nvPr/>
        </p:nvPicPr>
        <p:blipFill>
          <a:blip r:embed="rId3" cstate="print"/>
          <a:srcRect/>
          <a:stretch>
            <a:fillRect/>
          </a:stretch>
        </p:blipFill>
        <p:spPr bwMode="auto">
          <a:xfrm>
            <a:off x="990600" y="1066800"/>
            <a:ext cx="6934200" cy="4158869"/>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4/20/2010</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30</a:t>
            </a:fld>
            <a:endParaRPr lang="en-US"/>
          </a:p>
        </p:txBody>
      </p:sp>
      <p:sp>
        <p:nvSpPr>
          <p:cNvPr id="6" name="Footer Placeholder 5"/>
          <p:cNvSpPr>
            <a:spLocks noGrp="1"/>
          </p:cNvSpPr>
          <p:nvPr>
            <p:ph type="ftr" sz="quarter" idx="11"/>
          </p:nvPr>
        </p:nvSpPr>
        <p:spPr/>
        <p:txBody>
          <a:bodyPr/>
          <a:lstStyle/>
          <a:p>
            <a:r>
              <a:rPr lang="en-US" smtClean="0"/>
              <a:t>R. Munden - Fairfield University</a:t>
            </a:r>
            <a:endParaRPr lang="en-US"/>
          </a:p>
        </p:txBody>
      </p:sp>
      <p:sp>
        <p:nvSpPr>
          <p:cNvPr id="7" name="Title 6"/>
          <p:cNvSpPr>
            <a:spLocks noGrp="1"/>
          </p:cNvSpPr>
          <p:nvPr>
            <p:ph type="title"/>
          </p:nvPr>
        </p:nvSpPr>
        <p:spPr/>
        <p:txBody>
          <a:bodyPr/>
          <a:lstStyle/>
          <a:p>
            <a:r>
              <a:rPr lang="en-US" dirty="0" smtClean="0"/>
              <a:t>Probe Coupling</a:t>
            </a:r>
            <a:endParaRPr lang="en-US" dirty="0"/>
          </a:p>
        </p:txBody>
      </p:sp>
      <p:sp>
        <p:nvSpPr>
          <p:cNvPr id="8" name="Rectangle 2"/>
          <p:cNvSpPr txBox="1">
            <a:spLocks noChangeArrowheads="1"/>
          </p:cNvSpPr>
          <p:nvPr/>
        </p:nvSpPr>
        <p:spPr>
          <a:xfrm>
            <a:off x="914400" y="5334000"/>
            <a:ext cx="4724400" cy="331787"/>
          </a:xfrm>
          <a:prstGeom prst="rect">
            <a:avLst/>
          </a:prstGeom>
        </p:spPr>
        <p:txBody>
          <a:bodyPr vert="horz" lIns="91440" tIns="45720" rIns="91440" bIns="45720" rtlCol="0" anchor="t" anchorCtr="0">
            <a:noAutofit/>
            <a:scene3d>
              <a:camera prst="orthographicFront"/>
              <a:lightRig rig="balanced" dir="t"/>
            </a:scene3d>
            <a:sp3d>
              <a:extrusionClr>
                <a:schemeClr val="tx1">
                  <a:lumMod val="75000"/>
                </a:schemeClr>
              </a:extrusion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250" normalizeH="0" baseline="0" noProof="0" dirty="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Figure 15-18</a:t>
            </a:r>
            <a:r>
              <a:rPr kumimoji="0" lang="en-US" sz="1200" b="0" i="0" u="none" strike="noStrike" kern="1200" cap="none" spc="250" normalizeH="0" baseline="0" noProof="0" dirty="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   Probe, or capacitive, coupling.</a:t>
            </a:r>
            <a:endParaRPr kumimoji="0" lang="en-US" sz="1200" b="0" i="0" u="none" strike="noStrike" kern="1200" cap="none" spc="250" normalizeH="0" baseline="0" noProof="0" dirty="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endParaRPr>
          </a:p>
        </p:txBody>
      </p:sp>
      <p:sp>
        <p:nvSpPr>
          <p:cNvPr id="9" name="TextBox 8"/>
          <p:cNvSpPr txBox="1"/>
          <p:nvPr/>
        </p:nvSpPr>
        <p:spPr>
          <a:xfrm>
            <a:off x="685800" y="5715000"/>
            <a:ext cx="7772400" cy="646331"/>
          </a:xfrm>
          <a:prstGeom prst="rect">
            <a:avLst/>
          </a:prstGeom>
          <a:noFill/>
        </p:spPr>
        <p:txBody>
          <a:bodyPr wrap="square" rtlCol="0">
            <a:spAutoFit/>
          </a:bodyPr>
          <a:lstStyle/>
          <a:p>
            <a:r>
              <a:rPr lang="en-US" dirty="0" smtClean="0"/>
              <a:t>The coax probe should be at the center of a and a ¼ wavelength from the end of the guide for maximum coupling</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5075" name="fg15_01900.jpg" descr="fg15_01900"/>
          <p:cNvPicPr>
            <a:picLocks noChangeAspect="1" noChangeArrowheads="1"/>
          </p:cNvPicPr>
          <p:nvPr/>
        </p:nvPicPr>
        <p:blipFill>
          <a:blip r:embed="rId3" cstate="print"/>
          <a:srcRect/>
          <a:stretch>
            <a:fillRect/>
          </a:stretch>
        </p:blipFill>
        <p:spPr bwMode="auto">
          <a:xfrm>
            <a:off x="2971800" y="990600"/>
            <a:ext cx="3221037" cy="4800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4/20/2010</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31</a:t>
            </a:fld>
            <a:endParaRPr lang="en-US"/>
          </a:p>
        </p:txBody>
      </p:sp>
      <p:sp>
        <p:nvSpPr>
          <p:cNvPr id="6" name="Footer Placeholder 5"/>
          <p:cNvSpPr>
            <a:spLocks noGrp="1"/>
          </p:cNvSpPr>
          <p:nvPr>
            <p:ph type="ftr" sz="quarter" idx="11"/>
          </p:nvPr>
        </p:nvSpPr>
        <p:spPr/>
        <p:txBody>
          <a:bodyPr/>
          <a:lstStyle/>
          <a:p>
            <a:r>
              <a:rPr lang="en-US" smtClean="0"/>
              <a:t>R. Munden - Fairfield University</a:t>
            </a:r>
            <a:endParaRPr lang="en-US"/>
          </a:p>
        </p:txBody>
      </p:sp>
      <p:sp>
        <p:nvSpPr>
          <p:cNvPr id="7" name="Title 6"/>
          <p:cNvSpPr>
            <a:spLocks noGrp="1"/>
          </p:cNvSpPr>
          <p:nvPr>
            <p:ph type="title"/>
          </p:nvPr>
        </p:nvSpPr>
        <p:spPr/>
        <p:txBody>
          <a:bodyPr/>
          <a:lstStyle/>
          <a:p>
            <a:r>
              <a:rPr lang="en-US" dirty="0" smtClean="0"/>
              <a:t>Loop Coupling</a:t>
            </a:r>
            <a:endParaRPr lang="en-US" dirty="0"/>
          </a:p>
        </p:txBody>
      </p:sp>
      <p:sp>
        <p:nvSpPr>
          <p:cNvPr id="8" name="Rectangle 2"/>
          <p:cNvSpPr txBox="1">
            <a:spLocks noChangeArrowheads="1"/>
          </p:cNvSpPr>
          <p:nvPr/>
        </p:nvSpPr>
        <p:spPr>
          <a:xfrm>
            <a:off x="1981200" y="5943600"/>
            <a:ext cx="4572000" cy="331787"/>
          </a:xfrm>
          <a:prstGeom prst="rect">
            <a:avLst/>
          </a:prstGeom>
        </p:spPr>
        <p:txBody>
          <a:bodyPr vert="horz" lIns="91440" tIns="45720" rIns="91440" bIns="45720" rtlCol="0" anchor="t" anchorCtr="0">
            <a:noAutofit/>
            <a:scene3d>
              <a:camera prst="orthographicFront"/>
              <a:lightRig rig="balanced" dir="t"/>
            </a:scene3d>
            <a:sp3d>
              <a:extrusionClr>
                <a:schemeClr val="tx1">
                  <a:lumMod val="75000"/>
                </a:schemeClr>
              </a:extrusion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250" normalizeH="0" baseline="0" noProof="0" dirty="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Figure 15-19</a:t>
            </a:r>
            <a:r>
              <a:rPr kumimoji="0" lang="en-US" sz="1200" b="0" i="0" u="none" strike="noStrike" kern="1200" cap="none" spc="250" normalizeH="0" baseline="0" noProof="0" dirty="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   Loop, or inductive, coupling.</a:t>
            </a:r>
            <a:endParaRPr kumimoji="0" lang="en-US" sz="1200" b="0" i="0" u="none" strike="noStrike" kern="1200" cap="none" spc="250" normalizeH="0" baseline="0" noProof="0" dirty="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7123" name="fg15_02000.jpg" descr="fg15_02000"/>
          <p:cNvPicPr>
            <a:picLocks noChangeAspect="1" noChangeArrowheads="1"/>
          </p:cNvPicPr>
          <p:nvPr/>
        </p:nvPicPr>
        <p:blipFill>
          <a:blip r:embed="rId3" cstate="print"/>
          <a:srcRect/>
          <a:stretch>
            <a:fillRect/>
          </a:stretch>
        </p:blipFill>
        <p:spPr bwMode="auto">
          <a:xfrm>
            <a:off x="762000" y="1219200"/>
            <a:ext cx="7261657" cy="40132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4/20/2010</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32</a:t>
            </a:fld>
            <a:endParaRPr lang="en-US"/>
          </a:p>
        </p:txBody>
      </p:sp>
      <p:sp>
        <p:nvSpPr>
          <p:cNvPr id="6" name="Footer Placeholder 5"/>
          <p:cNvSpPr>
            <a:spLocks noGrp="1"/>
          </p:cNvSpPr>
          <p:nvPr>
            <p:ph type="ftr" sz="quarter" idx="11"/>
          </p:nvPr>
        </p:nvSpPr>
        <p:spPr/>
        <p:txBody>
          <a:bodyPr/>
          <a:lstStyle/>
          <a:p>
            <a:r>
              <a:rPr lang="en-US" smtClean="0"/>
              <a:t>R. Munden - Fairfield University</a:t>
            </a:r>
            <a:endParaRPr lang="en-US"/>
          </a:p>
        </p:txBody>
      </p:sp>
      <p:sp>
        <p:nvSpPr>
          <p:cNvPr id="7" name="Title 6"/>
          <p:cNvSpPr>
            <a:spLocks noGrp="1"/>
          </p:cNvSpPr>
          <p:nvPr>
            <p:ph type="title"/>
          </p:nvPr>
        </p:nvSpPr>
        <p:spPr/>
        <p:txBody>
          <a:bodyPr/>
          <a:lstStyle/>
          <a:p>
            <a:r>
              <a:rPr lang="en-US" dirty="0" smtClean="0"/>
              <a:t>Aperture Coupling</a:t>
            </a:r>
            <a:endParaRPr lang="en-US" dirty="0"/>
          </a:p>
        </p:txBody>
      </p:sp>
      <p:sp>
        <p:nvSpPr>
          <p:cNvPr id="8" name="Rectangle 2"/>
          <p:cNvSpPr txBox="1">
            <a:spLocks noChangeArrowheads="1"/>
          </p:cNvSpPr>
          <p:nvPr/>
        </p:nvSpPr>
        <p:spPr>
          <a:xfrm>
            <a:off x="457200" y="5334000"/>
            <a:ext cx="8305800" cy="331787"/>
          </a:xfrm>
          <a:prstGeom prst="rect">
            <a:avLst/>
          </a:prstGeom>
        </p:spPr>
        <p:txBody>
          <a:bodyPr vert="horz" lIns="91440" tIns="45720" rIns="91440" bIns="45720" rtlCol="0" anchor="t" anchorCtr="0">
            <a:noAutofit/>
            <a:scene3d>
              <a:camera prst="orthographicFront"/>
              <a:lightRig rig="balanced" dir="t"/>
            </a:scene3d>
            <a:sp3d>
              <a:extrusionClr>
                <a:schemeClr val="tx1">
                  <a:lumMod val="75000"/>
                </a:schemeClr>
              </a:extrusion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250" normalizeH="0" baseline="0" noProof="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Figure 15-20</a:t>
            </a:r>
            <a:r>
              <a:rPr kumimoji="0" lang="en-US" sz="1200" b="0" i="0" u="none" strike="noStrike" kern="1200" cap="none" spc="250" normalizeH="0" baseline="0" noProof="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   Aperture, or slot, coupling.</a:t>
            </a:r>
            <a:endParaRPr kumimoji="0" lang="en-US" sz="1200" b="0" i="0" u="none" strike="noStrike" kern="1200" cap="none" spc="250" normalizeH="0" baseline="0" noProof="0" dirty="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endParaRPr>
          </a:p>
        </p:txBody>
      </p:sp>
      <p:sp>
        <p:nvSpPr>
          <p:cNvPr id="9" name="TextBox 8"/>
          <p:cNvSpPr txBox="1"/>
          <p:nvPr/>
        </p:nvSpPr>
        <p:spPr>
          <a:xfrm>
            <a:off x="609600" y="5715000"/>
            <a:ext cx="7848600" cy="369332"/>
          </a:xfrm>
          <a:prstGeom prst="rect">
            <a:avLst/>
          </a:prstGeom>
          <a:noFill/>
        </p:spPr>
        <p:txBody>
          <a:bodyPr wrap="square" rtlCol="0">
            <a:spAutoFit/>
          </a:bodyPr>
          <a:lstStyle/>
          <a:p>
            <a:r>
              <a:rPr lang="en-US" dirty="0" smtClean="0"/>
              <a:t>Provide electric, magnetic, or EM field coupling</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1219" name="fg15_02100.jpg" descr="fg15_02100"/>
          <p:cNvPicPr>
            <a:picLocks noChangeAspect="1" noChangeArrowheads="1"/>
          </p:cNvPicPr>
          <p:nvPr/>
        </p:nvPicPr>
        <p:blipFill>
          <a:blip r:embed="rId3" cstate="print"/>
          <a:srcRect/>
          <a:stretch>
            <a:fillRect/>
          </a:stretch>
        </p:blipFill>
        <p:spPr bwMode="auto">
          <a:xfrm>
            <a:off x="1524000" y="1143000"/>
            <a:ext cx="5638800" cy="3782549"/>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4/20/2010</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33</a:t>
            </a:fld>
            <a:endParaRPr lang="en-US"/>
          </a:p>
        </p:txBody>
      </p:sp>
      <p:sp>
        <p:nvSpPr>
          <p:cNvPr id="6" name="Footer Placeholder 5"/>
          <p:cNvSpPr>
            <a:spLocks noGrp="1"/>
          </p:cNvSpPr>
          <p:nvPr>
            <p:ph type="ftr" sz="quarter" idx="11"/>
          </p:nvPr>
        </p:nvSpPr>
        <p:spPr/>
        <p:txBody>
          <a:bodyPr/>
          <a:lstStyle/>
          <a:p>
            <a:r>
              <a:rPr lang="en-US" smtClean="0"/>
              <a:t>R. Munden - Fairfield University</a:t>
            </a:r>
            <a:endParaRPr lang="en-US"/>
          </a:p>
        </p:txBody>
      </p:sp>
      <p:sp>
        <p:nvSpPr>
          <p:cNvPr id="7" name="Title 6"/>
          <p:cNvSpPr>
            <a:spLocks noGrp="1"/>
          </p:cNvSpPr>
          <p:nvPr>
            <p:ph type="title"/>
          </p:nvPr>
        </p:nvSpPr>
        <p:spPr/>
        <p:txBody>
          <a:bodyPr/>
          <a:lstStyle/>
          <a:p>
            <a:r>
              <a:rPr lang="en-US" dirty="0" smtClean="0"/>
              <a:t>Cavity Resonators</a:t>
            </a:r>
            <a:endParaRPr lang="en-US" dirty="0"/>
          </a:p>
        </p:txBody>
      </p:sp>
      <p:sp>
        <p:nvSpPr>
          <p:cNvPr id="8" name="Rectangle 2"/>
          <p:cNvSpPr txBox="1">
            <a:spLocks noChangeArrowheads="1"/>
          </p:cNvSpPr>
          <p:nvPr/>
        </p:nvSpPr>
        <p:spPr>
          <a:xfrm>
            <a:off x="1676400" y="5029200"/>
            <a:ext cx="5105400" cy="331787"/>
          </a:xfrm>
          <a:prstGeom prst="rect">
            <a:avLst/>
          </a:prstGeom>
        </p:spPr>
        <p:txBody>
          <a:bodyPr vert="horz" lIns="91440" tIns="45720" rIns="91440" bIns="45720" rtlCol="0" anchor="t" anchorCtr="0">
            <a:noAutofit/>
            <a:scene3d>
              <a:camera prst="orthographicFront"/>
              <a:lightRig rig="balanced" dir="t"/>
            </a:scene3d>
            <a:sp3d>
              <a:extrusionClr>
                <a:schemeClr val="tx1">
                  <a:lumMod val="75000"/>
                </a:schemeClr>
              </a:extrusion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250" normalizeH="0" baseline="0" noProof="0" dirty="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Figure 15-21</a:t>
            </a:r>
            <a:r>
              <a:rPr kumimoji="0" lang="en-US" sz="1200" b="0" i="0" u="none" strike="noStrike" kern="1200" cap="none" spc="250" normalizeH="0" baseline="0" noProof="0" dirty="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   Rectangular waveguide resonator.</a:t>
            </a:r>
            <a:endParaRPr kumimoji="0" lang="en-US" sz="1200" b="0" i="0" u="none" strike="noStrike" kern="1200" cap="none" spc="250" normalizeH="0" baseline="0" noProof="0" dirty="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endParaRPr>
          </a:p>
        </p:txBody>
      </p:sp>
      <p:sp>
        <p:nvSpPr>
          <p:cNvPr id="9" name="TextBox 8"/>
          <p:cNvSpPr txBox="1"/>
          <p:nvPr/>
        </p:nvSpPr>
        <p:spPr>
          <a:xfrm>
            <a:off x="838200" y="5410200"/>
            <a:ext cx="7162800" cy="923330"/>
          </a:xfrm>
          <a:prstGeom prst="rect">
            <a:avLst/>
          </a:prstGeom>
          <a:noFill/>
        </p:spPr>
        <p:txBody>
          <a:bodyPr wrap="square" rtlCol="0">
            <a:spAutoFit/>
          </a:bodyPr>
          <a:lstStyle/>
          <a:p>
            <a:r>
              <a:rPr lang="en-US" dirty="0" smtClean="0"/>
              <a:t>Cavity Resonators are used at microwave frequencies in place of standard LC resonant circuits, just like transmission lines can be used in place of LC resonators in RF applications.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3267" name="fg15_02200.jpg" descr="fg15_02200"/>
          <p:cNvPicPr>
            <a:picLocks noChangeAspect="1" noChangeArrowheads="1"/>
          </p:cNvPicPr>
          <p:nvPr/>
        </p:nvPicPr>
        <p:blipFill>
          <a:blip r:embed="rId3" cstate="print"/>
          <a:srcRect/>
          <a:stretch>
            <a:fillRect/>
          </a:stretch>
        </p:blipFill>
        <p:spPr bwMode="auto">
          <a:xfrm>
            <a:off x="609600" y="1219200"/>
            <a:ext cx="3962400" cy="405767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4/20/2010</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34</a:t>
            </a:fld>
            <a:endParaRPr lang="en-US"/>
          </a:p>
        </p:txBody>
      </p:sp>
      <p:sp>
        <p:nvSpPr>
          <p:cNvPr id="6" name="Footer Placeholder 5"/>
          <p:cNvSpPr>
            <a:spLocks noGrp="1"/>
          </p:cNvSpPr>
          <p:nvPr>
            <p:ph type="ftr" sz="quarter" idx="11"/>
          </p:nvPr>
        </p:nvSpPr>
        <p:spPr/>
        <p:txBody>
          <a:bodyPr/>
          <a:lstStyle/>
          <a:p>
            <a:r>
              <a:rPr lang="en-US" smtClean="0"/>
              <a:t>R. Munden - Fairfield University</a:t>
            </a:r>
            <a:endParaRPr lang="en-US"/>
          </a:p>
        </p:txBody>
      </p:sp>
      <p:sp>
        <p:nvSpPr>
          <p:cNvPr id="7" name="Title 6"/>
          <p:cNvSpPr>
            <a:spLocks noGrp="1"/>
          </p:cNvSpPr>
          <p:nvPr>
            <p:ph type="title"/>
          </p:nvPr>
        </p:nvSpPr>
        <p:spPr/>
        <p:txBody>
          <a:bodyPr/>
          <a:lstStyle/>
          <a:p>
            <a:r>
              <a:rPr lang="en-US" dirty="0" smtClean="0"/>
              <a:t>Cavity Tuning</a:t>
            </a:r>
            <a:endParaRPr lang="en-US" dirty="0"/>
          </a:p>
        </p:txBody>
      </p:sp>
      <p:sp>
        <p:nvSpPr>
          <p:cNvPr id="8" name="Rectangle 2"/>
          <p:cNvSpPr txBox="1">
            <a:spLocks noChangeArrowheads="1"/>
          </p:cNvSpPr>
          <p:nvPr/>
        </p:nvSpPr>
        <p:spPr>
          <a:xfrm>
            <a:off x="533400" y="5486400"/>
            <a:ext cx="4114800" cy="331787"/>
          </a:xfrm>
          <a:prstGeom prst="rect">
            <a:avLst/>
          </a:prstGeom>
        </p:spPr>
        <p:txBody>
          <a:bodyPr vert="horz" lIns="91440" tIns="45720" rIns="91440" bIns="45720" rtlCol="0" anchor="t" anchorCtr="0">
            <a:noAutofit/>
            <a:scene3d>
              <a:camera prst="orthographicFront"/>
              <a:lightRig rig="balanced" dir="t"/>
            </a:scene3d>
            <a:sp3d>
              <a:extrusionClr>
                <a:schemeClr val="tx1">
                  <a:lumMod val="75000"/>
                </a:schemeClr>
              </a:extrusion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250" normalizeH="0" baseline="0" noProof="0" dirty="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Figure 15-22</a:t>
            </a:r>
            <a:r>
              <a:rPr kumimoji="0" lang="en-US" sz="1200" b="0" i="0" u="none" strike="noStrike" kern="1200" cap="none" spc="250" normalizeH="0" baseline="0" noProof="0" dirty="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   Cavity tuning by volume.</a:t>
            </a:r>
            <a:endParaRPr kumimoji="0" lang="en-US" sz="1200" b="0" i="0" u="none" strike="noStrike" kern="1200" cap="none" spc="250" normalizeH="0" baseline="0" noProof="0" dirty="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endParaRPr>
          </a:p>
        </p:txBody>
      </p:sp>
      <p:sp>
        <p:nvSpPr>
          <p:cNvPr id="9" name="TextBox 8"/>
          <p:cNvSpPr txBox="1"/>
          <p:nvPr/>
        </p:nvSpPr>
        <p:spPr>
          <a:xfrm>
            <a:off x="4800600" y="1295400"/>
            <a:ext cx="3733800" cy="2862322"/>
          </a:xfrm>
          <a:prstGeom prst="rect">
            <a:avLst/>
          </a:prstGeom>
          <a:noFill/>
        </p:spPr>
        <p:txBody>
          <a:bodyPr wrap="square" rtlCol="0">
            <a:spAutoFit/>
          </a:bodyPr>
          <a:lstStyle/>
          <a:p>
            <a:r>
              <a:rPr lang="en-US" dirty="0" smtClean="0"/>
              <a:t>Cavity volume can be tuned.  Decreasing d increases f, and increasing d decreases f</a:t>
            </a:r>
          </a:p>
          <a:p>
            <a:endParaRPr lang="en-US" dirty="0"/>
          </a:p>
          <a:p>
            <a:r>
              <a:rPr lang="en-US" dirty="0" smtClean="0"/>
              <a:t>Tuning can also be accomplished by inserting a non-ferrous screw or paddle near maximum H to increase or decrease the inductance inversely decreasing or increasing f.</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15-9 Radar</a:t>
            </a:r>
            <a:endParaRPr lang="en-US" dirty="0"/>
          </a:p>
        </p:txBody>
      </p:sp>
      <p:sp>
        <p:nvSpPr>
          <p:cNvPr id="3" name="Content Placeholder 2"/>
          <p:cNvSpPr>
            <a:spLocks noGrp="1"/>
          </p:cNvSpPr>
          <p:nvPr>
            <p:ph idx="1"/>
          </p:nvPr>
        </p:nvSpPr>
        <p:spPr/>
        <p:txBody>
          <a:bodyPr/>
          <a:lstStyle/>
          <a:p>
            <a:r>
              <a:rPr lang="en-US" dirty="0" smtClean="0"/>
              <a:t>Radio Detection and Ranging</a:t>
            </a:r>
          </a:p>
          <a:p>
            <a:r>
              <a:rPr lang="en-US" dirty="0" smtClean="0"/>
              <a:t>Fundamentally a microwave transmitter and receiver</a:t>
            </a:r>
          </a:p>
          <a:p>
            <a:r>
              <a:rPr lang="en-US" dirty="0" smtClean="0"/>
              <a:t>Measures waves reflected from an object such as a plane</a:t>
            </a:r>
          </a:p>
          <a:p>
            <a:r>
              <a:rPr lang="en-US" dirty="0" smtClean="0"/>
              <a:t>Uses a directional antenna to determine range and distance to the object</a:t>
            </a:r>
          </a:p>
          <a:p>
            <a:r>
              <a:rPr lang="en-US" dirty="0" smtClean="0"/>
              <a:t>Generally the larger the antenna, the better the resolution</a:t>
            </a:r>
            <a:endParaRPr lang="en-US" dirty="0"/>
          </a:p>
        </p:txBody>
      </p:sp>
      <p:sp>
        <p:nvSpPr>
          <p:cNvPr id="4" name="Date Placeholder 3"/>
          <p:cNvSpPr>
            <a:spLocks noGrp="1"/>
          </p:cNvSpPr>
          <p:nvPr>
            <p:ph type="dt" sz="half" idx="10"/>
          </p:nvPr>
        </p:nvSpPr>
        <p:spPr/>
        <p:txBody>
          <a:bodyPr/>
          <a:lstStyle/>
          <a:p>
            <a:r>
              <a:rPr lang="en-US" smtClean="0"/>
              <a:t>4/20/2010</a:t>
            </a:r>
            <a:endParaRPr lang="en-US"/>
          </a:p>
        </p:txBody>
      </p:sp>
      <p:sp>
        <p:nvSpPr>
          <p:cNvPr id="5" name="Footer Placeholder 4"/>
          <p:cNvSpPr>
            <a:spLocks noGrp="1"/>
          </p:cNvSpPr>
          <p:nvPr>
            <p:ph type="ftr" sz="quarter" idx="11"/>
          </p:nvPr>
        </p:nvSpPr>
        <p:spPr/>
        <p:txBody>
          <a:bodyPr/>
          <a:lstStyle/>
          <a:p>
            <a:r>
              <a:rPr lang="en-US" smtClean="0"/>
              <a:t>R. Munden - Fairfield University</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5315" name="fg15_02300.jpg" descr="fg15_02300"/>
          <p:cNvPicPr>
            <a:picLocks noChangeAspect="1" noChangeArrowheads="1"/>
          </p:cNvPicPr>
          <p:nvPr/>
        </p:nvPicPr>
        <p:blipFill>
          <a:blip r:embed="rId3" cstate="print"/>
          <a:srcRect/>
          <a:stretch>
            <a:fillRect/>
          </a:stretch>
        </p:blipFill>
        <p:spPr bwMode="auto">
          <a:xfrm>
            <a:off x="304800" y="1524000"/>
            <a:ext cx="8456613" cy="2903537"/>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4/20/2010</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36</a:t>
            </a:fld>
            <a:endParaRPr lang="en-US"/>
          </a:p>
        </p:txBody>
      </p:sp>
      <p:sp>
        <p:nvSpPr>
          <p:cNvPr id="6" name="Footer Placeholder 5"/>
          <p:cNvSpPr>
            <a:spLocks noGrp="1"/>
          </p:cNvSpPr>
          <p:nvPr>
            <p:ph type="ftr" sz="quarter" idx="11"/>
          </p:nvPr>
        </p:nvSpPr>
        <p:spPr/>
        <p:txBody>
          <a:bodyPr/>
          <a:lstStyle/>
          <a:p>
            <a:r>
              <a:rPr lang="en-US" smtClean="0"/>
              <a:t>R. Munden - Fairfield University</a:t>
            </a:r>
            <a:endParaRPr lang="en-US"/>
          </a:p>
        </p:txBody>
      </p:sp>
      <p:sp>
        <p:nvSpPr>
          <p:cNvPr id="7" name="Title 6"/>
          <p:cNvSpPr>
            <a:spLocks noGrp="1"/>
          </p:cNvSpPr>
          <p:nvPr>
            <p:ph type="title"/>
          </p:nvPr>
        </p:nvSpPr>
        <p:spPr/>
        <p:txBody>
          <a:bodyPr/>
          <a:lstStyle/>
          <a:p>
            <a:r>
              <a:rPr lang="en-US" dirty="0" smtClean="0"/>
              <a:t>Radar Waveform and Range Determination</a:t>
            </a:r>
            <a:endParaRPr lang="en-US" dirty="0"/>
          </a:p>
        </p:txBody>
      </p:sp>
      <p:sp>
        <p:nvSpPr>
          <p:cNvPr id="8" name="Rectangle 2"/>
          <p:cNvSpPr txBox="1">
            <a:spLocks noChangeArrowheads="1"/>
          </p:cNvSpPr>
          <p:nvPr/>
        </p:nvSpPr>
        <p:spPr>
          <a:xfrm>
            <a:off x="457200" y="4495800"/>
            <a:ext cx="8305800" cy="331787"/>
          </a:xfrm>
          <a:prstGeom prst="rect">
            <a:avLst/>
          </a:prstGeom>
        </p:spPr>
        <p:txBody>
          <a:bodyPr vert="horz" lIns="91440" tIns="45720" rIns="91440" bIns="45720" rtlCol="0" anchor="t" anchorCtr="0">
            <a:noAutofit/>
            <a:scene3d>
              <a:camera prst="orthographicFront"/>
              <a:lightRig rig="balanced" dir="t"/>
            </a:scene3d>
            <a:sp3d>
              <a:extrusionClr>
                <a:schemeClr val="tx1">
                  <a:lumMod val="75000"/>
                </a:schemeClr>
              </a:extrusion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250" normalizeH="0" baseline="0" noProof="0" dirty="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Figure 15-23</a:t>
            </a:r>
            <a:r>
              <a:rPr kumimoji="0" lang="en-US" sz="1200" b="0" i="0" u="none" strike="noStrike" kern="1200" cap="none" spc="250" normalizeH="0" baseline="0" noProof="0" dirty="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   Radar pulses.</a:t>
            </a:r>
            <a:endParaRPr kumimoji="0" lang="en-US" sz="1200" b="0" i="0" u="none" strike="noStrike" kern="1200" cap="none" spc="250" normalizeH="0" baseline="0" noProof="0" dirty="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endParaRPr>
          </a:p>
        </p:txBody>
      </p:sp>
      <p:sp>
        <p:nvSpPr>
          <p:cNvPr id="9" name="TextBox 8"/>
          <p:cNvSpPr txBox="1"/>
          <p:nvPr/>
        </p:nvSpPr>
        <p:spPr>
          <a:xfrm>
            <a:off x="533400" y="4876800"/>
            <a:ext cx="8153400" cy="1200329"/>
          </a:xfrm>
          <a:prstGeom prst="rect">
            <a:avLst/>
          </a:prstGeom>
          <a:noFill/>
        </p:spPr>
        <p:txBody>
          <a:bodyPr wrap="square" rtlCol="0">
            <a:spAutoFit/>
          </a:bodyPr>
          <a:lstStyle/>
          <a:p>
            <a:r>
              <a:rPr lang="en-US" dirty="0" smtClean="0"/>
              <a:t>Speed of light, c = 186000 mi/s or 162000 nautical mi/s (6076 ft/s)</a:t>
            </a:r>
          </a:p>
          <a:p>
            <a:r>
              <a:rPr lang="en-US" dirty="0" smtClean="0"/>
              <a:t>Radar mile is 2000 yards (6000 ft).  </a:t>
            </a:r>
          </a:p>
          <a:p>
            <a:r>
              <a:rPr lang="en-US" dirty="0" smtClean="0"/>
              <a:t>Range found from time, 6.18us to travel 1 radar mile.  Range = t/12.36</a:t>
            </a:r>
          </a:p>
          <a:p>
            <a:r>
              <a:rPr lang="en-US" dirty="0" smtClean="0"/>
              <a:t>Can be calculated from speed of light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7363" name="fg15_02400.jpg" descr="fg15_02400"/>
          <p:cNvPicPr>
            <a:picLocks noChangeAspect="1" noChangeArrowheads="1"/>
          </p:cNvPicPr>
          <p:nvPr/>
        </p:nvPicPr>
        <p:blipFill>
          <a:blip r:embed="rId3" cstate="print"/>
          <a:srcRect/>
          <a:stretch>
            <a:fillRect/>
          </a:stretch>
        </p:blipFill>
        <p:spPr bwMode="auto">
          <a:xfrm>
            <a:off x="457200" y="1066800"/>
            <a:ext cx="7924800" cy="3255014"/>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4/20/2010</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37</a:t>
            </a:fld>
            <a:endParaRPr lang="en-US"/>
          </a:p>
        </p:txBody>
      </p:sp>
      <p:sp>
        <p:nvSpPr>
          <p:cNvPr id="6" name="Footer Placeholder 5"/>
          <p:cNvSpPr>
            <a:spLocks noGrp="1"/>
          </p:cNvSpPr>
          <p:nvPr>
            <p:ph type="ftr" sz="quarter" idx="11"/>
          </p:nvPr>
        </p:nvSpPr>
        <p:spPr/>
        <p:txBody>
          <a:bodyPr/>
          <a:lstStyle/>
          <a:p>
            <a:r>
              <a:rPr lang="en-US" smtClean="0"/>
              <a:t>R. Munden - Fairfield University</a:t>
            </a:r>
            <a:endParaRPr lang="en-US"/>
          </a:p>
        </p:txBody>
      </p:sp>
      <p:sp>
        <p:nvSpPr>
          <p:cNvPr id="7" name="Title 6"/>
          <p:cNvSpPr>
            <a:spLocks noGrp="1"/>
          </p:cNvSpPr>
          <p:nvPr>
            <p:ph type="title"/>
          </p:nvPr>
        </p:nvSpPr>
        <p:spPr/>
        <p:txBody>
          <a:bodyPr/>
          <a:lstStyle/>
          <a:p>
            <a:r>
              <a:rPr lang="en-US" dirty="0" smtClean="0"/>
              <a:t>Radar System Parameters</a:t>
            </a:r>
            <a:endParaRPr lang="en-US" dirty="0"/>
          </a:p>
        </p:txBody>
      </p:sp>
      <p:sp>
        <p:nvSpPr>
          <p:cNvPr id="8" name="Rectangle 2"/>
          <p:cNvSpPr txBox="1">
            <a:spLocks noChangeArrowheads="1"/>
          </p:cNvSpPr>
          <p:nvPr/>
        </p:nvSpPr>
        <p:spPr>
          <a:xfrm>
            <a:off x="304800" y="4343400"/>
            <a:ext cx="8305800" cy="331787"/>
          </a:xfrm>
          <a:prstGeom prst="rect">
            <a:avLst/>
          </a:prstGeom>
        </p:spPr>
        <p:txBody>
          <a:bodyPr vert="horz" lIns="91440" tIns="45720" rIns="91440" bIns="45720" rtlCol="0" anchor="t" anchorCtr="0">
            <a:noAutofit/>
            <a:scene3d>
              <a:camera prst="orthographicFront"/>
              <a:lightRig rig="balanced" dir="t"/>
            </a:scene3d>
            <a:sp3d>
              <a:extrusionClr>
                <a:schemeClr val="tx1">
                  <a:lumMod val="75000"/>
                </a:schemeClr>
              </a:extrusion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250" normalizeH="0" baseline="0" noProof="0" dirty="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Figure 15-24</a:t>
            </a:r>
            <a:r>
              <a:rPr kumimoji="0" lang="en-US" sz="1200" b="0" i="0" u="none" strike="noStrike" kern="1200" cap="none" spc="250" normalizeH="0" baseline="0" noProof="0" dirty="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   Second return echo.</a:t>
            </a:r>
            <a:endParaRPr kumimoji="0" lang="en-US" sz="1200" b="0" i="0" u="none" strike="noStrike" kern="1200" cap="none" spc="250" normalizeH="0" baseline="0" noProof="0" dirty="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endParaRPr>
          </a:p>
        </p:txBody>
      </p:sp>
      <p:sp>
        <p:nvSpPr>
          <p:cNvPr id="9" name="TextBox 8"/>
          <p:cNvSpPr txBox="1"/>
          <p:nvPr/>
        </p:nvSpPr>
        <p:spPr>
          <a:xfrm>
            <a:off x="457200" y="4800600"/>
            <a:ext cx="7848600" cy="923330"/>
          </a:xfrm>
          <a:prstGeom prst="rect">
            <a:avLst/>
          </a:prstGeom>
          <a:noFill/>
        </p:spPr>
        <p:txBody>
          <a:bodyPr wrap="square" rtlCol="0">
            <a:spAutoFit/>
          </a:bodyPr>
          <a:lstStyle/>
          <a:p>
            <a:r>
              <a:rPr lang="en-US" dirty="0" smtClean="0"/>
              <a:t>Max unambiguous range = PRT/12.2</a:t>
            </a:r>
          </a:p>
          <a:p>
            <a:r>
              <a:rPr lang="en-US" dirty="0" smtClean="0"/>
              <a:t>Minimum Range = 150 PW</a:t>
            </a:r>
          </a:p>
          <a:p>
            <a:r>
              <a:rPr lang="en-US" dirty="0" smtClean="0"/>
              <a:t>Duty cycle </a:t>
            </a:r>
            <a:r>
              <a:rPr lang="en-US" smtClean="0"/>
              <a:t>= PW / PRT</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a:xfrm>
            <a:off x="381000" y="277813"/>
            <a:ext cx="8305800" cy="331787"/>
          </a:xfrm>
        </p:spPr>
        <p:txBody>
          <a:bodyPr/>
          <a:lstStyle/>
          <a:p>
            <a:pPr algn="l"/>
            <a:r>
              <a:rPr lang="en-US" sz="1200" b="1"/>
              <a:t>Figure 15-25</a:t>
            </a:r>
            <a:r>
              <a:rPr lang="en-US" sz="1200"/>
              <a:t>   Double range echo.</a:t>
            </a:r>
          </a:p>
        </p:txBody>
      </p:sp>
      <p:pic>
        <p:nvPicPr>
          <p:cNvPr id="529411" name="fg15_02500.jpg" descr="fg15_02500"/>
          <p:cNvPicPr>
            <a:picLocks noChangeAspect="1" noChangeArrowheads="1"/>
          </p:cNvPicPr>
          <p:nvPr/>
        </p:nvPicPr>
        <p:blipFill>
          <a:blip r:embed="rId3" cstate="print"/>
          <a:srcRect/>
          <a:stretch>
            <a:fillRect/>
          </a:stretch>
        </p:blipFill>
        <p:spPr bwMode="auto">
          <a:xfrm>
            <a:off x="1265238" y="914400"/>
            <a:ext cx="6537325" cy="4800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4/20/2010</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38</a:t>
            </a:fld>
            <a:endParaRPr lang="en-US"/>
          </a:p>
        </p:txBody>
      </p:sp>
      <p:sp>
        <p:nvSpPr>
          <p:cNvPr id="6" name="Footer Placeholder 5"/>
          <p:cNvSpPr>
            <a:spLocks noGrp="1"/>
          </p:cNvSpPr>
          <p:nvPr>
            <p:ph type="ftr" sz="quarter" idx="11"/>
          </p:nvPr>
        </p:nvSpPr>
        <p:spPr/>
        <p:txBody>
          <a:bodyPr/>
          <a:lstStyle/>
          <a:p>
            <a:r>
              <a:rPr lang="en-US" smtClean="0"/>
              <a:t>R. Munden - Fairfield University</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a:xfrm>
            <a:off x="381000" y="277813"/>
            <a:ext cx="8305800" cy="331787"/>
          </a:xfrm>
        </p:spPr>
        <p:txBody>
          <a:bodyPr/>
          <a:lstStyle/>
          <a:p>
            <a:pPr algn="l"/>
            <a:r>
              <a:rPr lang="en-US" sz="1200" b="1"/>
              <a:t>Figure 15-26</a:t>
            </a:r>
            <a:r>
              <a:rPr lang="en-US" sz="1200"/>
              <a:t>   Radar system block diagram.</a:t>
            </a:r>
          </a:p>
        </p:txBody>
      </p:sp>
      <p:pic>
        <p:nvPicPr>
          <p:cNvPr id="531459" name="fg15_02600.jpg" descr="fg15_02600"/>
          <p:cNvPicPr>
            <a:picLocks noChangeAspect="1" noChangeArrowheads="1"/>
          </p:cNvPicPr>
          <p:nvPr/>
        </p:nvPicPr>
        <p:blipFill>
          <a:blip r:embed="rId3" cstate="print"/>
          <a:srcRect/>
          <a:stretch>
            <a:fillRect/>
          </a:stretch>
        </p:blipFill>
        <p:spPr bwMode="auto">
          <a:xfrm>
            <a:off x="2030413" y="914400"/>
            <a:ext cx="5005387" cy="4800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4/20/2010</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39</a:t>
            </a:fld>
            <a:endParaRPr lang="en-US"/>
          </a:p>
        </p:txBody>
      </p:sp>
      <p:sp>
        <p:nvSpPr>
          <p:cNvPr id="6" name="Footer Placeholder 5"/>
          <p:cNvSpPr>
            <a:spLocks noGrp="1"/>
          </p:cNvSpPr>
          <p:nvPr>
            <p:ph type="ftr" sz="quarter" idx="11"/>
          </p:nvPr>
        </p:nvSpPr>
        <p:spPr/>
        <p:txBody>
          <a:bodyPr/>
          <a:lstStyle/>
          <a:p>
            <a:r>
              <a:rPr lang="en-US" smtClean="0"/>
              <a:t>R. Munden - Fairfield University</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4115" name="fg15_00100.jpg" descr="fg15_00100"/>
          <p:cNvPicPr>
            <a:picLocks noChangeAspect="1" noChangeArrowheads="1"/>
          </p:cNvPicPr>
          <p:nvPr/>
        </p:nvPicPr>
        <p:blipFill>
          <a:blip r:embed="rId3" cstate="print"/>
          <a:srcRect/>
          <a:stretch>
            <a:fillRect/>
          </a:stretch>
        </p:blipFill>
        <p:spPr bwMode="auto">
          <a:xfrm>
            <a:off x="228600" y="1347788"/>
            <a:ext cx="8456613" cy="4160837"/>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4/20/2010</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4</a:t>
            </a:fld>
            <a:endParaRPr lang="en-US"/>
          </a:p>
        </p:txBody>
      </p:sp>
      <p:sp>
        <p:nvSpPr>
          <p:cNvPr id="6" name="Footer Placeholder 5"/>
          <p:cNvSpPr>
            <a:spLocks noGrp="1"/>
          </p:cNvSpPr>
          <p:nvPr>
            <p:ph type="ftr" sz="quarter" idx="11"/>
          </p:nvPr>
        </p:nvSpPr>
        <p:spPr/>
        <p:txBody>
          <a:bodyPr/>
          <a:lstStyle/>
          <a:p>
            <a:r>
              <a:rPr lang="en-US" smtClean="0"/>
              <a:t>R. Munden - Fairfield University</a:t>
            </a:r>
            <a:endParaRPr lang="en-US"/>
          </a:p>
        </p:txBody>
      </p:sp>
      <p:sp>
        <p:nvSpPr>
          <p:cNvPr id="7" name="Title 6"/>
          <p:cNvSpPr>
            <a:spLocks noGrp="1"/>
          </p:cNvSpPr>
          <p:nvPr>
            <p:ph type="title"/>
          </p:nvPr>
        </p:nvSpPr>
        <p:spPr/>
        <p:txBody>
          <a:bodyPr/>
          <a:lstStyle/>
          <a:p>
            <a:r>
              <a:rPr lang="en-US" dirty="0" smtClean="0"/>
              <a:t>Power vs. Distance</a:t>
            </a:r>
            <a:endParaRPr lang="en-US" dirty="0"/>
          </a:p>
        </p:txBody>
      </p:sp>
      <p:sp>
        <p:nvSpPr>
          <p:cNvPr id="8" name="Rectangle 2"/>
          <p:cNvSpPr txBox="1">
            <a:spLocks noChangeArrowheads="1"/>
          </p:cNvSpPr>
          <p:nvPr/>
        </p:nvSpPr>
        <p:spPr>
          <a:xfrm>
            <a:off x="304800" y="5562600"/>
            <a:ext cx="8305800" cy="331787"/>
          </a:xfrm>
          <a:prstGeom prst="rect">
            <a:avLst/>
          </a:prstGeom>
        </p:spPr>
        <p:txBody>
          <a:bodyPr vert="horz" lIns="91440" tIns="45720" rIns="91440" bIns="45720" rtlCol="0" anchor="t" anchorCtr="0">
            <a:noAutofit/>
            <a:scene3d>
              <a:camera prst="orthographicFront"/>
              <a:lightRig rig="balanced" dir="t"/>
            </a:scene3d>
            <a:sp3d>
              <a:extrusionClr>
                <a:schemeClr val="tx1">
                  <a:lumMod val="75000"/>
                </a:schemeClr>
              </a:extrusion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250" normalizeH="0" baseline="0" noProof="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Figure 15-1</a:t>
            </a:r>
            <a:r>
              <a:rPr kumimoji="0" lang="en-US" sz="1200" b="0" i="0" u="none" strike="noStrike" kern="1200" cap="none" spc="250" normalizeH="0" baseline="0" noProof="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   Input power required versus distance for fixed receiver power.</a:t>
            </a:r>
            <a:endParaRPr kumimoji="0" lang="en-US" sz="1200" b="0" i="0" u="none" strike="noStrike" kern="1200" cap="none" spc="250" normalizeH="0" baseline="0" noProof="0" dirty="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15-10 RFID - Radio Frequency Identification</a:t>
            </a:r>
            <a:endParaRPr lang="en-US" dirty="0"/>
          </a:p>
        </p:txBody>
      </p:sp>
      <p:sp>
        <p:nvSpPr>
          <p:cNvPr id="3" name="Content Placeholder 2"/>
          <p:cNvSpPr>
            <a:spLocks noGrp="1"/>
          </p:cNvSpPr>
          <p:nvPr>
            <p:ph idx="1"/>
          </p:nvPr>
        </p:nvSpPr>
        <p:spPr/>
        <p:txBody>
          <a:bodyPr/>
          <a:lstStyle/>
          <a:p>
            <a:r>
              <a:rPr lang="en-US" dirty="0" smtClean="0"/>
              <a:t>Powering the Tag</a:t>
            </a:r>
          </a:p>
          <a:p>
            <a:r>
              <a:rPr lang="en-US" dirty="0" smtClean="0"/>
              <a:t>Frequency of Operation</a:t>
            </a:r>
          </a:p>
          <a:p>
            <a:r>
              <a:rPr lang="en-US" dirty="0" smtClean="0"/>
              <a:t>Communications (Air Interface) Protocol</a:t>
            </a:r>
            <a:endParaRPr lang="en-US" dirty="0"/>
          </a:p>
        </p:txBody>
      </p:sp>
      <p:sp>
        <p:nvSpPr>
          <p:cNvPr id="4" name="Date Placeholder 3"/>
          <p:cNvSpPr>
            <a:spLocks noGrp="1"/>
          </p:cNvSpPr>
          <p:nvPr>
            <p:ph type="dt" sz="half" idx="10"/>
          </p:nvPr>
        </p:nvSpPr>
        <p:spPr/>
        <p:txBody>
          <a:bodyPr/>
          <a:lstStyle/>
          <a:p>
            <a:r>
              <a:rPr lang="en-US" smtClean="0"/>
              <a:t>4/20/2010</a:t>
            </a:r>
            <a:endParaRPr lang="en-US"/>
          </a:p>
        </p:txBody>
      </p:sp>
      <p:sp>
        <p:nvSpPr>
          <p:cNvPr id="5" name="Footer Placeholder 4"/>
          <p:cNvSpPr>
            <a:spLocks noGrp="1"/>
          </p:cNvSpPr>
          <p:nvPr>
            <p:ph type="ftr" sz="quarter" idx="11"/>
          </p:nvPr>
        </p:nvSpPr>
        <p:spPr/>
        <p:txBody>
          <a:bodyPr/>
          <a:lstStyle/>
          <a:p>
            <a:r>
              <a:rPr lang="en-US" smtClean="0"/>
              <a:t>R. Munden - Fairfield University</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a:xfrm>
            <a:off x="381000" y="277813"/>
            <a:ext cx="8305800" cy="331787"/>
          </a:xfrm>
        </p:spPr>
        <p:txBody>
          <a:bodyPr/>
          <a:lstStyle/>
          <a:p>
            <a:pPr algn="l"/>
            <a:r>
              <a:rPr lang="en-US" sz="1200" b="1"/>
              <a:t>Figure 15-27</a:t>
            </a:r>
            <a:r>
              <a:rPr lang="en-US" sz="1200"/>
              <a:t>   Basic block diagram of an RFID system. </a:t>
            </a:r>
          </a:p>
        </p:txBody>
      </p:sp>
      <p:pic>
        <p:nvPicPr>
          <p:cNvPr id="535555" name="fg15_02700.jpg" descr="fg15_02700"/>
          <p:cNvPicPr>
            <a:picLocks noChangeAspect="1" noChangeArrowheads="1"/>
          </p:cNvPicPr>
          <p:nvPr/>
        </p:nvPicPr>
        <p:blipFill>
          <a:blip r:embed="rId3" cstate="print"/>
          <a:srcRect/>
          <a:stretch>
            <a:fillRect/>
          </a:stretch>
        </p:blipFill>
        <p:spPr bwMode="auto">
          <a:xfrm>
            <a:off x="1254125" y="914400"/>
            <a:ext cx="6559550" cy="4800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4/20/2010</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41</a:t>
            </a:fld>
            <a:endParaRPr lang="en-US"/>
          </a:p>
        </p:txBody>
      </p:sp>
      <p:sp>
        <p:nvSpPr>
          <p:cNvPr id="6" name="Footer Placeholder 5"/>
          <p:cNvSpPr>
            <a:spLocks noGrp="1"/>
          </p:cNvSpPr>
          <p:nvPr>
            <p:ph type="ftr" sz="quarter" idx="11"/>
          </p:nvPr>
        </p:nvSpPr>
        <p:spPr/>
        <p:txBody>
          <a:bodyPr/>
          <a:lstStyle/>
          <a:p>
            <a:r>
              <a:rPr lang="en-US" smtClean="0"/>
              <a:t>R. Munden - Fairfield University</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a:xfrm>
            <a:off x="381000" y="277813"/>
            <a:ext cx="8305800" cy="331787"/>
          </a:xfrm>
        </p:spPr>
        <p:txBody>
          <a:bodyPr/>
          <a:lstStyle/>
          <a:p>
            <a:pPr algn="l"/>
            <a:r>
              <a:rPr lang="en-US" sz="1200" b="1"/>
              <a:t>Figure 15-28</a:t>
            </a:r>
            <a:r>
              <a:rPr lang="en-US" sz="1200"/>
              <a:t>   Examples of (a) single-dipole and (b) dual-dipole RFID inlays. (  2007 Symbol Technologies, Inc. Reprinted with permission.) </a:t>
            </a:r>
          </a:p>
        </p:txBody>
      </p:sp>
      <p:pic>
        <p:nvPicPr>
          <p:cNvPr id="537603" name="fg15_02800.jpg" descr="fg15_02800"/>
          <p:cNvPicPr>
            <a:picLocks noChangeAspect="1" noChangeArrowheads="1"/>
          </p:cNvPicPr>
          <p:nvPr/>
        </p:nvPicPr>
        <p:blipFill>
          <a:blip r:embed="rId3" cstate="print"/>
          <a:srcRect/>
          <a:stretch>
            <a:fillRect/>
          </a:stretch>
        </p:blipFill>
        <p:spPr bwMode="auto">
          <a:xfrm>
            <a:off x="228600" y="1524000"/>
            <a:ext cx="8456613" cy="38100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4/20/2010</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42</a:t>
            </a:fld>
            <a:endParaRPr lang="en-US"/>
          </a:p>
        </p:txBody>
      </p:sp>
      <p:sp>
        <p:nvSpPr>
          <p:cNvPr id="6" name="Footer Placeholder 5"/>
          <p:cNvSpPr>
            <a:spLocks noGrp="1"/>
          </p:cNvSpPr>
          <p:nvPr>
            <p:ph type="ftr" sz="quarter" idx="11"/>
          </p:nvPr>
        </p:nvSpPr>
        <p:spPr/>
        <p:txBody>
          <a:bodyPr/>
          <a:lstStyle/>
          <a:p>
            <a:r>
              <a:rPr lang="en-US" smtClean="0"/>
              <a:t>R. Munden - Fairfield University</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ChangeArrowheads="1"/>
          </p:cNvSpPr>
          <p:nvPr>
            <p:ph type="title"/>
          </p:nvPr>
        </p:nvSpPr>
        <p:spPr>
          <a:xfrm>
            <a:off x="381000" y="277813"/>
            <a:ext cx="8305800" cy="331787"/>
          </a:xfrm>
        </p:spPr>
        <p:txBody>
          <a:bodyPr/>
          <a:lstStyle/>
          <a:p>
            <a:pPr algn="l"/>
            <a:r>
              <a:rPr lang="en-US" sz="1200" b="1"/>
              <a:t>Figure 15-29</a:t>
            </a:r>
            <a:r>
              <a:rPr lang="en-US" sz="1200"/>
              <a:t>   The G2C501 active RFID tag from G2 Microsystems. (Courtesy of G2 Microsystems.) </a:t>
            </a:r>
          </a:p>
        </p:txBody>
      </p:sp>
      <p:pic>
        <p:nvPicPr>
          <p:cNvPr id="539651" name="fg15_02900.jpg" descr="fg15_02900"/>
          <p:cNvPicPr>
            <a:picLocks noChangeAspect="1" noChangeArrowheads="1"/>
          </p:cNvPicPr>
          <p:nvPr/>
        </p:nvPicPr>
        <p:blipFill>
          <a:blip r:embed="rId3" cstate="print"/>
          <a:srcRect/>
          <a:stretch>
            <a:fillRect/>
          </a:stretch>
        </p:blipFill>
        <p:spPr bwMode="auto">
          <a:xfrm>
            <a:off x="798513" y="914400"/>
            <a:ext cx="7470775" cy="4800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4/20/2010</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43</a:t>
            </a:fld>
            <a:endParaRPr lang="en-US"/>
          </a:p>
        </p:txBody>
      </p:sp>
      <p:sp>
        <p:nvSpPr>
          <p:cNvPr id="6" name="Footer Placeholder 5"/>
          <p:cNvSpPr>
            <a:spLocks noGrp="1"/>
          </p:cNvSpPr>
          <p:nvPr>
            <p:ph type="ftr" sz="quarter" idx="11"/>
          </p:nvPr>
        </p:nvSpPr>
        <p:spPr/>
        <p:txBody>
          <a:bodyPr/>
          <a:lstStyle/>
          <a:p>
            <a:r>
              <a:rPr lang="en-US" smtClean="0"/>
              <a:t>R. Munden - Fairfield University</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a:xfrm>
            <a:off x="381000" y="277813"/>
            <a:ext cx="8305800" cy="331787"/>
          </a:xfrm>
        </p:spPr>
        <p:txBody>
          <a:bodyPr/>
          <a:lstStyle/>
          <a:p>
            <a:pPr algn="l"/>
            <a:r>
              <a:rPr lang="en-US" sz="1200" b="1"/>
              <a:t>Figure 15-30</a:t>
            </a:r>
            <a:r>
              <a:rPr lang="en-US" sz="1200"/>
              <a:t>   The frequency bands used by RFID tags. </a:t>
            </a:r>
          </a:p>
        </p:txBody>
      </p:sp>
      <p:pic>
        <p:nvPicPr>
          <p:cNvPr id="541699" name="fg15_03000.jpg" descr="fg15_03000"/>
          <p:cNvPicPr>
            <a:picLocks noChangeAspect="1" noChangeArrowheads="1"/>
          </p:cNvPicPr>
          <p:nvPr/>
        </p:nvPicPr>
        <p:blipFill>
          <a:blip r:embed="rId3" cstate="print"/>
          <a:srcRect/>
          <a:stretch>
            <a:fillRect/>
          </a:stretch>
        </p:blipFill>
        <p:spPr bwMode="auto">
          <a:xfrm>
            <a:off x="228600" y="2206625"/>
            <a:ext cx="8456613" cy="2443163"/>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4/20/2010</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44</a:t>
            </a:fld>
            <a:endParaRPr lang="en-US"/>
          </a:p>
        </p:txBody>
      </p:sp>
      <p:sp>
        <p:nvSpPr>
          <p:cNvPr id="6" name="Footer Placeholder 5"/>
          <p:cNvSpPr>
            <a:spLocks noGrp="1"/>
          </p:cNvSpPr>
          <p:nvPr>
            <p:ph type="ftr" sz="quarter" idx="11"/>
          </p:nvPr>
        </p:nvSpPr>
        <p:spPr/>
        <p:txBody>
          <a:bodyPr/>
          <a:lstStyle/>
          <a:p>
            <a:r>
              <a:rPr lang="en-US" smtClean="0"/>
              <a:t>R. Munden - Fairfield University</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15-11 </a:t>
            </a:r>
            <a:r>
              <a:rPr lang="en-US" dirty="0" err="1" smtClean="0"/>
              <a:t>Microintegrated</a:t>
            </a:r>
            <a:r>
              <a:rPr lang="en-US" dirty="0" smtClean="0"/>
              <a:t> Circuit </a:t>
            </a:r>
            <a:r>
              <a:rPr lang="en-US" dirty="0" err="1" smtClean="0"/>
              <a:t>Waveguiding</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4/20/2010</a:t>
            </a:r>
            <a:endParaRPr lang="en-US"/>
          </a:p>
        </p:txBody>
      </p:sp>
      <p:sp>
        <p:nvSpPr>
          <p:cNvPr id="5" name="Footer Placeholder 4"/>
          <p:cNvSpPr>
            <a:spLocks noGrp="1"/>
          </p:cNvSpPr>
          <p:nvPr>
            <p:ph type="ftr" sz="quarter" idx="11"/>
          </p:nvPr>
        </p:nvSpPr>
        <p:spPr/>
        <p:txBody>
          <a:bodyPr/>
          <a:lstStyle/>
          <a:p>
            <a:r>
              <a:rPr lang="en-US" smtClean="0"/>
              <a:t>R. Munden - Fairfield University</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a:xfrm>
            <a:off x="381000" y="277813"/>
            <a:ext cx="8305800" cy="331787"/>
          </a:xfrm>
        </p:spPr>
        <p:txBody>
          <a:bodyPr/>
          <a:lstStyle/>
          <a:p>
            <a:pPr algn="l"/>
            <a:r>
              <a:rPr lang="en-US" sz="1200" b="1"/>
              <a:t>Figure 15-31</a:t>
            </a:r>
            <a:r>
              <a:rPr lang="en-US" sz="1200"/>
              <a:t>   Stripline and microstrip.</a:t>
            </a:r>
          </a:p>
        </p:txBody>
      </p:sp>
      <p:pic>
        <p:nvPicPr>
          <p:cNvPr id="543747" name="fg15_03100.jpg" descr="fg15_03100"/>
          <p:cNvPicPr>
            <a:picLocks noChangeAspect="1" noChangeArrowheads="1"/>
          </p:cNvPicPr>
          <p:nvPr/>
        </p:nvPicPr>
        <p:blipFill>
          <a:blip r:embed="rId3" cstate="print"/>
          <a:srcRect/>
          <a:stretch>
            <a:fillRect/>
          </a:stretch>
        </p:blipFill>
        <p:spPr bwMode="auto">
          <a:xfrm>
            <a:off x="228600" y="1865313"/>
            <a:ext cx="8456613" cy="3125787"/>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4/20/2010</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46</a:t>
            </a:fld>
            <a:endParaRPr lang="en-US"/>
          </a:p>
        </p:txBody>
      </p:sp>
      <p:sp>
        <p:nvSpPr>
          <p:cNvPr id="6" name="Footer Placeholder 5"/>
          <p:cNvSpPr>
            <a:spLocks noGrp="1"/>
          </p:cNvSpPr>
          <p:nvPr>
            <p:ph type="ftr" sz="quarter" idx="11"/>
          </p:nvPr>
        </p:nvSpPr>
        <p:spPr/>
        <p:txBody>
          <a:bodyPr/>
          <a:lstStyle/>
          <a:p>
            <a:r>
              <a:rPr lang="en-US" smtClean="0"/>
              <a:t>R. Munden - Fairfield University</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a:xfrm>
            <a:off x="381000" y="277813"/>
            <a:ext cx="8305800" cy="331787"/>
          </a:xfrm>
        </p:spPr>
        <p:txBody>
          <a:bodyPr/>
          <a:lstStyle/>
          <a:p>
            <a:pPr algn="l"/>
            <a:r>
              <a:rPr lang="en-US" sz="1200" b="1"/>
              <a:t>Figure 15-32</a:t>
            </a:r>
            <a:r>
              <a:rPr lang="en-US" sz="1200"/>
              <a:t>   Characteristic impedance.</a:t>
            </a:r>
          </a:p>
        </p:txBody>
      </p:sp>
      <p:pic>
        <p:nvPicPr>
          <p:cNvPr id="545795" name="fg15_03200.jpg" descr="fg15_03200"/>
          <p:cNvPicPr>
            <a:picLocks noChangeAspect="1" noChangeArrowheads="1"/>
          </p:cNvPicPr>
          <p:nvPr/>
        </p:nvPicPr>
        <p:blipFill>
          <a:blip r:embed="rId3" cstate="print"/>
          <a:srcRect/>
          <a:stretch>
            <a:fillRect/>
          </a:stretch>
        </p:blipFill>
        <p:spPr bwMode="auto">
          <a:xfrm>
            <a:off x="228600" y="2000250"/>
            <a:ext cx="8456613" cy="2855913"/>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4/20/2010</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47</a:t>
            </a:fld>
            <a:endParaRPr lang="en-US"/>
          </a:p>
        </p:txBody>
      </p:sp>
      <p:sp>
        <p:nvSpPr>
          <p:cNvPr id="6" name="Footer Placeholder 5"/>
          <p:cNvSpPr>
            <a:spLocks noGrp="1"/>
          </p:cNvSpPr>
          <p:nvPr>
            <p:ph type="ftr" sz="quarter" idx="11"/>
          </p:nvPr>
        </p:nvSpPr>
        <p:spPr/>
        <p:txBody>
          <a:bodyPr/>
          <a:lstStyle/>
          <a:p>
            <a:r>
              <a:rPr lang="en-US" smtClean="0"/>
              <a:t>R. Munden - Fairfield University</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381000" y="277813"/>
            <a:ext cx="8305800" cy="331787"/>
          </a:xfrm>
        </p:spPr>
        <p:txBody>
          <a:bodyPr/>
          <a:lstStyle/>
          <a:p>
            <a:pPr algn="l"/>
            <a:r>
              <a:rPr lang="en-US" sz="1200" b="1"/>
              <a:t>Figure 15-33</a:t>
            </a:r>
            <a:r>
              <a:rPr lang="en-US" sz="1200"/>
              <a:t>   Microstrip circuit equivalents.</a:t>
            </a:r>
          </a:p>
        </p:txBody>
      </p:sp>
      <p:pic>
        <p:nvPicPr>
          <p:cNvPr id="547843" name="fg15_03300.jpg" descr="fg15_03300"/>
          <p:cNvPicPr>
            <a:picLocks noChangeAspect="1" noChangeArrowheads="1"/>
          </p:cNvPicPr>
          <p:nvPr/>
        </p:nvPicPr>
        <p:blipFill>
          <a:blip r:embed="rId3" cstate="print"/>
          <a:srcRect/>
          <a:stretch>
            <a:fillRect/>
          </a:stretch>
        </p:blipFill>
        <p:spPr bwMode="auto">
          <a:xfrm>
            <a:off x="228600" y="1198563"/>
            <a:ext cx="8456613" cy="4460875"/>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4/20/2010</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48</a:t>
            </a:fld>
            <a:endParaRPr lang="en-US"/>
          </a:p>
        </p:txBody>
      </p:sp>
      <p:sp>
        <p:nvSpPr>
          <p:cNvPr id="6" name="Footer Placeholder 5"/>
          <p:cNvSpPr>
            <a:spLocks noGrp="1"/>
          </p:cNvSpPr>
          <p:nvPr>
            <p:ph type="ftr" sz="quarter" idx="11"/>
          </p:nvPr>
        </p:nvSpPr>
        <p:spPr/>
        <p:txBody>
          <a:bodyPr/>
          <a:lstStyle/>
          <a:p>
            <a:r>
              <a:rPr lang="en-US" smtClean="0"/>
              <a:t>R. Munden - Fairfield University</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a:xfrm>
            <a:off x="381000" y="277813"/>
            <a:ext cx="8305800" cy="331787"/>
          </a:xfrm>
        </p:spPr>
        <p:txBody>
          <a:bodyPr/>
          <a:lstStyle/>
          <a:p>
            <a:pPr algn="l"/>
            <a:r>
              <a:rPr lang="en-US" sz="1200" b="1"/>
              <a:t>Figure 15-34</a:t>
            </a:r>
            <a:r>
              <a:rPr lang="en-US" sz="1200"/>
              <a:t>   Dielectric waveguide and dielectric-filled waveguide.</a:t>
            </a:r>
          </a:p>
        </p:txBody>
      </p:sp>
      <p:pic>
        <p:nvPicPr>
          <p:cNvPr id="549891" name="fg15_03400.jpg" descr="fg15_03400"/>
          <p:cNvPicPr>
            <a:picLocks noChangeAspect="1" noChangeArrowheads="1"/>
          </p:cNvPicPr>
          <p:nvPr/>
        </p:nvPicPr>
        <p:blipFill>
          <a:blip r:embed="rId3" cstate="print"/>
          <a:srcRect/>
          <a:stretch>
            <a:fillRect/>
          </a:stretch>
        </p:blipFill>
        <p:spPr bwMode="auto">
          <a:xfrm>
            <a:off x="1622425" y="914400"/>
            <a:ext cx="5821363" cy="4800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4/20/2010</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49</a:t>
            </a:fld>
            <a:endParaRPr lang="en-US"/>
          </a:p>
        </p:txBody>
      </p:sp>
      <p:sp>
        <p:nvSpPr>
          <p:cNvPr id="6" name="Footer Placeholder 5"/>
          <p:cNvSpPr>
            <a:spLocks noGrp="1"/>
          </p:cNvSpPr>
          <p:nvPr>
            <p:ph type="ftr" sz="quarter" idx="11"/>
          </p:nvPr>
        </p:nvSpPr>
        <p:spPr/>
        <p:txBody>
          <a:bodyPr/>
          <a:lstStyle/>
          <a:p>
            <a:r>
              <a:rPr lang="en-US" smtClean="0"/>
              <a:t>R. Munden - Fairfield University</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15-2 Types of Waveguides</a:t>
            </a:r>
            <a:endParaRPr lang="en-US" dirty="0"/>
          </a:p>
        </p:txBody>
      </p:sp>
      <p:sp>
        <p:nvSpPr>
          <p:cNvPr id="3" name="Content Placeholder 2"/>
          <p:cNvSpPr>
            <a:spLocks noGrp="1"/>
          </p:cNvSpPr>
          <p:nvPr>
            <p:ph idx="1"/>
          </p:nvPr>
        </p:nvSpPr>
        <p:spPr/>
        <p:txBody>
          <a:bodyPr/>
          <a:lstStyle/>
          <a:p>
            <a:r>
              <a:rPr lang="en-US" dirty="0" smtClean="0"/>
              <a:t>Waveguide Operation</a:t>
            </a:r>
          </a:p>
          <a:p>
            <a:endParaRPr lang="en-US" dirty="0"/>
          </a:p>
        </p:txBody>
      </p:sp>
      <p:sp>
        <p:nvSpPr>
          <p:cNvPr id="4" name="Date Placeholder 3"/>
          <p:cNvSpPr>
            <a:spLocks noGrp="1"/>
          </p:cNvSpPr>
          <p:nvPr>
            <p:ph type="dt" sz="half" idx="10"/>
          </p:nvPr>
        </p:nvSpPr>
        <p:spPr/>
        <p:txBody>
          <a:bodyPr/>
          <a:lstStyle/>
          <a:p>
            <a:r>
              <a:rPr lang="en-US" smtClean="0"/>
              <a:t>4/20/2010</a:t>
            </a:r>
            <a:endParaRPr lang="en-US"/>
          </a:p>
        </p:txBody>
      </p:sp>
      <p:sp>
        <p:nvSpPr>
          <p:cNvPr id="5" name="Footer Placeholder 4"/>
          <p:cNvSpPr>
            <a:spLocks noGrp="1"/>
          </p:cNvSpPr>
          <p:nvPr>
            <p:ph type="ftr" sz="quarter" idx="11"/>
          </p:nvPr>
        </p:nvSpPr>
        <p:spPr/>
        <p:txBody>
          <a:bodyPr/>
          <a:lstStyle/>
          <a:p>
            <a:r>
              <a:rPr lang="en-US" smtClean="0"/>
              <a:t>R. Munden - Fairfield University</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15-12 Troubleshooting</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4/20/2010</a:t>
            </a:r>
            <a:endParaRPr lang="en-US"/>
          </a:p>
        </p:txBody>
      </p:sp>
      <p:sp>
        <p:nvSpPr>
          <p:cNvPr id="5" name="Footer Placeholder 4"/>
          <p:cNvSpPr>
            <a:spLocks noGrp="1"/>
          </p:cNvSpPr>
          <p:nvPr>
            <p:ph type="ftr" sz="quarter" idx="11"/>
          </p:nvPr>
        </p:nvSpPr>
        <p:spPr/>
        <p:txBody>
          <a:bodyPr/>
          <a:lstStyle/>
          <a:p>
            <a:r>
              <a:rPr lang="en-US" smtClean="0"/>
              <a:t>R. Munden - Fairfield University</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a:xfrm>
            <a:off x="381000" y="277813"/>
            <a:ext cx="8305800" cy="331787"/>
          </a:xfrm>
        </p:spPr>
        <p:txBody>
          <a:bodyPr/>
          <a:lstStyle/>
          <a:p>
            <a:pPr algn="l"/>
            <a:r>
              <a:rPr lang="en-US" sz="1200" b="1"/>
              <a:t>Figure 15-35</a:t>
            </a:r>
            <a:r>
              <a:rPr lang="en-US" sz="1200"/>
              <a:t>   VSWR test.</a:t>
            </a:r>
          </a:p>
        </p:txBody>
      </p:sp>
      <p:pic>
        <p:nvPicPr>
          <p:cNvPr id="551939" name="fg15_03500.jpg" descr="fg15_03500"/>
          <p:cNvPicPr>
            <a:picLocks noChangeAspect="1" noChangeArrowheads="1"/>
          </p:cNvPicPr>
          <p:nvPr/>
        </p:nvPicPr>
        <p:blipFill>
          <a:blip r:embed="rId3" cstate="print"/>
          <a:srcRect/>
          <a:stretch>
            <a:fillRect/>
          </a:stretch>
        </p:blipFill>
        <p:spPr bwMode="auto">
          <a:xfrm>
            <a:off x="228600" y="1912938"/>
            <a:ext cx="8456613" cy="3030537"/>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4/20/2010</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51</a:t>
            </a:fld>
            <a:endParaRPr lang="en-US"/>
          </a:p>
        </p:txBody>
      </p:sp>
      <p:sp>
        <p:nvSpPr>
          <p:cNvPr id="6" name="Footer Placeholder 5"/>
          <p:cNvSpPr>
            <a:spLocks noGrp="1"/>
          </p:cNvSpPr>
          <p:nvPr>
            <p:ph type="ftr" sz="quarter" idx="11"/>
          </p:nvPr>
        </p:nvSpPr>
        <p:spPr/>
        <p:txBody>
          <a:bodyPr/>
          <a:lstStyle/>
          <a:p>
            <a:r>
              <a:rPr lang="en-US" smtClean="0"/>
              <a:t>R. Munden - Fairfield University</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a:xfrm>
            <a:off x="381000" y="277813"/>
            <a:ext cx="8305800" cy="331787"/>
          </a:xfrm>
        </p:spPr>
        <p:txBody>
          <a:bodyPr/>
          <a:lstStyle/>
          <a:p>
            <a:pPr algn="l"/>
            <a:r>
              <a:rPr lang="en-US" sz="1200" b="1"/>
              <a:t>Figure 15-36</a:t>
            </a:r>
            <a:r>
              <a:rPr lang="en-US" sz="1200"/>
              <a:t>   Loss test.</a:t>
            </a:r>
          </a:p>
        </p:txBody>
      </p:sp>
      <p:pic>
        <p:nvPicPr>
          <p:cNvPr id="553987" name="fg15_03600.jpg" descr="fg15_03600"/>
          <p:cNvPicPr>
            <a:picLocks noChangeAspect="1" noChangeArrowheads="1"/>
          </p:cNvPicPr>
          <p:nvPr/>
        </p:nvPicPr>
        <p:blipFill>
          <a:blip r:embed="rId3" cstate="print"/>
          <a:srcRect/>
          <a:stretch>
            <a:fillRect/>
          </a:stretch>
        </p:blipFill>
        <p:spPr bwMode="auto">
          <a:xfrm>
            <a:off x="228600" y="1912938"/>
            <a:ext cx="8456613" cy="3030537"/>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4/20/2010</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52</a:t>
            </a:fld>
            <a:endParaRPr lang="en-US"/>
          </a:p>
        </p:txBody>
      </p:sp>
      <p:sp>
        <p:nvSpPr>
          <p:cNvPr id="6" name="Footer Placeholder 5"/>
          <p:cNvSpPr>
            <a:spLocks noGrp="1"/>
          </p:cNvSpPr>
          <p:nvPr>
            <p:ph type="ftr" sz="quarter" idx="11"/>
          </p:nvPr>
        </p:nvSpPr>
        <p:spPr/>
        <p:txBody>
          <a:bodyPr/>
          <a:lstStyle/>
          <a:p>
            <a:r>
              <a:rPr lang="en-US" smtClean="0"/>
              <a:t>R. Munden - Fairfield University</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15-13 Troubleshooting w/ Multisim</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4/20/2010</a:t>
            </a:r>
            <a:endParaRPr lang="en-US"/>
          </a:p>
        </p:txBody>
      </p:sp>
      <p:sp>
        <p:nvSpPr>
          <p:cNvPr id="5" name="Footer Placeholder 4"/>
          <p:cNvSpPr>
            <a:spLocks noGrp="1"/>
          </p:cNvSpPr>
          <p:nvPr>
            <p:ph type="ftr" sz="quarter" idx="11"/>
          </p:nvPr>
        </p:nvSpPr>
        <p:spPr/>
        <p:txBody>
          <a:bodyPr/>
          <a:lstStyle/>
          <a:p>
            <a:r>
              <a:rPr lang="en-US" smtClean="0"/>
              <a:t>R. Munden - Fairfield University</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a:xfrm>
            <a:off x="381000" y="277813"/>
            <a:ext cx="8305800" cy="331787"/>
          </a:xfrm>
        </p:spPr>
        <p:txBody>
          <a:bodyPr/>
          <a:lstStyle/>
          <a:p>
            <a:pPr algn="l"/>
            <a:r>
              <a:rPr lang="en-US" sz="1200" b="1"/>
              <a:t>Figure 15-37</a:t>
            </a:r>
            <a:r>
              <a:rPr lang="en-US" sz="1200"/>
              <a:t>   The circuit example of a low-loss waveguide section connected to a network analyzer.</a:t>
            </a:r>
          </a:p>
        </p:txBody>
      </p:sp>
      <p:pic>
        <p:nvPicPr>
          <p:cNvPr id="556035" name="fg15_03700.jpg" descr="fg15_03700"/>
          <p:cNvPicPr>
            <a:picLocks noChangeAspect="1" noChangeArrowheads="1"/>
          </p:cNvPicPr>
          <p:nvPr/>
        </p:nvPicPr>
        <p:blipFill>
          <a:blip r:embed="rId3" cstate="print"/>
          <a:srcRect/>
          <a:stretch>
            <a:fillRect/>
          </a:stretch>
        </p:blipFill>
        <p:spPr bwMode="auto">
          <a:xfrm>
            <a:off x="1643063" y="914400"/>
            <a:ext cx="5780087" cy="4800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4/20/2010</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54</a:t>
            </a:fld>
            <a:endParaRPr lang="en-US"/>
          </a:p>
        </p:txBody>
      </p:sp>
      <p:sp>
        <p:nvSpPr>
          <p:cNvPr id="6" name="Footer Placeholder 5"/>
          <p:cNvSpPr>
            <a:spLocks noGrp="1"/>
          </p:cNvSpPr>
          <p:nvPr>
            <p:ph type="ftr" sz="quarter" idx="11"/>
          </p:nvPr>
        </p:nvSpPr>
        <p:spPr/>
        <p:txBody>
          <a:bodyPr/>
          <a:lstStyle/>
          <a:p>
            <a:r>
              <a:rPr lang="en-US" smtClean="0"/>
              <a:t>R. Munden - Fairfield University</a:t>
            </a: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a:xfrm>
            <a:off x="381000" y="277813"/>
            <a:ext cx="8305800" cy="331787"/>
          </a:xfrm>
        </p:spPr>
        <p:txBody>
          <a:bodyPr/>
          <a:lstStyle/>
          <a:p>
            <a:pPr algn="l"/>
            <a:r>
              <a:rPr lang="en-US" sz="1200" b="1"/>
              <a:t>Figure 15-38</a:t>
            </a:r>
            <a:r>
              <a:rPr lang="en-US" sz="1200"/>
              <a:t>   The simulation of a low-loss waveguide as viewed with the network analyzer.</a:t>
            </a:r>
          </a:p>
        </p:txBody>
      </p:sp>
      <p:pic>
        <p:nvPicPr>
          <p:cNvPr id="558083" name="fg15_03800.jpg" descr="fg15_03800"/>
          <p:cNvPicPr>
            <a:picLocks noChangeAspect="1" noChangeArrowheads="1"/>
          </p:cNvPicPr>
          <p:nvPr/>
        </p:nvPicPr>
        <p:blipFill>
          <a:blip r:embed="rId3" cstate="print"/>
          <a:srcRect/>
          <a:stretch>
            <a:fillRect/>
          </a:stretch>
        </p:blipFill>
        <p:spPr bwMode="auto">
          <a:xfrm>
            <a:off x="1322388" y="914400"/>
            <a:ext cx="6421437" cy="4800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4/20/2010</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55</a:t>
            </a:fld>
            <a:endParaRPr lang="en-US"/>
          </a:p>
        </p:txBody>
      </p:sp>
      <p:sp>
        <p:nvSpPr>
          <p:cNvPr id="6" name="Footer Placeholder 5"/>
          <p:cNvSpPr>
            <a:spLocks noGrp="1"/>
          </p:cNvSpPr>
          <p:nvPr>
            <p:ph type="ftr" sz="quarter" idx="11"/>
          </p:nvPr>
        </p:nvSpPr>
        <p:spPr/>
        <p:txBody>
          <a:bodyPr/>
          <a:lstStyle/>
          <a:p>
            <a:r>
              <a:rPr lang="en-US" smtClean="0"/>
              <a:t>R. Munden - Fairfield University</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a:xfrm>
            <a:off x="381000" y="277813"/>
            <a:ext cx="8305800" cy="331787"/>
          </a:xfrm>
        </p:spPr>
        <p:txBody>
          <a:bodyPr/>
          <a:lstStyle/>
          <a:p>
            <a:pPr algn="l"/>
            <a:r>
              <a:rPr lang="en-US" sz="1200" b="1"/>
              <a:t>Figure 15-39</a:t>
            </a:r>
            <a:r>
              <a:rPr lang="en-US" sz="1200"/>
              <a:t>   The simulation of a very lossy waveguide.</a:t>
            </a:r>
          </a:p>
        </p:txBody>
      </p:sp>
      <p:pic>
        <p:nvPicPr>
          <p:cNvPr id="560131" name="fg15_03900.jpg" descr="fg15_03900"/>
          <p:cNvPicPr>
            <a:picLocks noChangeAspect="1" noChangeArrowheads="1"/>
          </p:cNvPicPr>
          <p:nvPr/>
        </p:nvPicPr>
        <p:blipFill>
          <a:blip r:embed="rId3" cstate="print"/>
          <a:srcRect/>
          <a:stretch>
            <a:fillRect/>
          </a:stretch>
        </p:blipFill>
        <p:spPr bwMode="auto">
          <a:xfrm>
            <a:off x="1322388" y="914400"/>
            <a:ext cx="6421437" cy="4800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4/20/2010</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56</a:t>
            </a:fld>
            <a:endParaRPr lang="en-US"/>
          </a:p>
        </p:txBody>
      </p:sp>
      <p:sp>
        <p:nvSpPr>
          <p:cNvPr id="6" name="Footer Placeholder 5"/>
          <p:cNvSpPr>
            <a:spLocks noGrp="1"/>
          </p:cNvSpPr>
          <p:nvPr>
            <p:ph type="ftr" sz="quarter" idx="11"/>
          </p:nvPr>
        </p:nvSpPr>
        <p:spPr/>
        <p:txBody>
          <a:bodyPr/>
          <a:lstStyle/>
          <a:p>
            <a:r>
              <a:rPr lang="en-US" smtClean="0"/>
              <a:t>R. Munden - Fairfield University</a:t>
            </a: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a:xfrm>
            <a:off x="381000" y="277813"/>
            <a:ext cx="8305800" cy="331787"/>
          </a:xfrm>
        </p:spPr>
        <p:txBody>
          <a:bodyPr/>
          <a:lstStyle/>
          <a:p>
            <a:pPr algn="l"/>
            <a:r>
              <a:rPr lang="en-US" sz="1200" b="1"/>
              <a:t>Figure 15-40</a:t>
            </a:r>
            <a:r>
              <a:rPr lang="en-US" sz="1200"/>
              <a:t>   An example of a test on the Multisim sample lossy transmission line.</a:t>
            </a:r>
          </a:p>
        </p:txBody>
      </p:sp>
      <p:pic>
        <p:nvPicPr>
          <p:cNvPr id="562179" name="fg15_04000.jpg" descr="fg15_04000"/>
          <p:cNvPicPr>
            <a:picLocks noChangeAspect="1" noChangeArrowheads="1"/>
          </p:cNvPicPr>
          <p:nvPr/>
        </p:nvPicPr>
        <p:blipFill>
          <a:blip r:embed="rId3" cstate="print"/>
          <a:srcRect/>
          <a:stretch>
            <a:fillRect/>
          </a:stretch>
        </p:blipFill>
        <p:spPr bwMode="auto">
          <a:xfrm>
            <a:off x="2316163" y="914400"/>
            <a:ext cx="4435475" cy="4800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4/20/2010</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57</a:t>
            </a:fld>
            <a:endParaRPr lang="en-US"/>
          </a:p>
        </p:txBody>
      </p:sp>
      <p:sp>
        <p:nvSpPr>
          <p:cNvPr id="6" name="Footer Placeholder 5"/>
          <p:cNvSpPr>
            <a:spLocks noGrp="1"/>
          </p:cNvSpPr>
          <p:nvPr>
            <p:ph type="ftr" sz="quarter" idx="11"/>
          </p:nvPr>
        </p:nvSpPr>
        <p:spPr/>
        <p:txBody>
          <a:bodyPr/>
          <a:lstStyle/>
          <a:p>
            <a:r>
              <a:rPr lang="en-US" smtClean="0"/>
              <a:t>R. Munden - Fairfield University</a:t>
            </a: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a:xfrm>
            <a:off x="381000" y="277813"/>
            <a:ext cx="8305800" cy="331787"/>
          </a:xfrm>
        </p:spPr>
        <p:txBody>
          <a:bodyPr/>
          <a:lstStyle/>
          <a:p>
            <a:pPr algn="l"/>
            <a:r>
              <a:rPr lang="en-US" sz="1200" b="1"/>
              <a:t>Figure 15-41</a:t>
            </a:r>
            <a:r>
              <a:rPr lang="en-US" sz="1200"/>
              <a:t>   The simulation results of the lossy transmission line provided by EWB Multisim. </a:t>
            </a:r>
          </a:p>
        </p:txBody>
      </p:sp>
      <p:pic>
        <p:nvPicPr>
          <p:cNvPr id="564227" name="fg15_04100.jpg" descr="fg15_04100"/>
          <p:cNvPicPr>
            <a:picLocks noChangeAspect="1" noChangeArrowheads="1"/>
          </p:cNvPicPr>
          <p:nvPr/>
        </p:nvPicPr>
        <p:blipFill>
          <a:blip r:embed="rId3" cstate="print"/>
          <a:srcRect/>
          <a:stretch>
            <a:fillRect/>
          </a:stretch>
        </p:blipFill>
        <p:spPr bwMode="auto">
          <a:xfrm>
            <a:off x="1322388" y="914400"/>
            <a:ext cx="6421437" cy="4800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4/20/2010</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58</a:t>
            </a:fld>
            <a:endParaRPr lang="en-US"/>
          </a:p>
        </p:txBody>
      </p:sp>
      <p:sp>
        <p:nvSpPr>
          <p:cNvPr id="6" name="Footer Placeholder 5"/>
          <p:cNvSpPr>
            <a:spLocks noGrp="1"/>
          </p:cNvSpPr>
          <p:nvPr>
            <p:ph type="ftr" sz="quarter" idx="11"/>
          </p:nvPr>
        </p:nvSpPr>
        <p:spPr/>
        <p:txBody>
          <a:bodyPr/>
          <a:lstStyle/>
          <a:p>
            <a:r>
              <a:rPr lang="en-US" smtClean="0"/>
              <a:t>R. Munden - Fairfield University</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6163" name="fg15_00200.jpg" descr="fg15_00200"/>
          <p:cNvPicPr>
            <a:picLocks noChangeAspect="1" noChangeArrowheads="1"/>
          </p:cNvPicPr>
          <p:nvPr/>
        </p:nvPicPr>
        <p:blipFill>
          <a:blip r:embed="rId3" cstate="print"/>
          <a:srcRect/>
          <a:stretch>
            <a:fillRect/>
          </a:stretch>
        </p:blipFill>
        <p:spPr bwMode="auto">
          <a:xfrm>
            <a:off x="914400" y="1447800"/>
            <a:ext cx="7391400" cy="3438311"/>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4/20/2010</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6</a:t>
            </a:fld>
            <a:endParaRPr lang="en-US"/>
          </a:p>
        </p:txBody>
      </p:sp>
      <p:sp>
        <p:nvSpPr>
          <p:cNvPr id="6" name="Footer Placeholder 5"/>
          <p:cNvSpPr>
            <a:spLocks noGrp="1"/>
          </p:cNvSpPr>
          <p:nvPr>
            <p:ph type="ftr" sz="quarter" idx="11"/>
          </p:nvPr>
        </p:nvSpPr>
        <p:spPr/>
        <p:txBody>
          <a:bodyPr/>
          <a:lstStyle/>
          <a:p>
            <a:r>
              <a:rPr lang="en-US" smtClean="0"/>
              <a:t>R. Munden - Fairfield University</a:t>
            </a:r>
            <a:endParaRPr lang="en-US"/>
          </a:p>
        </p:txBody>
      </p:sp>
      <p:sp>
        <p:nvSpPr>
          <p:cNvPr id="7" name="Title 6"/>
          <p:cNvSpPr>
            <a:spLocks noGrp="1"/>
          </p:cNvSpPr>
          <p:nvPr>
            <p:ph type="title"/>
          </p:nvPr>
        </p:nvSpPr>
        <p:spPr/>
        <p:txBody>
          <a:bodyPr/>
          <a:lstStyle/>
          <a:p>
            <a:r>
              <a:rPr lang="en-US" dirty="0" smtClean="0"/>
              <a:t>Waveguide Construction</a:t>
            </a:r>
            <a:endParaRPr lang="en-US" dirty="0"/>
          </a:p>
        </p:txBody>
      </p:sp>
      <p:sp>
        <p:nvSpPr>
          <p:cNvPr id="8" name="Rectangle 2"/>
          <p:cNvSpPr txBox="1">
            <a:spLocks noChangeArrowheads="1"/>
          </p:cNvSpPr>
          <p:nvPr/>
        </p:nvSpPr>
        <p:spPr>
          <a:xfrm>
            <a:off x="1143000" y="5334000"/>
            <a:ext cx="6705600" cy="331787"/>
          </a:xfrm>
          <a:prstGeom prst="rect">
            <a:avLst/>
          </a:prstGeom>
        </p:spPr>
        <p:txBody>
          <a:bodyPr vert="horz" lIns="91440" tIns="45720" rIns="91440" bIns="45720" rtlCol="0" anchor="t" anchorCtr="0">
            <a:noAutofit/>
            <a:scene3d>
              <a:camera prst="orthographicFront"/>
              <a:lightRig rig="balanced" dir="t"/>
            </a:scene3d>
            <a:sp3d>
              <a:extrusionClr>
                <a:schemeClr val="tx1">
                  <a:lumMod val="75000"/>
                </a:schemeClr>
              </a:extrusion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250" normalizeH="0" baseline="0" noProof="0" dirty="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Figure 15-2</a:t>
            </a:r>
            <a:r>
              <a:rPr kumimoji="0" lang="en-US" sz="1200" b="0" i="0" u="none" strike="noStrike" kern="1200" cap="none" spc="250" normalizeH="0" baseline="0" noProof="0" dirty="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   Transforming a transmission line into a waveguide.</a:t>
            </a:r>
            <a:endParaRPr kumimoji="0" lang="en-US" sz="1200" b="0" i="0" u="none" strike="noStrike" kern="1200" cap="none" spc="250" normalizeH="0" baseline="0" noProof="0" dirty="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8211" name="fg15_00300.jpg" descr="fg15_00300"/>
          <p:cNvPicPr>
            <a:picLocks noChangeAspect="1" noChangeArrowheads="1"/>
          </p:cNvPicPr>
          <p:nvPr/>
        </p:nvPicPr>
        <p:blipFill>
          <a:blip r:embed="rId3" cstate="print"/>
          <a:srcRect/>
          <a:stretch>
            <a:fillRect/>
          </a:stretch>
        </p:blipFill>
        <p:spPr bwMode="auto">
          <a:xfrm>
            <a:off x="1905000" y="1219200"/>
            <a:ext cx="5638800" cy="3502102"/>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4/20/2010</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7</a:t>
            </a:fld>
            <a:endParaRPr lang="en-US"/>
          </a:p>
        </p:txBody>
      </p:sp>
      <p:sp>
        <p:nvSpPr>
          <p:cNvPr id="6" name="Footer Placeholder 5"/>
          <p:cNvSpPr>
            <a:spLocks noGrp="1"/>
          </p:cNvSpPr>
          <p:nvPr>
            <p:ph type="ftr" sz="quarter" idx="11"/>
          </p:nvPr>
        </p:nvSpPr>
        <p:spPr/>
        <p:txBody>
          <a:bodyPr/>
          <a:lstStyle/>
          <a:p>
            <a:r>
              <a:rPr lang="en-US" smtClean="0"/>
              <a:t>R. Munden - Fairfield University</a:t>
            </a:r>
            <a:endParaRPr lang="en-US"/>
          </a:p>
        </p:txBody>
      </p:sp>
      <p:sp>
        <p:nvSpPr>
          <p:cNvPr id="7" name="Title 6"/>
          <p:cNvSpPr>
            <a:spLocks noGrp="1"/>
          </p:cNvSpPr>
          <p:nvPr>
            <p:ph type="title"/>
          </p:nvPr>
        </p:nvSpPr>
        <p:spPr/>
        <p:txBody>
          <a:bodyPr/>
          <a:lstStyle/>
          <a:p>
            <a:r>
              <a:rPr lang="en-US" dirty="0" smtClean="0"/>
              <a:t>Waveguide Dimensions</a:t>
            </a:r>
            <a:endParaRPr lang="en-US" dirty="0"/>
          </a:p>
        </p:txBody>
      </p:sp>
      <p:sp>
        <p:nvSpPr>
          <p:cNvPr id="8" name="Rectangle 2"/>
          <p:cNvSpPr txBox="1">
            <a:spLocks noChangeArrowheads="1"/>
          </p:cNvSpPr>
          <p:nvPr/>
        </p:nvSpPr>
        <p:spPr>
          <a:xfrm>
            <a:off x="1828800" y="4724400"/>
            <a:ext cx="5029200" cy="331787"/>
          </a:xfrm>
          <a:prstGeom prst="rect">
            <a:avLst/>
          </a:prstGeom>
        </p:spPr>
        <p:txBody>
          <a:bodyPr vert="horz" lIns="91440" tIns="45720" rIns="91440" bIns="45720" rtlCol="0" anchor="t" anchorCtr="0">
            <a:noAutofit/>
            <a:scene3d>
              <a:camera prst="orthographicFront"/>
              <a:lightRig rig="balanced" dir="t"/>
            </a:scene3d>
            <a:sp3d>
              <a:extrusionClr>
                <a:schemeClr val="tx1">
                  <a:lumMod val="75000"/>
                </a:schemeClr>
              </a:extrusion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250" normalizeH="0" baseline="0" noProof="0" dirty="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Figure 15-3</a:t>
            </a:r>
            <a:r>
              <a:rPr kumimoji="0" lang="en-US" sz="1200" b="0" i="0" u="none" strike="noStrike" kern="1200" cap="none" spc="250" normalizeH="0" baseline="0" noProof="0" dirty="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   Waveguide dimension designation.</a:t>
            </a:r>
            <a:endParaRPr kumimoji="0" lang="en-US" sz="1200" b="0" i="0" u="none" strike="noStrike" kern="1200" cap="none" spc="250" normalizeH="0" baseline="0" noProof="0" dirty="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endParaRPr>
          </a:p>
        </p:txBody>
      </p:sp>
      <p:sp>
        <p:nvSpPr>
          <p:cNvPr id="9" name="TextBox 8"/>
          <p:cNvSpPr txBox="1"/>
          <p:nvPr/>
        </p:nvSpPr>
        <p:spPr>
          <a:xfrm>
            <a:off x="533400" y="5105400"/>
            <a:ext cx="8229600" cy="646331"/>
          </a:xfrm>
          <a:prstGeom prst="rect">
            <a:avLst/>
          </a:prstGeom>
          <a:noFill/>
        </p:spPr>
        <p:txBody>
          <a:bodyPr wrap="square" rtlCol="0">
            <a:spAutoFit/>
          </a:bodyPr>
          <a:lstStyle/>
          <a:p>
            <a:r>
              <a:rPr lang="en-US" dirty="0" smtClean="0"/>
              <a:t>The width, a, needs to be </a:t>
            </a:r>
            <a:r>
              <a:rPr lang="el-GR" dirty="0" smtClean="0"/>
              <a:t>λ</a:t>
            </a:r>
            <a:r>
              <a:rPr lang="en-US" dirty="0" smtClean="0"/>
              <a:t>/2, while b is about half that.  This is why waveguide is only used for high frequencies, otherwise the size would be far too large.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0259" name="fg15_00400.jpg" descr="fg15_00400"/>
          <p:cNvPicPr>
            <a:picLocks noChangeAspect="1" noChangeArrowheads="1"/>
          </p:cNvPicPr>
          <p:nvPr/>
        </p:nvPicPr>
        <p:blipFill>
          <a:blip r:embed="rId3" cstate="print"/>
          <a:srcRect/>
          <a:stretch>
            <a:fillRect/>
          </a:stretch>
        </p:blipFill>
        <p:spPr bwMode="auto">
          <a:xfrm>
            <a:off x="1828801" y="1041152"/>
            <a:ext cx="5257800" cy="4419007"/>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4/20/2010</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8</a:t>
            </a:fld>
            <a:endParaRPr lang="en-US"/>
          </a:p>
        </p:txBody>
      </p:sp>
      <p:sp>
        <p:nvSpPr>
          <p:cNvPr id="6" name="Footer Placeholder 5"/>
          <p:cNvSpPr>
            <a:spLocks noGrp="1"/>
          </p:cNvSpPr>
          <p:nvPr>
            <p:ph type="ftr" sz="quarter" idx="11"/>
          </p:nvPr>
        </p:nvSpPr>
        <p:spPr/>
        <p:txBody>
          <a:bodyPr/>
          <a:lstStyle/>
          <a:p>
            <a:r>
              <a:rPr lang="en-US" smtClean="0"/>
              <a:t>R. Munden - Fairfield University</a:t>
            </a:r>
            <a:endParaRPr lang="en-US"/>
          </a:p>
        </p:txBody>
      </p:sp>
      <p:sp>
        <p:nvSpPr>
          <p:cNvPr id="7" name="Title 6"/>
          <p:cNvSpPr>
            <a:spLocks noGrp="1"/>
          </p:cNvSpPr>
          <p:nvPr>
            <p:ph type="title"/>
          </p:nvPr>
        </p:nvSpPr>
        <p:spPr/>
        <p:txBody>
          <a:bodyPr/>
          <a:lstStyle/>
          <a:p>
            <a:r>
              <a:rPr lang="en-US" dirty="0" smtClean="0"/>
              <a:t>Modes</a:t>
            </a:r>
            <a:endParaRPr lang="en-US" dirty="0"/>
          </a:p>
        </p:txBody>
      </p:sp>
      <p:sp>
        <p:nvSpPr>
          <p:cNvPr id="8" name="Rectangle 2"/>
          <p:cNvSpPr txBox="1">
            <a:spLocks noChangeArrowheads="1"/>
          </p:cNvSpPr>
          <p:nvPr/>
        </p:nvSpPr>
        <p:spPr>
          <a:xfrm>
            <a:off x="1066800" y="5486400"/>
            <a:ext cx="7162800" cy="331787"/>
          </a:xfrm>
          <a:prstGeom prst="rect">
            <a:avLst/>
          </a:prstGeom>
        </p:spPr>
        <p:txBody>
          <a:bodyPr vert="horz" lIns="91440" tIns="45720" rIns="91440" bIns="45720" rtlCol="0" anchor="t" anchorCtr="0">
            <a:noAutofit/>
            <a:scene3d>
              <a:camera prst="orthographicFront"/>
              <a:lightRig rig="balanced" dir="t"/>
            </a:scene3d>
            <a:sp3d>
              <a:extrusionClr>
                <a:schemeClr val="tx1">
                  <a:lumMod val="75000"/>
                </a:schemeClr>
              </a:extrusion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250" normalizeH="0" baseline="0" noProof="0" dirty="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Figure 15-4</a:t>
            </a:r>
            <a:r>
              <a:rPr kumimoji="0" lang="en-US" sz="1200" b="0" i="0" u="none" strike="noStrike" kern="1200" cap="none" spc="250" normalizeH="0" baseline="0" noProof="0" dirty="0" smtClean="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rPr>
              <a:t>   Examples of modes of operation in rectangular waveguides.</a:t>
            </a:r>
            <a:endParaRPr kumimoji="0" lang="en-US" sz="1200" b="0" i="0" u="none" strike="noStrike" kern="1200" cap="none" spc="250" normalizeH="0" baseline="0" noProof="0" dirty="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uLnTx/>
              <a:uFillTx/>
              <a:latin typeface="+mj-lt"/>
              <a:ea typeface="+mj-ea"/>
              <a:cs typeface="+mj-cs"/>
            </a:endParaRPr>
          </a:p>
        </p:txBody>
      </p:sp>
      <p:sp>
        <p:nvSpPr>
          <p:cNvPr id="9" name="TextBox 8"/>
          <p:cNvSpPr txBox="1"/>
          <p:nvPr/>
        </p:nvSpPr>
        <p:spPr>
          <a:xfrm>
            <a:off x="1143000" y="5943600"/>
            <a:ext cx="6781800" cy="369332"/>
          </a:xfrm>
          <a:prstGeom prst="rect">
            <a:avLst/>
          </a:prstGeom>
          <a:noFill/>
        </p:spPr>
        <p:txBody>
          <a:bodyPr wrap="square" rtlCol="0">
            <a:spAutoFit/>
          </a:bodyPr>
          <a:lstStyle/>
          <a:p>
            <a:r>
              <a:rPr lang="en-US" dirty="0" smtClean="0"/>
              <a:t>Multiple modes may travel down a waveguide simultaneously</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Falstad</a:t>
            </a:r>
            <a:r>
              <a:rPr lang="en-US" dirty="0" smtClean="0"/>
              <a:t> EM Waveguide Applet</a:t>
            </a:r>
            <a:endParaRPr lang="en-US" dirty="0"/>
          </a:p>
        </p:txBody>
      </p:sp>
      <p:sp>
        <p:nvSpPr>
          <p:cNvPr id="4" name="Date Placeholder 3"/>
          <p:cNvSpPr>
            <a:spLocks noGrp="1"/>
          </p:cNvSpPr>
          <p:nvPr>
            <p:ph type="dt" sz="half" idx="10"/>
          </p:nvPr>
        </p:nvSpPr>
        <p:spPr/>
        <p:txBody>
          <a:bodyPr/>
          <a:lstStyle/>
          <a:p>
            <a:r>
              <a:rPr lang="en-US" smtClean="0"/>
              <a:t>4/20/2010</a:t>
            </a:r>
            <a:endParaRPr lang="en-US"/>
          </a:p>
        </p:txBody>
      </p:sp>
      <p:sp>
        <p:nvSpPr>
          <p:cNvPr id="5" name="Footer Placeholder 4"/>
          <p:cNvSpPr>
            <a:spLocks noGrp="1"/>
          </p:cNvSpPr>
          <p:nvPr>
            <p:ph type="ftr" sz="quarter" idx="11"/>
          </p:nvPr>
        </p:nvSpPr>
        <p:spPr/>
        <p:txBody>
          <a:bodyPr/>
          <a:lstStyle/>
          <a:p>
            <a:r>
              <a:rPr lang="en-US" smtClean="0"/>
              <a:t>R. Munden - Fairfield University</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9</a:t>
            </a:fld>
            <a:endParaRPr lang="en-US"/>
          </a:p>
        </p:txBody>
      </p:sp>
      <p:pic>
        <p:nvPicPr>
          <p:cNvPr id="566274" name="Picture 2">
            <a:hlinkClick r:id="rId2"/>
          </p:cNvPr>
          <p:cNvPicPr>
            <a:picLocks noGrp="1" noChangeAspect="1" noChangeArrowheads="1"/>
          </p:cNvPicPr>
          <p:nvPr>
            <p:ph idx="1"/>
          </p:nvPr>
        </p:nvPicPr>
        <p:blipFill>
          <a:blip r:embed="rId3" cstate="print"/>
          <a:srcRect/>
          <a:stretch>
            <a:fillRect/>
          </a:stretch>
        </p:blipFill>
        <p:spPr bwMode="auto">
          <a:xfrm>
            <a:off x="2362200" y="1371600"/>
            <a:ext cx="4057650" cy="3962400"/>
          </a:xfrm>
          <a:prstGeom prst="rect">
            <a:avLst/>
          </a:prstGeom>
          <a:noFill/>
          <a:ln w="9525">
            <a:noFill/>
            <a:miter lim="800000"/>
            <a:headEnd/>
            <a:tailEnd/>
          </a:ln>
        </p:spPr>
      </p:pic>
      <p:sp>
        <p:nvSpPr>
          <p:cNvPr id="8" name="Rectangle 7"/>
          <p:cNvSpPr/>
          <p:nvPr/>
        </p:nvSpPr>
        <p:spPr>
          <a:xfrm>
            <a:off x="2209800" y="5562600"/>
            <a:ext cx="4442306" cy="369332"/>
          </a:xfrm>
          <a:prstGeom prst="rect">
            <a:avLst/>
          </a:prstGeom>
        </p:spPr>
        <p:txBody>
          <a:bodyPr wrap="none">
            <a:spAutoFit/>
          </a:bodyPr>
          <a:lstStyle/>
          <a:p>
            <a:r>
              <a:rPr lang="en-US" dirty="0" smtClean="0">
                <a:hlinkClick r:id="rId2"/>
              </a:rPr>
              <a:t>http://www.falstad.com/embox/guide.html</a:t>
            </a:r>
            <a:r>
              <a:rPr lang="en-US" dirty="0" smtClean="0"/>
              <a:t> </a:t>
            </a:r>
            <a:endParaRPr lang="en-US" dirty="0"/>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Slate">
      <a:maj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late">
      <a:fillStyleLst>
        <a:solidFill>
          <a:schemeClr val="phClr"/>
        </a:solidFill>
        <a:gradFill rotWithShape="1">
          <a:gsLst>
            <a:gs pos="0">
              <a:schemeClr val="phClr">
                <a:tint val="80000"/>
                <a:satMod val="150000"/>
              </a:schemeClr>
            </a:gs>
            <a:gs pos="100000">
              <a:schemeClr val="phClr">
                <a:tint val="100000"/>
                <a:shade val="80000"/>
                <a:satMod val="135000"/>
              </a:schemeClr>
            </a:gs>
          </a:gsLst>
          <a:lin ang="5400000" scaled="1"/>
        </a:gradFill>
        <a:blipFill rotWithShape="1">
          <a:blip xmlns:r="http://schemas.openxmlformats.org/officeDocument/2006/relationships" r:embed="rId1">
            <a:duotone>
              <a:schemeClr val="phClr">
                <a:shade val="70000"/>
                <a:satMod val="125000"/>
              </a:schemeClr>
              <a:schemeClr val="phClr">
                <a:tint val="80000"/>
                <a:satMod val="115000"/>
              </a:schemeClr>
            </a:duotone>
          </a:blip>
          <a:stretch/>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190500">
              <a:srgbClr val="151515">
                <a:alpha val="90000"/>
              </a:srgbClr>
            </a:innerShdw>
          </a:effectLst>
          <a:scene3d>
            <a:camera prst="orthographicFront">
              <a:rot lat="0" lon="0" rev="0"/>
            </a:camera>
            <a:lightRig rig="glow" dir="tl"/>
          </a:scene3d>
          <a:sp3d prstMaterial="softmetal">
            <a:bevelT w="0" h="0"/>
          </a:sp3d>
        </a:effectStyle>
        <a:effectStyle>
          <a:effectLst>
            <a:outerShdw blurRad="63500" dist="101600" dir="3000000" sx="101000" sy="101000" rotWithShape="0">
              <a:srgbClr val="252525">
                <a:alpha val="50000"/>
              </a:srgbClr>
            </a:outerShdw>
          </a:effectLst>
          <a:scene3d>
            <a:camera prst="orthographicFront">
              <a:rot lat="0" lon="0" rev="0"/>
            </a:camera>
            <a:lightRig rig="morning" dir="tr">
              <a:rot lat="0" lon="0" rev="1500000"/>
            </a:lightRig>
          </a:scene3d>
          <a:sp3d prstMaterial="translucentPowder">
            <a:bevelT w="38100" h="12700"/>
          </a:sp3d>
        </a:effectStyle>
      </a:effectStyleLst>
      <a:bgFillStyleLst>
        <a:blipFill rotWithShape="1">
          <a:blip xmlns:r="http://schemas.openxmlformats.org/officeDocument/2006/relationships" r:embed="rId2">
            <a:duotone>
              <a:schemeClr val="phClr">
                <a:shade val="70000"/>
                <a:satMod val="115000"/>
              </a:schemeClr>
              <a:schemeClr val="phClr">
                <a:tint val="70000"/>
                <a:satMod val="135000"/>
              </a:schemeClr>
            </a:duotone>
          </a:blip>
          <a:stretch/>
        </a:blipFill>
        <a:blipFill rotWithShape="1">
          <a:blip xmlns:r="http://schemas.openxmlformats.org/officeDocument/2006/relationships" r:embed="rId1">
            <a:duotone>
              <a:schemeClr val="phClr">
                <a:shade val="70000"/>
                <a:satMod val="115000"/>
              </a:schemeClr>
              <a:schemeClr val="phClr">
                <a:tint val="70000"/>
                <a:satMod val="135000"/>
              </a:schemeClr>
            </a:duotone>
          </a:blip>
          <a:stretch/>
        </a:blipFill>
        <a:blipFill rotWithShape="1">
          <a:blip xmlns:r="http://schemas.openxmlformats.org/officeDocument/2006/relationships" r:embed="rId3">
            <a:duotone>
              <a:schemeClr val="phClr">
                <a:shade val="75000"/>
                <a:satMod val="115000"/>
              </a:schemeClr>
              <a:schemeClr val="phClr">
                <a:tint val="80000"/>
                <a:satMod val="125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Template>
  <TotalTime>278</TotalTime>
  <Words>2413</Words>
  <Application>Microsoft Office PowerPoint</Application>
  <PresentationFormat>On-screen Show (4:3)</PresentationFormat>
  <Paragraphs>515</Paragraphs>
  <Slides>58</Slides>
  <Notes>39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5" baseType="lpstr">
      <vt:lpstr>Arial</vt:lpstr>
      <vt:lpstr>Times New Roman</vt:lpstr>
      <vt:lpstr>Times</vt:lpstr>
      <vt:lpstr>Wingdings</vt:lpstr>
      <vt:lpstr>ＭＳ Ｐゴシック</vt:lpstr>
      <vt:lpstr>Slate</vt:lpstr>
      <vt:lpstr>Microsoft Equation 3.0</vt:lpstr>
      <vt:lpstr>EE 350 / ECE 490 Analog Communication Systems</vt:lpstr>
      <vt:lpstr>Objectives</vt:lpstr>
      <vt:lpstr>15-1 Comparison of Transmission Systems</vt:lpstr>
      <vt:lpstr>Power vs. Distance</vt:lpstr>
      <vt:lpstr>15-2 Types of Waveguides</vt:lpstr>
      <vt:lpstr>Waveguide Construction</vt:lpstr>
      <vt:lpstr>Waveguide Dimensions</vt:lpstr>
      <vt:lpstr>Modes</vt:lpstr>
      <vt:lpstr>Falstad EM Waveguide Applet</vt:lpstr>
      <vt:lpstr>Dominant Mode Operation </vt:lpstr>
      <vt:lpstr>Waveguide Bands / Sizes</vt:lpstr>
      <vt:lpstr>15-3 Physical Picture of Waveguide Propagation</vt:lpstr>
      <vt:lpstr>Wave paths</vt:lpstr>
      <vt:lpstr>Wavefront propagation</vt:lpstr>
      <vt:lpstr>Wavefront Reflection</vt:lpstr>
      <vt:lpstr>15-4 Other Types of Waveguides</vt:lpstr>
      <vt:lpstr>Circular Waveguide</vt:lpstr>
      <vt:lpstr>Ridged Waveguide</vt:lpstr>
      <vt:lpstr>Flexible Waveguide</vt:lpstr>
      <vt:lpstr>15-5 Other Waveguide Considerations</vt:lpstr>
      <vt:lpstr>Waveguide Bends and Twists</vt:lpstr>
      <vt:lpstr>Waveguide Tees</vt:lpstr>
      <vt:lpstr>Magic Tee</vt:lpstr>
      <vt:lpstr>Tuners</vt:lpstr>
      <vt:lpstr>15-6 Termination and Attenuation</vt:lpstr>
      <vt:lpstr>Termination</vt:lpstr>
      <vt:lpstr>Attenuators</vt:lpstr>
      <vt:lpstr>15-7 Directional Coupler</vt:lpstr>
      <vt:lpstr>15-8 Coupling Waveguide Energy and Cavity Resonators</vt:lpstr>
      <vt:lpstr>Probe Coupling</vt:lpstr>
      <vt:lpstr>Loop Coupling</vt:lpstr>
      <vt:lpstr>Aperture Coupling</vt:lpstr>
      <vt:lpstr>Cavity Resonators</vt:lpstr>
      <vt:lpstr>Cavity Tuning</vt:lpstr>
      <vt:lpstr>15-9 Radar</vt:lpstr>
      <vt:lpstr>Radar Waveform and Range Determination</vt:lpstr>
      <vt:lpstr>Radar System Parameters</vt:lpstr>
      <vt:lpstr>Figure 15-25   Double range echo.</vt:lpstr>
      <vt:lpstr>Figure 15-26   Radar system block diagram.</vt:lpstr>
      <vt:lpstr>15-10 RFID - Radio Frequency Identification</vt:lpstr>
      <vt:lpstr>Figure 15-27   Basic block diagram of an RFID system. </vt:lpstr>
      <vt:lpstr>Figure 15-28   Examples of (a) single-dipole and (b) dual-dipole RFID inlays. (  2007 Symbol Technologies, Inc. Reprinted with permission.) </vt:lpstr>
      <vt:lpstr>Figure 15-29   The G2C501 active RFID tag from G2 Microsystems. (Courtesy of G2 Microsystems.) </vt:lpstr>
      <vt:lpstr>Figure 15-30   The frequency bands used by RFID tags. </vt:lpstr>
      <vt:lpstr>15-11 Microintegrated Circuit Waveguiding</vt:lpstr>
      <vt:lpstr>Figure 15-31   Stripline and microstrip.</vt:lpstr>
      <vt:lpstr>Figure 15-32   Characteristic impedance.</vt:lpstr>
      <vt:lpstr>Figure 15-33   Microstrip circuit equivalents.</vt:lpstr>
      <vt:lpstr>Figure 15-34   Dielectric waveguide and dielectric-filled waveguide.</vt:lpstr>
      <vt:lpstr>15-12 Troubleshooting</vt:lpstr>
      <vt:lpstr>Figure 15-35   VSWR test.</vt:lpstr>
      <vt:lpstr>Figure 15-36   Loss test.</vt:lpstr>
      <vt:lpstr>15-13 Troubleshooting w/ Multisim</vt:lpstr>
      <vt:lpstr>Figure 15-37   The circuit example of a low-loss waveguide section connected to a network analyzer.</vt:lpstr>
      <vt:lpstr>Figure 15-38   The simulation of a low-loss waveguide as viewed with the network analyzer.</vt:lpstr>
      <vt:lpstr>Figure 15-39   The simulation of a very lossy waveguide.</vt:lpstr>
      <vt:lpstr>Figure 15-40   An example of a test on the Multisim sample lossy transmission line.</vt:lpstr>
      <vt:lpstr>Figure 15-41   The simulation results of the lossy transmission line provided by EWB Multisim. </vt:lpstr>
    </vt:vector>
  </TitlesOfParts>
  <Company>Workflow Data Systems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James Ramsey</dc:creator>
  <cp:lastModifiedBy>Ryan Munden</cp:lastModifiedBy>
  <cp:revision>30</cp:revision>
  <dcterms:created xsi:type="dcterms:W3CDTF">2007-06-03T22:32:26Z</dcterms:created>
  <dcterms:modified xsi:type="dcterms:W3CDTF">2010-04-20T21:56:36Z</dcterms:modified>
</cp:coreProperties>
</file>