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0"/>
  </p:notesMasterIdLst>
  <p:sldIdLst>
    <p:sldId id="365" r:id="rId2"/>
    <p:sldId id="383" r:id="rId3"/>
    <p:sldId id="382" r:id="rId4"/>
    <p:sldId id="381" r:id="rId5"/>
    <p:sldId id="319" r:id="rId6"/>
    <p:sldId id="320" r:id="rId7"/>
    <p:sldId id="322" r:id="rId8"/>
    <p:sldId id="385" r:id="rId9"/>
    <p:sldId id="323" r:id="rId10"/>
    <p:sldId id="384" r:id="rId11"/>
    <p:sldId id="324" r:id="rId12"/>
    <p:sldId id="325" r:id="rId13"/>
    <p:sldId id="386" r:id="rId14"/>
    <p:sldId id="380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6FF"/>
    <a:srgbClr val="DA8C8C"/>
    <a:srgbClr val="97D4FB"/>
    <a:srgbClr val="F7F7F7"/>
    <a:srgbClr val="000000"/>
    <a:srgbClr val="F9C486"/>
    <a:srgbClr val="B50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1" autoAdjust="0"/>
    <p:restoredTop sz="91443" autoAdjust="0"/>
  </p:normalViewPr>
  <p:slideViewPr>
    <p:cSldViewPr>
      <p:cViewPr>
        <p:scale>
          <a:sx n="100" d="100"/>
          <a:sy n="100" d="100"/>
        </p:scale>
        <p:origin x="-9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E5844E-BB6C-4768-B182-FD5F8E21EC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ECDC5-ADCE-4B0C-9C1B-FAEB7BF287B3}" type="slidenum">
              <a:rPr lang="en-US"/>
              <a:pPr/>
              <a:t>5</a:t>
            </a:fld>
            <a:endParaRPr lang="en-US"/>
          </a:p>
        </p:txBody>
      </p:sp>
      <p:sp>
        <p:nvSpPr>
          <p:cNvPr id="4771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57D7F-DB3C-48A3-89C1-562ACA5ABCA9}" type="slidenum">
              <a:rPr lang="en-US"/>
              <a:pPr/>
              <a:t>18</a:t>
            </a:fld>
            <a:endParaRPr lang="en-US"/>
          </a:p>
        </p:txBody>
      </p:sp>
      <p:sp>
        <p:nvSpPr>
          <p:cNvPr id="5181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29F92-A81A-4EEE-B2C4-19F43C7AB9AA}" type="slidenum">
              <a:rPr lang="en-US"/>
              <a:pPr/>
              <a:t>19</a:t>
            </a:fld>
            <a:endParaRPr lang="en-US"/>
          </a:p>
        </p:txBody>
      </p:sp>
      <p:sp>
        <p:nvSpPr>
          <p:cNvPr id="5201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ADD40-A355-4538-8AFA-A6155FB4F3A2}" type="slidenum">
              <a:rPr lang="en-US"/>
              <a:pPr/>
              <a:t>20</a:t>
            </a:fld>
            <a:endParaRPr lang="en-US"/>
          </a:p>
        </p:txBody>
      </p:sp>
      <p:sp>
        <p:nvSpPr>
          <p:cNvPr id="5222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2AD51-485A-4CC8-9FF5-B382D6B70B11}" type="slidenum">
              <a:rPr lang="en-US"/>
              <a:pPr/>
              <a:t>21</a:t>
            </a:fld>
            <a:endParaRPr lang="en-US"/>
          </a:p>
        </p:txBody>
      </p:sp>
      <p:sp>
        <p:nvSpPr>
          <p:cNvPr id="5242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D9BDC-8AA5-488E-8439-A92B3407BDD2}" type="slidenum">
              <a:rPr lang="en-US"/>
              <a:pPr/>
              <a:t>22</a:t>
            </a:fld>
            <a:endParaRPr lang="en-US"/>
          </a:p>
        </p:txBody>
      </p:sp>
      <p:sp>
        <p:nvSpPr>
          <p:cNvPr id="5263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9635C-3E4B-4650-8269-021B5D750EA1}" type="slidenum">
              <a:rPr lang="en-US"/>
              <a:pPr/>
              <a:t>23</a:t>
            </a:fld>
            <a:endParaRPr lang="en-US"/>
          </a:p>
        </p:txBody>
      </p:sp>
      <p:sp>
        <p:nvSpPr>
          <p:cNvPr id="528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471E2-5D89-49C0-9A0F-E9D441ABBAD0}" type="slidenum">
              <a:rPr lang="en-US"/>
              <a:pPr/>
              <a:t>24</a:t>
            </a:fld>
            <a:endParaRPr lang="en-US"/>
          </a:p>
        </p:txBody>
      </p:sp>
      <p:sp>
        <p:nvSpPr>
          <p:cNvPr id="5304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3169F-4F03-42B2-A5C2-42ECEA5F0439}" type="slidenum">
              <a:rPr lang="en-US"/>
              <a:pPr/>
              <a:t>25</a:t>
            </a:fld>
            <a:endParaRPr lang="en-US"/>
          </a:p>
        </p:txBody>
      </p:sp>
      <p:sp>
        <p:nvSpPr>
          <p:cNvPr id="5324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94F3F-F33F-4E53-8B5F-3F006989DCCF}" type="slidenum">
              <a:rPr lang="en-US"/>
              <a:pPr/>
              <a:t>26</a:t>
            </a:fld>
            <a:endParaRPr lang="en-US"/>
          </a:p>
        </p:txBody>
      </p:sp>
      <p:sp>
        <p:nvSpPr>
          <p:cNvPr id="534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EE14C-EECA-4E1A-A5D6-92FDB7898422}" type="slidenum">
              <a:rPr lang="en-US"/>
              <a:pPr/>
              <a:t>27</a:t>
            </a:fld>
            <a:endParaRPr lang="en-US"/>
          </a:p>
        </p:txBody>
      </p:sp>
      <p:sp>
        <p:nvSpPr>
          <p:cNvPr id="5365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8DCDF-4184-44B0-9B64-C2B5955867D7}" type="slidenum">
              <a:rPr lang="en-US"/>
              <a:pPr/>
              <a:t>6</a:t>
            </a:fld>
            <a:endParaRPr lang="en-US"/>
          </a:p>
        </p:txBody>
      </p:sp>
      <p:sp>
        <p:nvSpPr>
          <p:cNvPr id="479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D7624-AE14-4CC1-89F6-F7A1AA5B1178}" type="slidenum">
              <a:rPr lang="en-US"/>
              <a:pPr/>
              <a:t>28</a:t>
            </a:fld>
            <a:endParaRPr lang="en-US"/>
          </a:p>
        </p:txBody>
      </p:sp>
      <p:sp>
        <p:nvSpPr>
          <p:cNvPr id="5386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CDF60-6C3D-4041-BD74-3444DBD5BC91}" type="slidenum">
              <a:rPr lang="en-US"/>
              <a:pPr/>
              <a:t>7</a:t>
            </a:fld>
            <a:endParaRPr lang="en-US"/>
          </a:p>
        </p:txBody>
      </p:sp>
      <p:sp>
        <p:nvSpPr>
          <p:cNvPr id="4833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C7A87-016A-433C-9055-93613B1A3F96}" type="slidenum">
              <a:rPr lang="en-US"/>
              <a:pPr/>
              <a:t>9</a:t>
            </a:fld>
            <a:endParaRPr lang="en-US"/>
          </a:p>
        </p:txBody>
      </p:sp>
      <p:sp>
        <p:nvSpPr>
          <p:cNvPr id="4853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FF3D2-53E3-4B58-816D-C7CA182E3DB4}" type="slidenum">
              <a:rPr lang="en-US"/>
              <a:pPr/>
              <a:t>11</a:t>
            </a:fld>
            <a:endParaRPr lang="en-US"/>
          </a:p>
        </p:txBody>
      </p:sp>
      <p:sp>
        <p:nvSpPr>
          <p:cNvPr id="4874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1620A-1E61-4C1A-ACB5-AC96BF81EB7E}" type="slidenum">
              <a:rPr lang="en-US"/>
              <a:pPr/>
              <a:t>12</a:t>
            </a:fld>
            <a:endParaRPr lang="en-US"/>
          </a:p>
        </p:txBody>
      </p:sp>
      <p:sp>
        <p:nvSpPr>
          <p:cNvPr id="4894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6BD42-8D35-49B9-B7A8-4CA216B9209D}" type="slidenum">
              <a:rPr lang="en-US"/>
              <a:pPr/>
              <a:t>15</a:t>
            </a:fld>
            <a:endParaRPr lang="en-US"/>
          </a:p>
        </p:txBody>
      </p:sp>
      <p:sp>
        <p:nvSpPr>
          <p:cNvPr id="5120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CC2A5-7874-4C45-BD0D-69A40C8E7F95}" type="slidenum">
              <a:rPr lang="en-US"/>
              <a:pPr/>
              <a:t>16</a:t>
            </a:fld>
            <a:endParaRPr lang="en-US"/>
          </a:p>
        </p:txBody>
      </p:sp>
      <p:sp>
        <p:nvSpPr>
          <p:cNvPr id="5140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57833-2D4E-4C87-8254-6BEA9BDCC986}" type="slidenum">
              <a:rPr lang="en-US"/>
              <a:pPr/>
              <a:t>17</a:t>
            </a:fld>
            <a:endParaRPr lang="en-US"/>
          </a:p>
        </p:txBody>
      </p:sp>
      <p:sp>
        <p:nvSpPr>
          <p:cNvPr id="5160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upload.wikimedia.org/wikipedia/commons/f/fa/Patch_antenna_w_cutaway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upload.wikimedia.org/wikipedia/commons/a/ae/Patch_antenna_pattern.gi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ss-mag.com/index.html" TargetMode="External"/><Relationship Id="rId2" Type="http://schemas.openxmlformats.org/officeDocument/2006/relationships/hyperlink" Target="http://www.microwaves101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eee.org/societies_communities/societies/about_societies.html" TargetMode="External"/><Relationship Id="rId4" Type="http://schemas.openxmlformats.org/officeDocument/2006/relationships/hyperlink" Target="http://rfcafe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tm.agilent.com/index.cgi?CONTENT_ID=5" TargetMode="External"/><Relationship Id="rId2" Type="http://schemas.openxmlformats.org/officeDocument/2006/relationships/hyperlink" Target="http://www.rfcafe.com/references/electrical/smith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267200"/>
            <a:ext cx="6480048" cy="17526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Selected Topics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4/20/2010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R. Munden - Fairfield University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001000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EE 350 / ECE 490</a:t>
            </a:r>
            <a:br>
              <a:rPr lang="en-US" dirty="0" smtClean="0"/>
            </a:br>
            <a:r>
              <a:rPr lang="en-US" dirty="0" smtClean="0"/>
              <a:t>Analog Communication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Radomes</a:t>
            </a:r>
            <a:endParaRPr lang="en-US" dirty="0"/>
          </a:p>
        </p:txBody>
      </p:sp>
      <p:pic>
        <p:nvPicPr>
          <p:cNvPr id="570370" name="Picture 2" descr="http://www.airport-int.com/upload/image_files/articles/images/companies/1714/alandickpic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333750" cy="2600325"/>
          </a:xfrm>
          <a:prstGeom prst="rect">
            <a:avLst/>
          </a:prstGeom>
          <a:noFill/>
        </p:spPr>
      </p:pic>
      <p:pic>
        <p:nvPicPr>
          <p:cNvPr id="570372" name="Picture 4" descr="http://img.nauticexpo.com/images_ne/photo-g/boat-radome-126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060" y="2057400"/>
            <a:ext cx="4320181" cy="226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3" name="fg16_00500.jpg" descr="fg16_00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0152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antenna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6400800"/>
            <a:ext cx="83058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16-5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Zoned lens antenna.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16-6</a:t>
            </a:r>
            <a:r>
              <a:rPr lang="en-US" sz="1200"/>
              <a:t>   Patch antenna.</a:t>
            </a:r>
          </a:p>
        </p:txBody>
      </p:sp>
      <p:pic>
        <p:nvPicPr>
          <p:cNvPr id="488451" name="fg16_00600.jpg" descr="fg16_00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914400"/>
            <a:ext cx="79343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Antenna</a:t>
            </a:r>
            <a:endParaRPr lang="en-US" dirty="0"/>
          </a:p>
        </p:txBody>
      </p:sp>
      <p:pic>
        <p:nvPicPr>
          <p:cNvPr id="618498" name="Picture 2" descr="File:Patch antenna w cutaway.gif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67200"/>
            <a:ext cx="6400800" cy="2440305"/>
          </a:xfrm>
          <a:prstGeom prst="rect">
            <a:avLst/>
          </a:prstGeom>
          <a:noFill/>
        </p:spPr>
      </p:pic>
      <p:pic>
        <p:nvPicPr>
          <p:cNvPr id="618500" name="Picture 4" descr="File:Patch antenna pattern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00200"/>
            <a:ext cx="2960751" cy="2624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10-3 Spread-Spectrum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Modern communication are relying more and more on Spread Spectrum to make more efficient use of a single band, by making many channels </a:t>
            </a:r>
            <a:r>
              <a:rPr lang="en-US" smtClean="0"/>
              <a:t>within the band. 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10-17</a:t>
            </a:r>
            <a:r>
              <a:rPr lang="en-US" sz="1200"/>
              <a:t>   A 7-bit sequence generator.</a:t>
            </a:r>
          </a:p>
        </p:txBody>
      </p:sp>
      <p:pic>
        <p:nvPicPr>
          <p:cNvPr id="510979" name="fg10_01700.jpg" descr="fg10_01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90750"/>
            <a:ext cx="8456613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200" b="1"/>
              <a:t>Figure 10-18</a:t>
            </a:r>
            <a:r>
              <a:rPr lang="en-US" sz="1200"/>
              <a:t>   An implementation of a 7-bit PN sequence generator using Electronics Workbench</a:t>
            </a:r>
            <a:r>
              <a:rPr lang="en-US" sz="1200" baseline="30000"/>
              <a:t>TM</a:t>
            </a:r>
            <a:r>
              <a:rPr lang="en-US" sz="1200"/>
              <a:t> Multisim.</a:t>
            </a:r>
          </a:p>
        </p:txBody>
      </p:sp>
      <p:pic>
        <p:nvPicPr>
          <p:cNvPr id="513027" name="fg10_01800.jpg" descr="fg10_01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63" y="914400"/>
            <a:ext cx="65420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10-19</a:t>
            </a:r>
            <a:r>
              <a:rPr lang="en-US" sz="1200"/>
              <a:t>   The serial data output stream for the 7-bit PN sequence generator.</a:t>
            </a:r>
          </a:p>
        </p:txBody>
      </p:sp>
      <p:pic>
        <p:nvPicPr>
          <p:cNvPr id="515075" name="fg10_01900.jpg" descr="fg10_0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914400"/>
            <a:ext cx="77660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10-20</a:t>
            </a:r>
            <a:r>
              <a:rPr lang="en-US" sz="1200"/>
              <a:t>   The PN sequence generator circuit structure for the connections listed in Table 10-2. The circuit shown is connected with five shift registers (</a:t>
            </a:r>
            <a:r>
              <a:rPr lang="en-US" sz="1200" i="1"/>
              <a:t>n</a:t>
            </a:r>
            <a:r>
              <a:rPr lang="en-US" sz="1200"/>
              <a:t> = 5)  and a maximal length of 31.</a:t>
            </a:r>
          </a:p>
        </p:txBody>
      </p:sp>
      <p:pic>
        <p:nvPicPr>
          <p:cNvPr id="517123" name="fg10_02000.jpg" descr="fg10_0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44688"/>
            <a:ext cx="84566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10-21</a:t>
            </a:r>
            <a:r>
              <a:rPr lang="en-US" sz="1200"/>
              <a:t>   Frequency hopping spread spectrum.</a:t>
            </a:r>
          </a:p>
        </p:txBody>
      </p:sp>
      <p:pic>
        <p:nvPicPr>
          <p:cNvPr id="519171" name="fg10_02100.jpg" descr="fg10_02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62063"/>
            <a:ext cx="8456613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Microwaves 101 – Microwave Encyclopedia – </a:t>
            </a:r>
            <a:r>
              <a:rPr lang="en-US" dirty="0" smtClean="0">
                <a:hlinkClick r:id="rId2"/>
              </a:rPr>
              <a:t>www.microwaves101.com</a:t>
            </a:r>
            <a:endParaRPr lang="en-US" dirty="0" smtClean="0"/>
          </a:p>
          <a:p>
            <a:r>
              <a:rPr lang="en-US" dirty="0" smtClean="0"/>
              <a:t>Spread Spectrum Scene - </a:t>
            </a:r>
            <a:r>
              <a:rPr lang="en-US" dirty="0" smtClean="0">
                <a:hlinkClick r:id="rId3"/>
              </a:rPr>
              <a:t>http://sss-mag.com/index.html</a:t>
            </a:r>
            <a:endParaRPr lang="en-US" dirty="0" smtClean="0"/>
          </a:p>
          <a:p>
            <a:r>
              <a:rPr lang="en-US" dirty="0" smtClean="0"/>
              <a:t>RF Café - </a:t>
            </a:r>
            <a:r>
              <a:rPr lang="en-US" dirty="0" smtClean="0">
                <a:hlinkClick r:id="rId4"/>
              </a:rPr>
              <a:t>http://rfcafe.com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IEEE societies – Antennas and Propagation, Broadcast Technology, Communications </a:t>
            </a:r>
            <a:r>
              <a:rPr lang="en-US" dirty="0" smtClean="0">
                <a:hlinkClick r:id="rId5"/>
              </a:rPr>
              <a:t>http://www.ieee.org/societies_communities/societies/about_societies.html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10-22</a:t>
            </a:r>
            <a:r>
              <a:rPr lang="en-US" sz="1200"/>
              <a:t>   A simplified RE spectrum for a frequency hopping spread-spectrum signal.</a:t>
            </a:r>
          </a:p>
        </p:txBody>
      </p:sp>
      <p:pic>
        <p:nvPicPr>
          <p:cNvPr id="521219" name="fg10_02200.jpg" descr="fg10_02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77925"/>
            <a:ext cx="84566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10-23</a:t>
            </a:r>
            <a:r>
              <a:rPr lang="en-US" sz="1200"/>
              <a:t>   Direct sequence spread spectrum.</a:t>
            </a:r>
          </a:p>
        </p:txBody>
      </p:sp>
      <p:pic>
        <p:nvPicPr>
          <p:cNvPr id="523267" name="fg10_02300.jpg" descr="fg10_02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65225"/>
            <a:ext cx="8456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10-24</a:t>
            </a:r>
            <a:r>
              <a:rPr lang="en-US" sz="1200"/>
              <a:t>   An implementation of a DSSS circuit using Electronics Workbench</a:t>
            </a:r>
            <a:r>
              <a:rPr lang="en-US" sz="1200" baseline="30000"/>
              <a:t>TM</a:t>
            </a:r>
            <a:r>
              <a:rPr lang="en-US" sz="1200"/>
              <a:t>  Multisim.</a:t>
            </a:r>
          </a:p>
        </p:txBody>
      </p:sp>
      <p:pic>
        <p:nvPicPr>
          <p:cNvPr id="525315" name="fg10_02400.jpg" descr="fg10_0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3" y="914400"/>
            <a:ext cx="7356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10-25</a:t>
            </a:r>
            <a:r>
              <a:rPr lang="en-US" sz="1200"/>
              <a:t>   The waveforms for the BPSK output and the PN code.</a:t>
            </a:r>
          </a:p>
        </p:txBody>
      </p:sp>
      <p:pic>
        <p:nvPicPr>
          <p:cNvPr id="527363" name="fg10_02500.jpg" descr="fg10_0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75" y="914400"/>
            <a:ext cx="58610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10-26</a:t>
            </a:r>
            <a:r>
              <a:rPr lang="en-US" sz="1200"/>
              <a:t>   The DSSS output signal generated by mixing the BPSK output and the PN code.</a:t>
            </a:r>
          </a:p>
        </p:txBody>
      </p:sp>
      <p:pic>
        <p:nvPicPr>
          <p:cNvPr id="529411" name="fg10_02600.jpg" descr="fg10_02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914400"/>
            <a:ext cx="58388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10-27</a:t>
            </a:r>
            <a:r>
              <a:rPr lang="en-US" sz="1200"/>
              <a:t>   The DSSS signal input to the receiver and the recovered BPSK data.</a:t>
            </a:r>
          </a:p>
        </p:txBody>
      </p:sp>
      <p:pic>
        <p:nvPicPr>
          <p:cNvPr id="531459" name="fg10_02700.jpg" descr="fg10_02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213" y="914400"/>
            <a:ext cx="6175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10-28</a:t>
            </a:r>
            <a:r>
              <a:rPr lang="en-US" sz="1200"/>
              <a:t>   The spectrum of the BPSK signal.</a:t>
            </a:r>
          </a:p>
        </p:txBody>
      </p:sp>
      <p:pic>
        <p:nvPicPr>
          <p:cNvPr id="533507" name="fg10_02800.jpg" descr="fg10_02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04913"/>
            <a:ext cx="8456613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10-29</a:t>
            </a:r>
            <a:r>
              <a:rPr lang="en-US" sz="1200"/>
              <a:t>   The time domain waveforms for the BPSK and PN code outputs using the proper chip modulation rate relationship.</a:t>
            </a:r>
          </a:p>
        </p:txBody>
      </p:sp>
      <p:pic>
        <p:nvPicPr>
          <p:cNvPr id="535555" name="fg10_02900.jpg" descr="fg10_02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438" y="914400"/>
            <a:ext cx="56229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10-30</a:t>
            </a:r>
            <a:r>
              <a:rPr lang="en-US" sz="1200"/>
              <a:t>   The spectrum of the signal after spreading.</a:t>
            </a:r>
          </a:p>
        </p:txBody>
      </p:sp>
      <p:pic>
        <p:nvPicPr>
          <p:cNvPr id="537603" name="fg10_03000.jpg" descr="fg10_03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54113"/>
            <a:ext cx="8456613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 Chart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Freeware tool for calculating Smith Chart values</a:t>
            </a:r>
          </a:p>
          <a:p>
            <a:r>
              <a:rPr lang="en-US" dirty="0" smtClean="0"/>
              <a:t>Resources available online: </a:t>
            </a:r>
          </a:p>
          <a:p>
            <a:r>
              <a:rPr lang="en-US" dirty="0" smtClean="0"/>
              <a:t>RF Café -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www.rfcafe.com/references/electrical/smith.htm</a:t>
            </a:r>
            <a:endParaRPr lang="en-US" dirty="0" smtClean="0"/>
          </a:p>
          <a:p>
            <a:r>
              <a:rPr lang="en-US" dirty="0" smtClean="0"/>
              <a:t>Agilent Smith </a:t>
            </a:r>
            <a:r>
              <a:rPr lang="en-US" dirty="0" smtClean="0"/>
              <a:t>Chart applet -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education.tm.agilent.com/index.cgi?CONTENT_ID=5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16-1 Microwave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Horn Antennas</a:t>
            </a:r>
          </a:p>
          <a:p>
            <a:r>
              <a:rPr lang="en-US" dirty="0" smtClean="0"/>
              <a:t>Parabolic Reflectors</a:t>
            </a:r>
          </a:p>
          <a:p>
            <a:r>
              <a:rPr lang="en-US" dirty="0" smtClean="0"/>
              <a:t>Lens Antenna</a:t>
            </a:r>
          </a:p>
          <a:p>
            <a:r>
              <a:rPr lang="en-US" dirty="0" smtClean="0"/>
              <a:t>Patch Antenna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3" name="fg16_00100.jpg" descr="fg16_00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28825"/>
            <a:ext cx="84566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 Antennas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4876800"/>
            <a:ext cx="83058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16-1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Horn antennas. Provide up to 20dBd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gain, and are very simple to construct.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1" name="fg16_00200.jpg" descr="fg16_00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623782" cy="39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Parabolic Reflector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6400800"/>
            <a:ext cx="83058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16-2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Location of the focal point for a parabolic reflector. Diameter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should be 10x the wavelength.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7" name="fg16_00300.jpg" descr="fg16_00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5211763" cy="466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 Antennas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6400800"/>
            <a:ext cx="83058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16-3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Microwave dish antennas.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86400" y="2514600"/>
          <a:ext cx="3512382" cy="1857545"/>
        </p:xfrm>
        <a:graphic>
          <a:graphicData uri="http://schemas.openxmlformats.org/presentationml/2006/ole">
            <p:oleObj spid="_x0000_s482308" name="Equation" r:id="rId5" imgW="2425680" imgH="1282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 Antennas</a:t>
            </a:r>
            <a:endParaRPr lang="en-US" dirty="0"/>
          </a:p>
        </p:txBody>
      </p:sp>
      <p:pic>
        <p:nvPicPr>
          <p:cNvPr id="617474" name="Picture 2" descr="http://upload.wikimedia.org/wikipedia/commons/4/43/C-band_Radar-dish_Anten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037332" cy="4572000"/>
          </a:xfrm>
          <a:prstGeom prst="rect">
            <a:avLst/>
          </a:prstGeom>
          <a:noFill/>
        </p:spPr>
      </p:pic>
      <p:pic>
        <p:nvPicPr>
          <p:cNvPr id="617476" name="Picture 4" descr="http://www.freshnews.in/wp-content/uploads/2009/08/dish-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324048" cy="322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16-4</a:t>
            </a:r>
            <a:r>
              <a:rPr lang="en-US" sz="1600" dirty="0"/>
              <a:t>   Polar pattern for parabolic antenna in Example 16-1.</a:t>
            </a:r>
          </a:p>
        </p:txBody>
      </p:sp>
      <p:pic>
        <p:nvPicPr>
          <p:cNvPr id="484355" name="fg16_00400.jpg" descr="fg16_00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47577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172200" y="1600200"/>
          <a:ext cx="1600200" cy="822325"/>
        </p:xfrm>
        <a:graphic>
          <a:graphicData uri="http://schemas.openxmlformats.org/presentationml/2006/ole">
            <p:oleObj spid="_x0000_s484356" name="Equation" r:id="rId5" imgW="9144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229</TotalTime>
  <Words>419</Words>
  <Application>Microsoft Office PowerPoint</Application>
  <PresentationFormat>On-screen Show (4:3)</PresentationFormat>
  <Paragraphs>69</Paragraphs>
  <Slides>28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Times New Roman</vt:lpstr>
      <vt:lpstr>Times</vt:lpstr>
      <vt:lpstr>Wingdings</vt:lpstr>
      <vt:lpstr>ＭＳ Ｐゴシック</vt:lpstr>
      <vt:lpstr>Arial</vt:lpstr>
      <vt:lpstr>Civic</vt:lpstr>
      <vt:lpstr>Microsoft Equation 3.0</vt:lpstr>
      <vt:lpstr>EE 350 / ECE 490 Analog Communication Systems</vt:lpstr>
      <vt:lpstr>More References</vt:lpstr>
      <vt:lpstr>Smith Chart Program</vt:lpstr>
      <vt:lpstr>16-1 Microwave Antennas</vt:lpstr>
      <vt:lpstr>Horn Antennas</vt:lpstr>
      <vt:lpstr>Parabolic Reflector</vt:lpstr>
      <vt:lpstr>Dish Antennas</vt:lpstr>
      <vt:lpstr>Dish Antennas</vt:lpstr>
      <vt:lpstr>Figure 16-4   Polar pattern for parabolic antenna in Example 16-1.</vt:lpstr>
      <vt:lpstr>Radomes</vt:lpstr>
      <vt:lpstr>Lens antenna</vt:lpstr>
      <vt:lpstr>Figure 16-6   Patch antenna.</vt:lpstr>
      <vt:lpstr>Patch Antenna</vt:lpstr>
      <vt:lpstr>10-3 Spread-Spectrum Techniques</vt:lpstr>
      <vt:lpstr>Figure 10-17   A 7-bit sequence generator.</vt:lpstr>
      <vt:lpstr>Figure 10-18   An implementation of a 7-bit PN sequence generator using Electronics WorkbenchTM Multisim.</vt:lpstr>
      <vt:lpstr>Figure 10-19   The serial data output stream for the 7-bit PN sequence generator.</vt:lpstr>
      <vt:lpstr>Figure 10-20   The PN sequence generator circuit structure for the connections listed in Table 10-2. The circuit shown is connected with five shift registers (n = 5)  and a maximal length of 31.</vt:lpstr>
      <vt:lpstr>Figure 10-21   Frequency hopping spread spectrum.</vt:lpstr>
      <vt:lpstr>Figure 10-22   A simplified RE spectrum for a frequency hopping spread-spectrum signal.</vt:lpstr>
      <vt:lpstr>Figure 10-23   Direct sequence spread spectrum.</vt:lpstr>
      <vt:lpstr>Figure 10-24   An implementation of a DSSS circuit using Electronics WorkbenchTM  Multisim.</vt:lpstr>
      <vt:lpstr>Figure 10-25   The waveforms for the BPSK output and the PN code.</vt:lpstr>
      <vt:lpstr>Figure 10-26   The DSSS output signal generated by mixing the BPSK output and the PN code.</vt:lpstr>
      <vt:lpstr>Figure 10-27   The DSSS signal input to the receiver and the recovered BPSK data.</vt:lpstr>
      <vt:lpstr>Figure 10-28   The spectrum of the BPSK signal.</vt:lpstr>
      <vt:lpstr>Figure 10-29   The time domain waveforms for the BPSK and PN code outputs using the proper chip modulation rate relationship.</vt:lpstr>
      <vt:lpstr>Figure 10-30   The spectrum of the signal after spreading.</vt:lpstr>
    </vt:vector>
  </TitlesOfParts>
  <Company>Workflow Data Systems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James Ramsey</dc:creator>
  <cp:lastModifiedBy>Ryan Munden</cp:lastModifiedBy>
  <cp:revision>16</cp:revision>
  <dcterms:created xsi:type="dcterms:W3CDTF">2007-06-03T22:34:33Z</dcterms:created>
  <dcterms:modified xsi:type="dcterms:W3CDTF">2010-05-04T21:52:29Z</dcterms:modified>
</cp:coreProperties>
</file>