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440" r:id="rId2"/>
    <p:sldId id="464" r:id="rId3"/>
    <p:sldId id="465" r:id="rId4"/>
    <p:sldId id="400" r:id="rId5"/>
    <p:sldId id="401" r:id="rId6"/>
    <p:sldId id="408" r:id="rId7"/>
    <p:sldId id="496" r:id="rId8"/>
    <p:sldId id="402" r:id="rId9"/>
    <p:sldId id="403" r:id="rId10"/>
    <p:sldId id="404" r:id="rId11"/>
    <p:sldId id="405" r:id="rId12"/>
    <p:sldId id="406" r:id="rId13"/>
    <p:sldId id="407" r:id="rId14"/>
    <p:sldId id="412" r:id="rId15"/>
    <p:sldId id="493" r:id="rId16"/>
    <p:sldId id="494" r:id="rId17"/>
    <p:sldId id="409" r:id="rId18"/>
    <p:sldId id="410" r:id="rId19"/>
    <p:sldId id="491" r:id="rId20"/>
    <p:sldId id="411" r:id="rId21"/>
    <p:sldId id="415" r:id="rId22"/>
    <p:sldId id="481" r:id="rId23"/>
    <p:sldId id="483" r:id="rId24"/>
    <p:sldId id="484" r:id="rId25"/>
    <p:sldId id="486" r:id="rId26"/>
    <p:sldId id="487" r:id="rId27"/>
    <p:sldId id="416" r:id="rId28"/>
    <p:sldId id="417" r:id="rId29"/>
    <p:sldId id="488" r:id="rId30"/>
    <p:sldId id="489" r:id="rId31"/>
    <p:sldId id="419" r:id="rId32"/>
    <p:sldId id="477" r:id="rId33"/>
    <p:sldId id="490" r:id="rId34"/>
    <p:sldId id="479" r:id="rId35"/>
    <p:sldId id="450" r:id="rId36"/>
    <p:sldId id="421" r:id="rId3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9900"/>
    <a:srgbClr val="CC0099"/>
    <a:srgbClr val="990099"/>
    <a:srgbClr val="000000"/>
    <a:srgbClr val="CC0000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2787"/>
    <p:restoredTop sz="90929"/>
  </p:normalViewPr>
  <p:slideViewPr>
    <p:cSldViewPr snapToGrid="0">
      <p:cViewPr>
        <p:scale>
          <a:sx n="66" d="100"/>
          <a:sy n="66" d="100"/>
        </p:scale>
        <p:origin x="-126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9.wmf"/><Relationship Id="rId1" Type="http://schemas.openxmlformats.org/officeDocument/2006/relationships/image" Target="../media/image15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0F92D41-53E2-4969-B9F3-985150A1A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23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33975" cy="417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193A0BCA-4AC0-4BBA-9B32-D252E6DFD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65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4CF05-F597-46CE-BBF1-0ABB7262F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7008D-8402-4CD2-B386-9718C29FB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8BC05-37D5-44CF-A7AE-C06ACF778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C2E-CD8F-49A0-838A-81604A2E2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AC22E-C853-4D23-BDA0-CB292E4F1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CD63F-9EA5-4729-8C13-4799D587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299B-7647-4B9E-8164-BECD83A5E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6658-A5BE-4327-BC9A-BEDA819D1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83A1A-8216-4093-B1CA-041E457A6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7DE7D-73D4-40FD-899E-1F5651C87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4A52E-2F2D-4F1D-B788-5ED1DB19B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093F52EF-961B-4524-BFE3-24B2DEB98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24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0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Relationship Id="rId9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719263"/>
            <a:ext cx="7994650" cy="465137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smtClean="0"/>
              <a:t>Signal Propagation and Channel Models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Modulation and Performance Metrics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Impact of Channel on Performance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Fundamental Capacity Limits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Flat Fading Mitigation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Diversity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Adaptive Modulation</a:t>
            </a:r>
          </a:p>
          <a:p>
            <a:pPr lvl="1">
              <a:lnSpc>
                <a:spcPct val="4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z="2400" smtClean="0"/>
              <a:t>ISI Mitigation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Equalization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Multicarrier Modulation/OFDM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Spread Spectrum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Modulation in Fading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338" y="1735138"/>
            <a:ext cx="8096250" cy="4114800"/>
          </a:xfrm>
        </p:spPr>
        <p:txBody>
          <a:bodyPr/>
          <a:lstStyle/>
          <a:p>
            <a:r>
              <a:rPr lang="en-US" smtClean="0"/>
              <a:t>In fading </a:t>
            </a:r>
            <a:r>
              <a:rPr lang="en-US" i="1" smtClean="0">
                <a:latin typeface="Symbol" pitchFamily="18" charset="2"/>
              </a:rPr>
              <a:t>g</a:t>
            </a:r>
            <a:r>
              <a:rPr lang="en-US" i="1" baseline="-25000" smtClean="0"/>
              <a:t>s</a:t>
            </a:r>
            <a:r>
              <a:rPr lang="en-US" i="1" smtClean="0"/>
              <a:t> </a:t>
            </a:r>
            <a:r>
              <a:rPr lang="en-US" smtClean="0"/>
              <a:t>and therefore </a:t>
            </a:r>
            <a:r>
              <a:rPr lang="en-US" i="1" smtClean="0"/>
              <a:t>P</a:t>
            </a:r>
            <a:r>
              <a:rPr lang="en-US" i="1" baseline="-25000" smtClean="0"/>
              <a:t>s</a:t>
            </a:r>
            <a:r>
              <a:rPr lang="en-US" i="1" smtClean="0"/>
              <a:t> </a:t>
            </a:r>
            <a:r>
              <a:rPr lang="en-US" smtClean="0"/>
              <a:t>random</a:t>
            </a:r>
          </a:p>
          <a:p>
            <a:pPr>
              <a:lnSpc>
                <a:spcPct val="80000"/>
              </a:lnSpc>
            </a:pPr>
            <a:r>
              <a:rPr lang="en-US" smtClean="0"/>
              <a:t>Metrics: </a:t>
            </a:r>
            <a:r>
              <a:rPr lang="en-US" smtClean="0">
                <a:solidFill>
                  <a:srgbClr val="CC0000"/>
                </a:solidFill>
              </a:rPr>
              <a:t>outage</a:t>
            </a:r>
            <a:r>
              <a:rPr lang="en-US" smtClean="0"/>
              <a:t>, </a:t>
            </a:r>
            <a:r>
              <a:rPr lang="en-US" smtClean="0">
                <a:solidFill>
                  <a:srgbClr val="008000"/>
                </a:solidFill>
              </a:rPr>
              <a:t>average </a:t>
            </a:r>
            <a:r>
              <a:rPr lang="en-US" i="1" smtClean="0">
                <a:solidFill>
                  <a:srgbClr val="008000"/>
                </a:solidFill>
              </a:rPr>
              <a:t>P</a:t>
            </a:r>
            <a:r>
              <a:rPr lang="en-US" i="1" baseline="-25000" smtClean="0">
                <a:solidFill>
                  <a:srgbClr val="008000"/>
                </a:solidFill>
              </a:rPr>
              <a:t>s</a:t>
            </a:r>
            <a:r>
              <a:rPr lang="en-US" smtClean="0"/>
              <a:t> , combined outage and average.</a:t>
            </a:r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1247775" y="3749675"/>
            <a:ext cx="0" cy="194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>
            <a:off x="1263650" y="4384675"/>
            <a:ext cx="586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Freeform 6"/>
          <p:cNvSpPr>
            <a:spLocks/>
          </p:cNvSpPr>
          <p:nvPr/>
        </p:nvSpPr>
        <p:spPr bwMode="auto">
          <a:xfrm>
            <a:off x="1247775" y="3768725"/>
            <a:ext cx="5353050" cy="1933575"/>
          </a:xfrm>
          <a:custGeom>
            <a:avLst/>
            <a:gdLst>
              <a:gd name="T0" fmla="*/ 0 w 3372"/>
              <a:gd name="T1" fmla="*/ 2147483647 h 1218"/>
              <a:gd name="T2" fmla="*/ 2147483647 w 3372"/>
              <a:gd name="T3" fmla="*/ 2147483647 h 1218"/>
              <a:gd name="T4" fmla="*/ 2147483647 w 3372"/>
              <a:gd name="T5" fmla="*/ 2147483647 h 1218"/>
              <a:gd name="T6" fmla="*/ 2147483647 w 3372"/>
              <a:gd name="T7" fmla="*/ 2147483647 h 1218"/>
              <a:gd name="T8" fmla="*/ 2147483647 w 3372"/>
              <a:gd name="T9" fmla="*/ 2147483647 h 1218"/>
              <a:gd name="T10" fmla="*/ 2147483647 w 3372"/>
              <a:gd name="T11" fmla="*/ 2147483647 h 1218"/>
              <a:gd name="T12" fmla="*/ 2147483647 w 3372"/>
              <a:gd name="T13" fmla="*/ 2147483647 h 1218"/>
              <a:gd name="T14" fmla="*/ 2147483647 w 3372"/>
              <a:gd name="T15" fmla="*/ 2147483647 h 1218"/>
              <a:gd name="T16" fmla="*/ 2147483647 w 3372"/>
              <a:gd name="T17" fmla="*/ 2147483647 h 1218"/>
              <a:gd name="T18" fmla="*/ 2147483647 w 3372"/>
              <a:gd name="T19" fmla="*/ 2147483647 h 1218"/>
              <a:gd name="T20" fmla="*/ 2147483647 w 3372"/>
              <a:gd name="T21" fmla="*/ 2147483647 h 1218"/>
              <a:gd name="T22" fmla="*/ 2147483647 w 3372"/>
              <a:gd name="T23" fmla="*/ 0 h 12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72"/>
              <a:gd name="T37" fmla="*/ 0 h 1218"/>
              <a:gd name="T38" fmla="*/ 3372 w 3372"/>
              <a:gd name="T39" fmla="*/ 1218 h 12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72" h="1218">
                <a:moveTo>
                  <a:pt x="0" y="228"/>
                </a:moveTo>
                <a:cubicBezTo>
                  <a:pt x="65" y="176"/>
                  <a:pt x="130" y="124"/>
                  <a:pt x="192" y="108"/>
                </a:cubicBezTo>
                <a:cubicBezTo>
                  <a:pt x="254" y="92"/>
                  <a:pt x="314" y="104"/>
                  <a:pt x="372" y="132"/>
                </a:cubicBezTo>
                <a:cubicBezTo>
                  <a:pt x="430" y="160"/>
                  <a:pt x="484" y="212"/>
                  <a:pt x="540" y="276"/>
                </a:cubicBezTo>
                <a:cubicBezTo>
                  <a:pt x="596" y="340"/>
                  <a:pt x="640" y="408"/>
                  <a:pt x="708" y="516"/>
                </a:cubicBezTo>
                <a:cubicBezTo>
                  <a:pt x="776" y="624"/>
                  <a:pt x="832" y="812"/>
                  <a:pt x="948" y="924"/>
                </a:cubicBezTo>
                <a:cubicBezTo>
                  <a:pt x="1064" y="1036"/>
                  <a:pt x="1262" y="1158"/>
                  <a:pt x="1404" y="1188"/>
                </a:cubicBezTo>
                <a:cubicBezTo>
                  <a:pt x="1546" y="1218"/>
                  <a:pt x="1696" y="1172"/>
                  <a:pt x="1800" y="1104"/>
                </a:cubicBezTo>
                <a:cubicBezTo>
                  <a:pt x="1904" y="1036"/>
                  <a:pt x="1912" y="864"/>
                  <a:pt x="2028" y="780"/>
                </a:cubicBezTo>
                <a:cubicBezTo>
                  <a:pt x="2144" y="696"/>
                  <a:pt x="2374" y="684"/>
                  <a:pt x="2496" y="600"/>
                </a:cubicBezTo>
                <a:cubicBezTo>
                  <a:pt x="2618" y="516"/>
                  <a:pt x="2614" y="376"/>
                  <a:pt x="2760" y="276"/>
                </a:cubicBezTo>
                <a:cubicBezTo>
                  <a:pt x="2906" y="176"/>
                  <a:pt x="3266" y="50"/>
                  <a:pt x="3372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6581775" y="3394075"/>
            <a:ext cx="54451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00"/>
                </a:solidFill>
                <a:latin typeface="Garamond" pitchFamily="18" charset="0"/>
              </a:rPr>
              <a:t>P</a:t>
            </a:r>
            <a:r>
              <a:rPr lang="en-US" sz="3200" b="1" i="1" baseline="-25000">
                <a:solidFill>
                  <a:srgbClr val="0000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7148513" y="4132263"/>
            <a:ext cx="10969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P</a:t>
            </a:r>
            <a:r>
              <a:rPr lang="en-US" b="1" i="1" baseline="-25000">
                <a:solidFill>
                  <a:srgbClr val="CC0000"/>
                </a:solidFill>
                <a:latin typeface="Garamond" pitchFamily="18" charset="0"/>
              </a:rPr>
              <a:t>s(target)</a:t>
            </a:r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>
            <a:off x="4732338" y="3944938"/>
            <a:ext cx="704850" cy="323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3419475" y="3622675"/>
            <a:ext cx="14970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CC0000"/>
                </a:solidFill>
                <a:latin typeface="Garamond" pitchFamily="18" charset="0"/>
              </a:rPr>
              <a:t>Outage</a:t>
            </a:r>
            <a:endParaRPr lang="en-US" sz="2800" b="1" baseline="-25000">
              <a:solidFill>
                <a:srgbClr val="CC0000"/>
              </a:solidFill>
              <a:latin typeface="Garamond" pitchFamily="18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>
            <a:off x="1247775" y="5162550"/>
            <a:ext cx="58674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5133" name="Group 12"/>
          <p:cNvGrpSpPr>
            <a:grpSpLocks/>
          </p:cNvGrpSpPr>
          <p:nvPr/>
        </p:nvGrpSpPr>
        <p:grpSpPr bwMode="auto">
          <a:xfrm>
            <a:off x="7158038" y="4894263"/>
            <a:ext cx="544512" cy="579437"/>
            <a:chOff x="4646" y="2663"/>
            <a:chExt cx="343" cy="365"/>
          </a:xfrm>
        </p:grpSpPr>
        <p:sp>
          <p:nvSpPr>
            <p:cNvPr id="5141" name="Text Box 13"/>
            <p:cNvSpPr txBox="1">
              <a:spLocks noChangeArrowheads="1"/>
            </p:cNvSpPr>
            <p:nvPr/>
          </p:nvSpPr>
          <p:spPr bwMode="auto">
            <a:xfrm>
              <a:off x="4646" y="2663"/>
              <a:ext cx="343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200" b="1" i="1">
                  <a:solidFill>
                    <a:srgbClr val="008000"/>
                  </a:solidFill>
                  <a:latin typeface="Garamond" pitchFamily="18" charset="0"/>
                </a:rPr>
                <a:t>P</a:t>
              </a:r>
              <a:r>
                <a:rPr lang="en-US" sz="3200" b="1" i="1" baseline="-25000">
                  <a:solidFill>
                    <a:srgbClr val="008000"/>
                  </a:solidFill>
                  <a:latin typeface="Garamond" pitchFamily="18" charset="0"/>
                </a:rPr>
                <a:t>s</a:t>
              </a:r>
            </a:p>
          </p:txBody>
        </p:sp>
        <p:sp>
          <p:nvSpPr>
            <p:cNvPr id="5142" name="Line 14"/>
            <p:cNvSpPr>
              <a:spLocks noChangeShapeType="1"/>
            </p:cNvSpPr>
            <p:nvPr/>
          </p:nvSpPr>
          <p:spPr bwMode="auto">
            <a:xfrm>
              <a:off x="4752" y="2724"/>
              <a:ext cx="144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4" name="Group 15"/>
          <p:cNvGrpSpPr>
            <a:grpSpLocks/>
          </p:cNvGrpSpPr>
          <p:nvPr/>
        </p:nvGrpSpPr>
        <p:grpSpPr bwMode="auto">
          <a:xfrm>
            <a:off x="3460750" y="5788025"/>
            <a:ext cx="477838" cy="495300"/>
            <a:chOff x="2366" y="3612"/>
            <a:chExt cx="301" cy="312"/>
          </a:xfrm>
        </p:grpSpPr>
        <p:sp>
          <p:nvSpPr>
            <p:cNvPr id="5139" name="Line 16"/>
            <p:cNvSpPr>
              <a:spLocks noChangeShapeType="1"/>
            </p:cNvSpPr>
            <p:nvPr/>
          </p:nvSpPr>
          <p:spPr bwMode="auto">
            <a:xfrm>
              <a:off x="2412" y="3612"/>
              <a:ext cx="20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Text Box 17"/>
            <p:cNvSpPr txBox="1">
              <a:spLocks noChangeArrowheads="1"/>
            </p:cNvSpPr>
            <p:nvPr/>
          </p:nvSpPr>
          <p:spPr bwMode="auto">
            <a:xfrm>
              <a:off x="2366" y="3636"/>
              <a:ext cx="30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i="1">
                  <a:solidFill>
                    <a:srgbClr val="CC0000"/>
                  </a:solidFill>
                  <a:latin typeface="Garamond" pitchFamily="18" charset="0"/>
                </a:rPr>
                <a:t>T</a:t>
              </a:r>
              <a:r>
                <a:rPr lang="en-US" b="1" i="1" baseline="-25000">
                  <a:solidFill>
                    <a:srgbClr val="CC0000"/>
                  </a:solidFill>
                  <a:latin typeface="Garamond" pitchFamily="18" charset="0"/>
                </a:rPr>
                <a:t>s</a:t>
              </a:r>
            </a:p>
          </p:txBody>
        </p:sp>
      </p:grpSp>
      <p:sp>
        <p:nvSpPr>
          <p:cNvPr id="5135" name="Line 18"/>
          <p:cNvSpPr>
            <a:spLocks noChangeShapeType="1"/>
          </p:cNvSpPr>
          <p:nvPr/>
        </p:nvSpPr>
        <p:spPr bwMode="auto">
          <a:xfrm>
            <a:off x="1362075" y="3806825"/>
            <a:ext cx="62865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6" name="Text Box 19"/>
          <p:cNvSpPr txBox="1">
            <a:spLocks noChangeArrowheads="1"/>
          </p:cNvSpPr>
          <p:nvPr/>
        </p:nvSpPr>
        <p:spPr bwMode="auto">
          <a:xfrm>
            <a:off x="1441450" y="3368675"/>
            <a:ext cx="4778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009900"/>
                </a:solidFill>
                <a:latin typeface="Garamond" pitchFamily="18" charset="0"/>
              </a:rPr>
              <a:t>T</a:t>
            </a:r>
            <a:r>
              <a:rPr lang="en-US" b="1" i="1" baseline="-25000">
                <a:solidFill>
                  <a:srgbClr val="009900"/>
                </a:solidFill>
                <a:latin typeface="Garamond" pitchFamily="18" charset="0"/>
              </a:rPr>
              <a:t>s</a:t>
            </a:r>
          </a:p>
        </p:txBody>
      </p:sp>
      <p:grpSp>
        <p:nvGrpSpPr>
          <p:cNvPr id="5137" name="Group 20"/>
          <p:cNvGrpSpPr>
            <a:grpSpLocks/>
          </p:cNvGrpSpPr>
          <p:nvPr/>
        </p:nvGrpSpPr>
        <p:grpSpPr bwMode="auto">
          <a:xfrm>
            <a:off x="4811713" y="5556250"/>
            <a:ext cx="3810000" cy="838200"/>
            <a:chOff x="3192" y="3624"/>
            <a:chExt cx="2400" cy="528"/>
          </a:xfrm>
        </p:grpSpPr>
        <p:graphicFrame>
          <p:nvGraphicFramePr>
            <p:cNvPr id="5122" name="Object 21"/>
            <p:cNvGraphicFramePr>
              <a:graphicFrameLocks noChangeAspect="1"/>
            </p:cNvGraphicFramePr>
            <p:nvPr/>
          </p:nvGraphicFramePr>
          <p:xfrm>
            <a:off x="3344" y="3692"/>
            <a:ext cx="2062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3" imgW="1346040" imgH="279360" progId="Equation.3">
                    <p:embed/>
                  </p:oleObj>
                </mc:Choice>
                <mc:Fallback>
                  <p:oleObj name="Equation" r:id="rId3" imgW="1346040" imgH="27936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4" y="3692"/>
                          <a:ext cx="2062" cy="4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8" name="Rectangle 22"/>
            <p:cNvSpPr>
              <a:spLocks noChangeArrowheads="1"/>
            </p:cNvSpPr>
            <p:nvPr/>
          </p:nvSpPr>
          <p:spPr bwMode="auto">
            <a:xfrm>
              <a:off x="3192" y="3624"/>
              <a:ext cx="2400" cy="528"/>
            </a:xfrm>
            <a:prstGeom prst="rect">
              <a:avLst/>
            </a:prstGeom>
            <a:noFill/>
            <a:ln w="28575">
              <a:solidFill>
                <a:srgbClr val="0099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 smtClean="0"/>
              <a:t>Moment Generating </a:t>
            </a:r>
            <a:br>
              <a:rPr lang="en-US" sz="4400" smtClean="0"/>
            </a:br>
            <a:r>
              <a:rPr lang="en-US" sz="4400" smtClean="0"/>
              <a:t>Function Approach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267700" cy="4114800"/>
          </a:xfrm>
        </p:spPr>
        <p:txBody>
          <a:bodyPr/>
          <a:lstStyle/>
          <a:p>
            <a:r>
              <a:rPr lang="en-US" smtClean="0"/>
              <a:t>Simplifies average </a:t>
            </a:r>
            <a:r>
              <a:rPr lang="en-US" i="1" smtClean="0"/>
              <a:t>P</a:t>
            </a:r>
            <a:r>
              <a:rPr lang="en-US" i="1" baseline="-25000" smtClean="0"/>
              <a:t>s</a:t>
            </a:r>
            <a:r>
              <a:rPr lang="en-US" smtClean="0"/>
              <a:t> calculation</a:t>
            </a:r>
          </a:p>
          <a:p>
            <a:r>
              <a:rPr lang="en-US" smtClean="0"/>
              <a:t>Uses alternate Q function representation</a:t>
            </a:r>
          </a:p>
          <a:p>
            <a:r>
              <a:rPr lang="en-US" i="1" smtClean="0"/>
              <a:t>P</a:t>
            </a:r>
            <a:r>
              <a:rPr lang="en-US" i="1" baseline="-25000" smtClean="0"/>
              <a:t>s</a:t>
            </a:r>
            <a:r>
              <a:rPr lang="en-US" smtClean="0"/>
              <a:t> reduces to MGF of  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baseline="-25000" smtClean="0"/>
              <a:t>s</a:t>
            </a:r>
            <a:r>
              <a:rPr lang="en-US" smtClean="0"/>
              <a:t> distribution</a:t>
            </a:r>
          </a:p>
          <a:p>
            <a:pPr>
              <a:lnSpc>
                <a:spcPct val="4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Closed form or simple numerical calculation for general fading distributions</a:t>
            </a:r>
          </a:p>
          <a:p>
            <a:pPr>
              <a:lnSpc>
                <a:spcPct val="100000"/>
              </a:lnSpc>
            </a:pPr>
            <a:r>
              <a:rPr lang="en-US" smtClean="0"/>
              <a:t>Fading greatly increases average </a:t>
            </a:r>
            <a:r>
              <a:rPr lang="en-US" i="1" smtClean="0"/>
              <a:t>P</a:t>
            </a:r>
            <a:r>
              <a:rPr lang="en-US" i="1" baseline="-25000" smtClean="0"/>
              <a:t>s</a:t>
            </a:r>
            <a:r>
              <a:rPr lang="en-US" smtClean="0"/>
              <a:t> .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085850" y="3543300"/>
            <a:ext cx="28575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Doppler Effects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High doppler causes channel phase to decorrelate between symbols</a:t>
            </a:r>
          </a:p>
          <a:p>
            <a:pPr>
              <a:lnSpc>
                <a:spcPct val="4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Leads to an irreducible error floor for differential modulation</a:t>
            </a:r>
          </a:p>
          <a:p>
            <a:pPr lvl="1">
              <a:lnSpc>
                <a:spcPct val="100000"/>
              </a:lnSpc>
            </a:pPr>
            <a:r>
              <a:rPr lang="en-US" smtClean="0"/>
              <a:t>Increasing power does not reduce error</a:t>
            </a:r>
          </a:p>
          <a:p>
            <a:pPr>
              <a:lnSpc>
                <a:spcPct val="5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Error floor depends on B</a:t>
            </a:r>
            <a:r>
              <a:rPr lang="en-US" baseline="-25000" smtClean="0"/>
              <a:t>d</a:t>
            </a:r>
            <a:r>
              <a:rPr lang="en-US" smtClean="0"/>
              <a:t>T</a:t>
            </a:r>
            <a:r>
              <a:rPr lang="en-US" baseline="-25000" smtClean="0"/>
              <a:t>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10100" y="3295650"/>
            <a:ext cx="533400" cy="609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Delay spread exceeding a symbol time causes ISI (self interference).</a:t>
            </a:r>
          </a:p>
          <a:p>
            <a:pPr>
              <a:lnSpc>
                <a:spcPct val="10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ISI leads to irreducible error floor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Increasing signal power increases ISI power</a:t>
            </a:r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ISI requires that T</a:t>
            </a:r>
            <a:r>
              <a:rPr lang="en-US" baseline="-25000" smtClean="0"/>
              <a:t>s</a:t>
            </a:r>
            <a:r>
              <a:rPr lang="en-US" smtClean="0"/>
              <a:t>&gt;&gt;T</a:t>
            </a:r>
            <a:r>
              <a:rPr lang="en-US" baseline="-25000" smtClean="0"/>
              <a:t>m</a:t>
            </a:r>
            <a:r>
              <a:rPr lang="en-US" smtClean="0"/>
              <a:t> (R</a:t>
            </a:r>
            <a:r>
              <a:rPr lang="en-US" baseline="-25000" smtClean="0"/>
              <a:t>s</a:t>
            </a:r>
            <a:r>
              <a:rPr lang="en-US" smtClean="0"/>
              <a:t>&lt;&lt;B</a:t>
            </a:r>
            <a:r>
              <a:rPr lang="en-US" baseline="-25000" smtClean="0"/>
              <a:t>c</a:t>
            </a:r>
            <a:r>
              <a:rPr lang="en-US" smtClean="0"/>
              <a:t>)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381250" y="3314700"/>
            <a:ext cx="533400" cy="609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ISI Effects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2628900" y="337185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4895850" y="33528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689475" y="3929063"/>
            <a:ext cx="4889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Tm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517775" y="3948113"/>
            <a:ext cx="2857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914650" y="3295650"/>
            <a:ext cx="533400" cy="609600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467100" y="3295650"/>
            <a:ext cx="533400" cy="6096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000500" y="3295650"/>
            <a:ext cx="533400" cy="609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4533900" y="3295650"/>
            <a:ext cx="533400" cy="609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2228850" y="3905250"/>
            <a:ext cx="36004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4610100" y="3314700"/>
            <a:ext cx="533400" cy="609600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4876800" y="33528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Diversity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676400"/>
            <a:ext cx="8461375" cy="4579938"/>
          </a:xfrm>
        </p:spPr>
        <p:txBody>
          <a:bodyPr/>
          <a:lstStyle/>
          <a:p>
            <a:r>
              <a:rPr lang="en-US" sz="2800" smtClean="0"/>
              <a:t>Send bits over independent fading paths</a:t>
            </a:r>
          </a:p>
          <a:p>
            <a:pPr lvl="1"/>
            <a:r>
              <a:rPr lang="en-US" sz="2400" smtClean="0"/>
              <a:t>Combine paths to mitigate fading effects.</a:t>
            </a:r>
          </a:p>
          <a:p>
            <a:pPr lvl="1">
              <a:lnSpc>
                <a:spcPct val="20000"/>
              </a:lnSpc>
            </a:pPr>
            <a:endParaRPr lang="en-US" sz="2400" smtClean="0"/>
          </a:p>
          <a:p>
            <a:r>
              <a:rPr lang="en-US" sz="2800" smtClean="0"/>
              <a:t>Independent fading paths</a:t>
            </a:r>
          </a:p>
          <a:p>
            <a:pPr lvl="1"/>
            <a:r>
              <a:rPr lang="en-US" sz="2400" smtClean="0"/>
              <a:t>Space, time, frequency, polarization diversity.</a:t>
            </a:r>
          </a:p>
          <a:p>
            <a:pPr lvl="1">
              <a:lnSpc>
                <a:spcPct val="20000"/>
              </a:lnSpc>
            </a:pPr>
            <a:endParaRPr lang="en-US" sz="2400" smtClean="0"/>
          </a:p>
          <a:p>
            <a:r>
              <a:rPr lang="en-US" sz="2800" smtClean="0"/>
              <a:t>Combining techniques</a:t>
            </a:r>
          </a:p>
          <a:p>
            <a:pPr lvl="1"/>
            <a:r>
              <a:rPr lang="en-US" sz="2400" smtClean="0"/>
              <a:t>Selection combining (SC)</a:t>
            </a:r>
          </a:p>
          <a:p>
            <a:pPr lvl="1"/>
            <a:r>
              <a:rPr lang="en-US" sz="2400" smtClean="0"/>
              <a:t>Equal gain combining (EGC)</a:t>
            </a:r>
          </a:p>
          <a:p>
            <a:pPr lvl="1"/>
            <a:r>
              <a:rPr lang="en-US" sz="2400" smtClean="0"/>
              <a:t>Maximal ratio combining (MRC)</a:t>
            </a:r>
          </a:p>
          <a:p>
            <a:pPr lvl="4">
              <a:lnSpc>
                <a:spcPct val="30000"/>
              </a:lnSpc>
            </a:pPr>
            <a:endParaRPr lang="en-US" sz="1600" smtClean="0"/>
          </a:p>
          <a:p>
            <a:r>
              <a:rPr lang="en-US" sz="2800" smtClean="0"/>
              <a:t>Can have diversity at TX or RX</a:t>
            </a:r>
          </a:p>
          <a:p>
            <a:pPr lvl="1"/>
            <a:r>
              <a:rPr lang="en-US" sz="2400" smtClean="0"/>
              <a:t>In TX diversity, weights constrained by TX power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Combining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820863"/>
            <a:ext cx="8037512" cy="50371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Selects the path with the highest gain</a:t>
            </a:r>
          </a:p>
          <a:p>
            <a:pPr>
              <a:lnSpc>
                <a:spcPct val="110000"/>
              </a:lnSpc>
            </a:pPr>
            <a:r>
              <a:rPr lang="en-US" smtClean="0"/>
              <a:t>Combiner SNR is the maximum of the branch SNRs.</a:t>
            </a:r>
          </a:p>
          <a:p>
            <a:pPr>
              <a:lnSpc>
                <a:spcPct val="110000"/>
              </a:lnSpc>
            </a:pPr>
            <a:r>
              <a:rPr lang="en-US" smtClean="0"/>
              <a:t>CDF easy to obtain, pdf found by differentiating.</a:t>
            </a:r>
          </a:p>
          <a:p>
            <a:pPr>
              <a:lnSpc>
                <a:spcPct val="110000"/>
              </a:lnSpc>
            </a:pPr>
            <a:r>
              <a:rPr lang="en-US" smtClean="0"/>
              <a:t>Diminishing returns with number of antennas.</a:t>
            </a:r>
          </a:p>
          <a:p>
            <a:pPr>
              <a:lnSpc>
                <a:spcPct val="110000"/>
              </a:lnSpc>
            </a:pPr>
            <a:r>
              <a:rPr lang="en-US" smtClean="0"/>
              <a:t>Can get up to about 20 dB of 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MRC and its Performance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711325"/>
            <a:ext cx="78486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With MRC,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>
                <a:latin typeface="Symbol" pitchFamily="18" charset="2"/>
              </a:rPr>
              <a:t>S</a:t>
            </a:r>
            <a:r>
              <a:rPr lang="en-US" sz="2800" smtClean="0"/>
              <a:t>=</a:t>
            </a:r>
            <a:r>
              <a:rPr lang="en-US" sz="2800" smtClean="0">
                <a:sym typeface="Symbol" pitchFamily="18" charset="2"/>
              </a:rPr>
              <a:t>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z="2800" baseline="-25000" smtClean="0">
                <a:sym typeface="Symbol" pitchFamily="18" charset="2"/>
              </a:rPr>
              <a:t>i </a:t>
            </a:r>
            <a:r>
              <a:rPr lang="en-US" sz="2800" smtClean="0">
                <a:sym typeface="Symbol" pitchFamily="18" charset="2"/>
              </a:rPr>
              <a:t>for branch SNRs</a:t>
            </a:r>
            <a:r>
              <a:rPr lang="en-US" sz="2800" baseline="-25000" smtClean="0">
                <a:sym typeface="Symbol" pitchFamily="18" charset="2"/>
              </a:rPr>
              <a:t> 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z="2800" baseline="-25000" smtClean="0">
                <a:sym typeface="Symbol" pitchFamily="18" charset="2"/>
              </a:rPr>
              <a:t>i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Optimal technique to maximize output SNR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Yields 20-40 dB performance gains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Distribution of </a:t>
            </a:r>
            <a:r>
              <a:rPr lang="en-US" sz="2400" smtClean="0">
                <a:latin typeface="Symbol" pitchFamily="18" charset="2"/>
              </a:rPr>
              <a:t>g</a:t>
            </a:r>
            <a:r>
              <a:rPr lang="en-US" sz="2400" baseline="-25000" smtClean="0">
                <a:latin typeface="Symbol" pitchFamily="18" charset="2"/>
              </a:rPr>
              <a:t>S</a:t>
            </a:r>
            <a:r>
              <a:rPr lang="en-US" sz="2400" smtClean="0">
                <a:sym typeface="Symbol" pitchFamily="18" charset="2"/>
              </a:rPr>
              <a:t> hard to obtain</a:t>
            </a:r>
          </a:p>
          <a:p>
            <a:pPr>
              <a:lnSpc>
                <a:spcPct val="110000"/>
              </a:lnSpc>
            </a:pPr>
            <a:r>
              <a:rPr lang="en-US" sz="2800" smtClean="0">
                <a:sym typeface="Symbol" pitchFamily="18" charset="2"/>
              </a:rPr>
              <a:t>Standard average BER calculation</a:t>
            </a:r>
          </a:p>
          <a:p>
            <a:pPr>
              <a:lnSpc>
                <a:spcPct val="110000"/>
              </a:lnSpc>
            </a:pPr>
            <a:endParaRPr lang="en-US" sz="2800" smtClean="0">
              <a:sym typeface="Symbol" pitchFamily="18" charset="2"/>
            </a:endParaRPr>
          </a:p>
          <a:p>
            <a:pPr lvl="1">
              <a:lnSpc>
                <a:spcPct val="20000"/>
              </a:lnSpc>
            </a:pPr>
            <a:endParaRPr lang="en-US" sz="2400" smtClean="0">
              <a:sym typeface="Symbol" pitchFamily="18" charset="2"/>
            </a:endParaRP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Hard to obtain in closed form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Integral often diverges</a:t>
            </a:r>
          </a:p>
          <a:p>
            <a:pPr>
              <a:lnSpc>
                <a:spcPct val="130000"/>
              </a:lnSpc>
            </a:pPr>
            <a:r>
              <a:rPr lang="en-US" sz="2800" smtClean="0">
                <a:sym typeface="Symbol" pitchFamily="18" charset="2"/>
              </a:rPr>
              <a:t>MGF Approach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74650" y="3814763"/>
          <a:ext cx="83185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4584600" imgH="279360" progId="Equation.3">
                  <p:embed/>
                </p:oleObj>
              </mc:Choice>
              <mc:Fallback>
                <p:oleObj name="Equation" r:id="rId3" imgW="45846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3814763"/>
                        <a:ext cx="831850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3429000" y="5483225"/>
          <a:ext cx="3708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5" imgW="1879560" imgH="482400" progId="Equation.3">
                  <p:embed/>
                </p:oleObj>
              </mc:Choice>
              <mc:Fallback>
                <p:oleObj name="Equation" r:id="rId5" imgW="1879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83225"/>
                        <a:ext cx="37084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228600"/>
            <a:ext cx="8501062" cy="1143000"/>
          </a:xfrm>
        </p:spPr>
        <p:txBody>
          <a:bodyPr/>
          <a:lstStyle/>
          <a:p>
            <a:r>
              <a:rPr lang="en-US" sz="4000" smtClean="0"/>
              <a:t>Variable-Rate Variable-Power MQAM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287338" y="1763713"/>
            <a:ext cx="8542337" cy="4206875"/>
            <a:chOff x="221" y="1431"/>
            <a:chExt cx="5381" cy="2650"/>
          </a:xfrm>
        </p:grpSpPr>
        <p:grpSp>
          <p:nvGrpSpPr>
            <p:cNvPr id="22533" name="Group 4"/>
            <p:cNvGrpSpPr>
              <a:grpSpLocks/>
            </p:cNvGrpSpPr>
            <p:nvPr/>
          </p:nvGrpSpPr>
          <p:grpSpPr bwMode="auto">
            <a:xfrm>
              <a:off x="221" y="1431"/>
              <a:ext cx="5381" cy="1571"/>
              <a:chOff x="221" y="1431"/>
              <a:chExt cx="5381" cy="1571"/>
            </a:xfrm>
          </p:grpSpPr>
          <p:grpSp>
            <p:nvGrpSpPr>
              <p:cNvPr id="22562" name="Group 5"/>
              <p:cNvGrpSpPr>
                <a:grpSpLocks/>
              </p:cNvGrpSpPr>
              <p:nvPr/>
            </p:nvGrpSpPr>
            <p:grpSpPr bwMode="auto">
              <a:xfrm>
                <a:off x="221" y="1872"/>
                <a:ext cx="762" cy="592"/>
                <a:chOff x="221" y="1872"/>
                <a:chExt cx="762" cy="592"/>
              </a:xfrm>
            </p:grpSpPr>
            <p:sp>
              <p:nvSpPr>
                <p:cNvPr id="22582" name="AutoShape 6"/>
                <p:cNvSpPr>
                  <a:spLocks noChangeArrowheads="1"/>
                </p:cNvSpPr>
                <p:nvPr/>
              </p:nvSpPr>
              <p:spPr bwMode="auto">
                <a:xfrm>
                  <a:off x="247" y="1872"/>
                  <a:ext cx="736" cy="592"/>
                </a:xfrm>
                <a:prstGeom prst="rightArrow">
                  <a:avLst>
                    <a:gd name="adj1" fmla="val 50000"/>
                    <a:gd name="adj2" fmla="val 62168"/>
                  </a:avLst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22583" name="Rectangle 7"/>
                <p:cNvSpPr>
                  <a:spLocks noChangeArrowheads="1"/>
                </p:cNvSpPr>
                <p:nvPr/>
              </p:nvSpPr>
              <p:spPr bwMode="auto">
                <a:xfrm>
                  <a:off x="221" y="1999"/>
                  <a:ext cx="627" cy="3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/>
                  <a:r>
                    <a:rPr lang="en-US" sz="1600" b="1">
                      <a:solidFill>
                        <a:srgbClr val="000000"/>
                      </a:solidFill>
                      <a:latin typeface="Garamond" pitchFamily="18" charset="0"/>
                    </a:rPr>
                    <a:t>Uncoded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US" sz="1600" b="1">
                      <a:solidFill>
                        <a:srgbClr val="000000"/>
                      </a:solidFill>
                      <a:latin typeface="Garamond" pitchFamily="18" charset="0"/>
                    </a:rPr>
                    <a:t>Data Bits</a:t>
                  </a:r>
                </a:p>
              </p:txBody>
            </p:sp>
          </p:grpSp>
          <p:grpSp>
            <p:nvGrpSpPr>
              <p:cNvPr id="22563" name="Group 8"/>
              <p:cNvGrpSpPr>
                <a:grpSpLocks/>
              </p:cNvGrpSpPr>
              <p:nvPr/>
            </p:nvGrpSpPr>
            <p:grpSpPr bwMode="auto">
              <a:xfrm>
                <a:off x="1007" y="1912"/>
                <a:ext cx="600" cy="512"/>
                <a:chOff x="1007" y="1912"/>
                <a:chExt cx="600" cy="512"/>
              </a:xfrm>
            </p:grpSpPr>
            <p:sp>
              <p:nvSpPr>
                <p:cNvPr id="22580" name="Rectangle 9"/>
                <p:cNvSpPr>
                  <a:spLocks noChangeArrowheads="1"/>
                </p:cNvSpPr>
                <p:nvPr/>
              </p:nvSpPr>
              <p:spPr bwMode="auto">
                <a:xfrm>
                  <a:off x="1007" y="1912"/>
                  <a:ext cx="600" cy="512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22581" name="Rectangle 10"/>
                <p:cNvSpPr>
                  <a:spLocks noChangeArrowheads="1"/>
                </p:cNvSpPr>
                <p:nvPr/>
              </p:nvSpPr>
              <p:spPr bwMode="auto">
                <a:xfrm>
                  <a:off x="1061" y="2059"/>
                  <a:ext cx="50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/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Delay</a:t>
                  </a:r>
                </a:p>
              </p:txBody>
            </p:sp>
          </p:grpSp>
          <p:sp>
            <p:nvSpPr>
              <p:cNvPr id="22564" name="AutoShape 11"/>
              <p:cNvSpPr>
                <a:spLocks noChangeArrowheads="1"/>
              </p:cNvSpPr>
              <p:nvPr/>
            </p:nvSpPr>
            <p:spPr bwMode="auto">
              <a:xfrm>
                <a:off x="1615" y="1940"/>
                <a:ext cx="736" cy="456"/>
              </a:xfrm>
              <a:prstGeom prst="rightArrow">
                <a:avLst>
                  <a:gd name="adj1" fmla="val 50000"/>
                  <a:gd name="adj2" fmla="val 80709"/>
                </a:avLst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grpSp>
            <p:nvGrpSpPr>
              <p:cNvPr id="22565" name="Group 12"/>
              <p:cNvGrpSpPr>
                <a:grpSpLocks/>
              </p:cNvGrpSpPr>
              <p:nvPr/>
            </p:nvGrpSpPr>
            <p:grpSpPr bwMode="auto">
              <a:xfrm>
                <a:off x="2358" y="1912"/>
                <a:ext cx="664" cy="512"/>
                <a:chOff x="2358" y="1912"/>
                <a:chExt cx="664" cy="512"/>
              </a:xfrm>
            </p:grpSpPr>
            <p:sp>
              <p:nvSpPr>
                <p:cNvPr id="22578" name="Rectangle 13"/>
                <p:cNvSpPr>
                  <a:spLocks noChangeArrowheads="1"/>
                </p:cNvSpPr>
                <p:nvPr/>
              </p:nvSpPr>
              <p:spPr bwMode="auto">
                <a:xfrm>
                  <a:off x="2358" y="1912"/>
                  <a:ext cx="664" cy="512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22579" name="Rectangle 14"/>
                <p:cNvSpPr>
                  <a:spLocks noChangeArrowheads="1"/>
                </p:cNvSpPr>
                <p:nvPr/>
              </p:nvSpPr>
              <p:spPr bwMode="auto">
                <a:xfrm>
                  <a:off x="2364" y="1963"/>
                  <a:ext cx="653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/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  Point</a:t>
                  </a:r>
                </a:p>
                <a:p>
                  <a:pPr eaLnBrk="0" hangingPunct="0">
                    <a:lnSpc>
                      <a:spcPct val="70000"/>
                    </a:lnSpc>
                  </a:pP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Selector</a:t>
                  </a:r>
                </a:p>
              </p:txBody>
            </p:sp>
          </p:grpSp>
          <p:sp>
            <p:nvSpPr>
              <p:cNvPr id="22566" name="AutoShape 15"/>
              <p:cNvSpPr>
                <a:spLocks noChangeArrowheads="1"/>
              </p:cNvSpPr>
              <p:nvPr/>
            </p:nvSpPr>
            <p:spPr bwMode="auto">
              <a:xfrm>
                <a:off x="3031" y="1940"/>
                <a:ext cx="736" cy="456"/>
              </a:xfrm>
              <a:prstGeom prst="rightArrow">
                <a:avLst>
                  <a:gd name="adj1" fmla="val 50000"/>
                  <a:gd name="adj2" fmla="val 80709"/>
                </a:avLst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grpSp>
            <p:nvGrpSpPr>
              <p:cNvPr id="22567" name="Group 16"/>
              <p:cNvGrpSpPr>
                <a:grpSpLocks/>
              </p:cNvGrpSpPr>
              <p:nvPr/>
            </p:nvGrpSpPr>
            <p:grpSpPr bwMode="auto">
              <a:xfrm>
                <a:off x="3781" y="1860"/>
                <a:ext cx="889" cy="616"/>
                <a:chOff x="3781" y="1860"/>
                <a:chExt cx="889" cy="616"/>
              </a:xfrm>
            </p:grpSpPr>
            <p:sp>
              <p:nvSpPr>
                <p:cNvPr id="22576" name="Rectangle 17"/>
                <p:cNvSpPr>
                  <a:spLocks noChangeArrowheads="1"/>
                </p:cNvSpPr>
                <p:nvPr/>
              </p:nvSpPr>
              <p:spPr bwMode="auto">
                <a:xfrm>
                  <a:off x="3781" y="1860"/>
                  <a:ext cx="889" cy="616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  <p:sp>
              <p:nvSpPr>
                <p:cNvPr id="22577" name="Rectangle 18"/>
                <p:cNvSpPr>
                  <a:spLocks noChangeArrowheads="1"/>
                </p:cNvSpPr>
                <p:nvPr/>
              </p:nvSpPr>
              <p:spPr bwMode="auto">
                <a:xfrm>
                  <a:off x="3783" y="1879"/>
                  <a:ext cx="884" cy="5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/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M(</a:t>
                  </a:r>
                  <a:r>
                    <a:rPr lang="en-US" sz="2000" b="1">
                      <a:solidFill>
                        <a:srgbClr val="000000"/>
                      </a:solidFill>
                      <a:latin typeface="Symbol" pitchFamily="18" charset="2"/>
                    </a:rPr>
                    <a:t>g</a:t>
                  </a: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)-QAM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 Modulator</a:t>
                  </a:r>
                </a:p>
                <a:p>
                  <a:pPr eaLnBrk="0" hangingPunct="0">
                    <a:lnSpc>
                      <a:spcPct val="90000"/>
                    </a:lnSpc>
                  </a:pP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Power: S(</a:t>
                  </a:r>
                  <a:r>
                    <a:rPr lang="en-US" sz="2000" b="1">
                      <a:solidFill>
                        <a:srgbClr val="000000"/>
                      </a:solidFill>
                      <a:latin typeface="Symbol" pitchFamily="18" charset="2"/>
                    </a:rPr>
                    <a:t>g</a:t>
                  </a: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)</a:t>
                  </a:r>
                </a:p>
              </p:txBody>
            </p:sp>
          </p:grpSp>
          <p:sp>
            <p:nvSpPr>
              <p:cNvPr id="22568" name="AutoShape 19"/>
              <p:cNvSpPr>
                <a:spLocks noChangeArrowheads="1"/>
              </p:cNvSpPr>
              <p:nvPr/>
            </p:nvSpPr>
            <p:spPr bwMode="auto">
              <a:xfrm>
                <a:off x="4679" y="1940"/>
                <a:ext cx="736" cy="456"/>
              </a:xfrm>
              <a:prstGeom prst="rightArrow">
                <a:avLst>
                  <a:gd name="adj1" fmla="val 50000"/>
                  <a:gd name="adj2" fmla="val 80709"/>
                </a:avLst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2569" name="Rectangle 20"/>
              <p:cNvSpPr>
                <a:spLocks noChangeArrowheads="1"/>
              </p:cNvSpPr>
              <p:nvPr/>
            </p:nvSpPr>
            <p:spPr bwMode="auto">
              <a:xfrm>
                <a:off x="4686" y="1615"/>
                <a:ext cx="9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  <a:latin typeface="Garamond" pitchFamily="18" charset="0"/>
                  </a:rPr>
                  <a:t>To Channel</a:t>
                </a:r>
              </a:p>
            </p:txBody>
          </p:sp>
          <p:sp>
            <p:nvSpPr>
              <p:cNvPr id="22570" name="Line 21"/>
              <p:cNvSpPr>
                <a:spLocks noChangeShapeType="1"/>
              </p:cNvSpPr>
              <p:nvPr/>
            </p:nvSpPr>
            <p:spPr bwMode="auto">
              <a:xfrm flipV="1">
                <a:off x="1303" y="242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1" name="Line 22"/>
              <p:cNvSpPr>
                <a:spLocks noChangeShapeType="1"/>
              </p:cNvSpPr>
              <p:nvPr/>
            </p:nvSpPr>
            <p:spPr bwMode="auto">
              <a:xfrm flipV="1">
                <a:off x="4239" y="2476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2" name="Rectangle 23"/>
              <p:cNvSpPr>
                <a:spLocks noChangeArrowheads="1"/>
              </p:cNvSpPr>
              <p:nvPr/>
            </p:nvSpPr>
            <p:spPr bwMode="auto">
              <a:xfrm>
                <a:off x="1109" y="2650"/>
                <a:ext cx="39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00"/>
                    </a:solidFill>
                    <a:latin typeface="Symbol" pitchFamily="18" charset="2"/>
                  </a:rPr>
                  <a:t>g</a:t>
                </a:r>
                <a:r>
                  <a:rPr lang="en-US" b="1">
                    <a:solidFill>
                      <a:srgbClr val="000000"/>
                    </a:solidFill>
                    <a:latin typeface="Garamond" pitchFamily="18" charset="0"/>
                  </a:rPr>
                  <a:t>(t)</a:t>
                </a:r>
              </a:p>
            </p:txBody>
          </p:sp>
          <p:sp>
            <p:nvSpPr>
              <p:cNvPr id="22573" name="Rectangle 24"/>
              <p:cNvSpPr>
                <a:spLocks noChangeArrowheads="1"/>
              </p:cNvSpPr>
              <p:nvPr/>
            </p:nvSpPr>
            <p:spPr bwMode="auto">
              <a:xfrm>
                <a:off x="4045" y="2714"/>
                <a:ext cx="39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00"/>
                    </a:solidFill>
                    <a:latin typeface="Symbol" pitchFamily="18" charset="2"/>
                  </a:rPr>
                  <a:t>g</a:t>
                </a:r>
                <a:r>
                  <a:rPr lang="en-US" b="1">
                    <a:solidFill>
                      <a:srgbClr val="000000"/>
                    </a:solidFill>
                    <a:latin typeface="Garamond" pitchFamily="18" charset="0"/>
                  </a:rPr>
                  <a:t>(t)</a:t>
                </a:r>
              </a:p>
            </p:txBody>
          </p:sp>
          <p:sp>
            <p:nvSpPr>
              <p:cNvPr id="22574" name="Rectangle 25"/>
              <p:cNvSpPr>
                <a:spLocks noChangeArrowheads="1"/>
              </p:cNvSpPr>
              <p:nvPr/>
            </p:nvSpPr>
            <p:spPr bwMode="auto">
              <a:xfrm>
                <a:off x="1421" y="1508"/>
                <a:ext cx="105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log</a:t>
                </a:r>
                <a:r>
                  <a:rPr lang="en-US" sz="2000" b="1" baseline="-25000">
                    <a:solidFill>
                      <a:srgbClr val="0000FF"/>
                    </a:solidFill>
                    <a:latin typeface="Garamond" pitchFamily="18" charset="0"/>
                  </a:rPr>
                  <a:t>2</a:t>
                </a: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 M(</a:t>
                </a:r>
                <a:r>
                  <a:rPr lang="en-US" sz="2000" b="1">
                    <a:solidFill>
                      <a:srgbClr val="0000FF"/>
                    </a:solidFill>
                    <a:latin typeface="Symbol" pitchFamily="18" charset="2"/>
                  </a:rPr>
                  <a:t>g</a:t>
                </a: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) Bits</a:t>
                </a:r>
              </a:p>
            </p:txBody>
          </p:sp>
          <p:sp>
            <p:nvSpPr>
              <p:cNvPr id="22575" name="Rectangle 26"/>
              <p:cNvSpPr>
                <a:spLocks noChangeArrowheads="1"/>
              </p:cNvSpPr>
              <p:nvPr/>
            </p:nvSpPr>
            <p:spPr bwMode="auto">
              <a:xfrm>
                <a:off x="2957" y="1431"/>
                <a:ext cx="913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One of the</a:t>
                </a:r>
              </a:p>
              <a:p>
                <a:pPr eaLnBrk="0" hangingPunct="0">
                  <a:lnSpc>
                    <a:spcPct val="80000"/>
                  </a:lnSpc>
                </a:pP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M(</a:t>
                </a:r>
                <a:r>
                  <a:rPr lang="en-US" sz="2000" b="1">
                    <a:solidFill>
                      <a:srgbClr val="0000FF"/>
                    </a:solidFill>
                    <a:latin typeface="Symbol" pitchFamily="18" charset="2"/>
                  </a:rPr>
                  <a:t>g</a:t>
                </a: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) Points</a:t>
                </a:r>
              </a:p>
            </p:txBody>
          </p:sp>
        </p:grpSp>
        <p:sp>
          <p:nvSpPr>
            <p:cNvPr id="22534" name="Line 27"/>
            <p:cNvSpPr>
              <a:spLocks noChangeShapeType="1"/>
            </p:cNvSpPr>
            <p:nvPr/>
          </p:nvSpPr>
          <p:spPr bwMode="auto">
            <a:xfrm>
              <a:off x="2702" y="2752"/>
              <a:ext cx="0" cy="99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Line 28"/>
            <p:cNvSpPr>
              <a:spLocks noChangeShapeType="1"/>
            </p:cNvSpPr>
            <p:nvPr/>
          </p:nvSpPr>
          <p:spPr bwMode="auto">
            <a:xfrm>
              <a:off x="2207" y="3247"/>
              <a:ext cx="99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6" name="Oval 29"/>
            <p:cNvSpPr>
              <a:spLocks noChangeArrowheads="1"/>
            </p:cNvSpPr>
            <p:nvPr/>
          </p:nvSpPr>
          <p:spPr bwMode="auto">
            <a:xfrm>
              <a:off x="2260" y="2843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7" name="Oval 30"/>
            <p:cNvSpPr>
              <a:spLocks noChangeArrowheads="1"/>
            </p:cNvSpPr>
            <p:nvPr/>
          </p:nvSpPr>
          <p:spPr bwMode="auto">
            <a:xfrm>
              <a:off x="2528" y="284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8" name="Oval 31"/>
            <p:cNvSpPr>
              <a:spLocks noChangeArrowheads="1"/>
            </p:cNvSpPr>
            <p:nvPr/>
          </p:nvSpPr>
          <p:spPr bwMode="auto">
            <a:xfrm>
              <a:off x="2532" y="3091"/>
              <a:ext cx="64" cy="64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9" name="Oval 32"/>
            <p:cNvSpPr>
              <a:spLocks noChangeArrowheads="1"/>
            </p:cNvSpPr>
            <p:nvPr/>
          </p:nvSpPr>
          <p:spPr bwMode="auto">
            <a:xfrm>
              <a:off x="2260" y="3091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0" name="Oval 33"/>
            <p:cNvSpPr>
              <a:spLocks noChangeArrowheads="1"/>
            </p:cNvSpPr>
            <p:nvPr/>
          </p:nvSpPr>
          <p:spPr bwMode="auto">
            <a:xfrm>
              <a:off x="2800" y="2843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1" name="Oval 34"/>
            <p:cNvSpPr>
              <a:spLocks noChangeArrowheads="1"/>
            </p:cNvSpPr>
            <p:nvPr/>
          </p:nvSpPr>
          <p:spPr bwMode="auto">
            <a:xfrm>
              <a:off x="3068" y="284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2" name="Oval 35"/>
            <p:cNvSpPr>
              <a:spLocks noChangeArrowheads="1"/>
            </p:cNvSpPr>
            <p:nvPr/>
          </p:nvSpPr>
          <p:spPr bwMode="auto">
            <a:xfrm>
              <a:off x="3072" y="3091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3" name="Oval 36"/>
            <p:cNvSpPr>
              <a:spLocks noChangeArrowheads="1"/>
            </p:cNvSpPr>
            <p:nvPr/>
          </p:nvSpPr>
          <p:spPr bwMode="auto">
            <a:xfrm>
              <a:off x="2800" y="3091"/>
              <a:ext cx="64" cy="64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4" name="Oval 37"/>
            <p:cNvSpPr>
              <a:spLocks noChangeArrowheads="1"/>
            </p:cNvSpPr>
            <p:nvPr/>
          </p:nvSpPr>
          <p:spPr bwMode="auto">
            <a:xfrm>
              <a:off x="2268" y="3339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5" name="Oval 38"/>
            <p:cNvSpPr>
              <a:spLocks noChangeArrowheads="1"/>
            </p:cNvSpPr>
            <p:nvPr/>
          </p:nvSpPr>
          <p:spPr bwMode="auto">
            <a:xfrm>
              <a:off x="2536" y="3343"/>
              <a:ext cx="64" cy="64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6" name="Oval 39"/>
            <p:cNvSpPr>
              <a:spLocks noChangeArrowheads="1"/>
            </p:cNvSpPr>
            <p:nvPr/>
          </p:nvSpPr>
          <p:spPr bwMode="auto">
            <a:xfrm>
              <a:off x="2540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7" name="Oval 40"/>
            <p:cNvSpPr>
              <a:spLocks noChangeArrowheads="1"/>
            </p:cNvSpPr>
            <p:nvPr/>
          </p:nvSpPr>
          <p:spPr bwMode="auto">
            <a:xfrm>
              <a:off x="2268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8" name="Oval 41"/>
            <p:cNvSpPr>
              <a:spLocks noChangeArrowheads="1"/>
            </p:cNvSpPr>
            <p:nvPr/>
          </p:nvSpPr>
          <p:spPr bwMode="auto">
            <a:xfrm>
              <a:off x="2808" y="3339"/>
              <a:ext cx="64" cy="64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9" name="Oval 42"/>
            <p:cNvSpPr>
              <a:spLocks noChangeArrowheads="1"/>
            </p:cNvSpPr>
            <p:nvPr/>
          </p:nvSpPr>
          <p:spPr bwMode="auto">
            <a:xfrm>
              <a:off x="3076" y="3343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50" name="Oval 43"/>
            <p:cNvSpPr>
              <a:spLocks noChangeArrowheads="1"/>
            </p:cNvSpPr>
            <p:nvPr/>
          </p:nvSpPr>
          <p:spPr bwMode="auto">
            <a:xfrm>
              <a:off x="3080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51" name="Oval 44"/>
            <p:cNvSpPr>
              <a:spLocks noChangeArrowheads="1"/>
            </p:cNvSpPr>
            <p:nvPr/>
          </p:nvSpPr>
          <p:spPr bwMode="auto">
            <a:xfrm>
              <a:off x="2808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52" name="Oval 45"/>
            <p:cNvSpPr>
              <a:spLocks noChangeArrowheads="1"/>
            </p:cNvSpPr>
            <p:nvPr/>
          </p:nvSpPr>
          <p:spPr bwMode="auto">
            <a:xfrm>
              <a:off x="2033" y="3957"/>
              <a:ext cx="48" cy="48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53" name="Rectangle 46"/>
            <p:cNvSpPr>
              <a:spLocks noChangeArrowheads="1"/>
            </p:cNvSpPr>
            <p:nvPr/>
          </p:nvSpPr>
          <p:spPr bwMode="auto">
            <a:xfrm>
              <a:off x="2035" y="3889"/>
              <a:ext cx="3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Garamond" pitchFamily="18" charset="0"/>
                </a:rPr>
                <a:t>BSPK</a:t>
              </a:r>
            </a:p>
          </p:txBody>
        </p:sp>
        <p:grpSp>
          <p:nvGrpSpPr>
            <p:cNvPr id="22554" name="Group 47"/>
            <p:cNvGrpSpPr>
              <a:grpSpLocks/>
            </p:cNvGrpSpPr>
            <p:nvPr/>
          </p:nvGrpSpPr>
          <p:grpSpPr bwMode="auto">
            <a:xfrm>
              <a:off x="2501" y="3925"/>
              <a:ext cx="48" cy="112"/>
              <a:chOff x="2501" y="3925"/>
              <a:chExt cx="48" cy="112"/>
            </a:xfrm>
          </p:grpSpPr>
          <p:sp>
            <p:nvSpPr>
              <p:cNvPr id="22560" name="Oval 48"/>
              <p:cNvSpPr>
                <a:spLocks noChangeArrowheads="1"/>
              </p:cNvSpPr>
              <p:nvPr/>
            </p:nvSpPr>
            <p:spPr bwMode="auto">
              <a:xfrm>
                <a:off x="2501" y="3925"/>
                <a:ext cx="48" cy="48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2561" name="Oval 49"/>
              <p:cNvSpPr>
                <a:spLocks noChangeArrowheads="1"/>
              </p:cNvSpPr>
              <p:nvPr/>
            </p:nvSpPr>
            <p:spPr bwMode="auto">
              <a:xfrm>
                <a:off x="2501" y="3989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22555" name="Rectangle 50"/>
            <p:cNvSpPr>
              <a:spLocks noChangeArrowheads="1"/>
            </p:cNvSpPr>
            <p:nvPr/>
          </p:nvSpPr>
          <p:spPr bwMode="auto">
            <a:xfrm>
              <a:off x="2507" y="3885"/>
              <a:ext cx="4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Garamond" pitchFamily="18" charset="0"/>
                </a:rPr>
                <a:t>4-QAM</a:t>
              </a:r>
            </a:p>
          </p:txBody>
        </p:sp>
        <p:sp>
          <p:nvSpPr>
            <p:cNvPr id="22556" name="Rectangle 51"/>
            <p:cNvSpPr>
              <a:spLocks noChangeArrowheads="1"/>
            </p:cNvSpPr>
            <p:nvPr/>
          </p:nvSpPr>
          <p:spPr bwMode="auto">
            <a:xfrm>
              <a:off x="3039" y="3881"/>
              <a:ext cx="5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Garamond" pitchFamily="18" charset="0"/>
                </a:rPr>
                <a:t>16-QAM</a:t>
              </a:r>
            </a:p>
          </p:txBody>
        </p:sp>
        <p:sp>
          <p:nvSpPr>
            <p:cNvPr id="22557" name="Oval 52"/>
            <p:cNvSpPr>
              <a:spLocks noChangeArrowheads="1"/>
            </p:cNvSpPr>
            <p:nvPr/>
          </p:nvSpPr>
          <p:spPr bwMode="auto">
            <a:xfrm>
              <a:off x="3029" y="3893"/>
              <a:ext cx="48" cy="48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58" name="Oval 53"/>
            <p:cNvSpPr>
              <a:spLocks noChangeArrowheads="1"/>
            </p:cNvSpPr>
            <p:nvPr/>
          </p:nvSpPr>
          <p:spPr bwMode="auto">
            <a:xfrm>
              <a:off x="3029" y="3957"/>
              <a:ext cx="48" cy="48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59" name="Oval 54"/>
            <p:cNvSpPr>
              <a:spLocks noChangeArrowheads="1"/>
            </p:cNvSpPr>
            <p:nvPr/>
          </p:nvSpPr>
          <p:spPr bwMode="auto">
            <a:xfrm>
              <a:off x="3029" y="4021"/>
              <a:ext cx="48" cy="48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22532" name="Text Box 55"/>
          <p:cNvSpPr txBox="1">
            <a:spLocks noChangeArrowheads="1"/>
          </p:cNvSpPr>
          <p:nvPr/>
        </p:nvSpPr>
        <p:spPr bwMode="auto">
          <a:xfrm>
            <a:off x="1169988" y="6130925"/>
            <a:ext cx="62055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C0000"/>
                </a:solidFill>
              </a:rPr>
              <a:t>Goal: Optimize S(</a:t>
            </a:r>
            <a:r>
              <a:rPr lang="en-US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i="1">
                <a:solidFill>
                  <a:srgbClr val="CC0000"/>
                </a:solidFill>
              </a:rPr>
              <a:t>) and M(</a:t>
            </a:r>
            <a:r>
              <a:rPr lang="en-US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i="1">
                <a:solidFill>
                  <a:srgbClr val="CC0000"/>
                </a:solidFill>
              </a:rPr>
              <a:t>) to maximize EM(</a:t>
            </a:r>
            <a:r>
              <a:rPr lang="en-US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i="1">
                <a:solidFill>
                  <a:srgbClr val="CC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Optimal Adaptive Scheme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Water-Filling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Spectral Efficiency</a:t>
            </a:r>
          </a:p>
        </p:txBody>
      </p:sp>
      <p:graphicFrame>
        <p:nvGraphicFramePr>
          <p:cNvPr id="7170" name="Object 4"/>
          <p:cNvGraphicFramePr>
            <a:graphicFrameLocks/>
          </p:cNvGraphicFramePr>
          <p:nvPr/>
        </p:nvGraphicFramePr>
        <p:xfrm>
          <a:off x="1493838" y="2778125"/>
          <a:ext cx="29305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450880" imgH="647640" progId="Equation.3">
                  <p:embed/>
                </p:oleObj>
              </mc:Choice>
              <mc:Fallback>
                <p:oleObj name="Equation" r:id="rId3" imgW="2450880" imgH="6476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2778125"/>
                        <a:ext cx="293052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7105650" y="4727575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Symbol" pitchFamily="18" charset="2"/>
              </a:rPr>
              <a:t>g</a:t>
            </a:r>
          </a:p>
        </p:txBody>
      </p:sp>
      <p:grpSp>
        <p:nvGrpSpPr>
          <p:cNvPr id="7177" name="Group 6"/>
          <p:cNvGrpSpPr>
            <a:grpSpLocks/>
          </p:cNvGrpSpPr>
          <p:nvPr/>
        </p:nvGrpSpPr>
        <p:grpSpPr bwMode="auto">
          <a:xfrm>
            <a:off x="4876800" y="1900238"/>
            <a:ext cx="3228975" cy="2058987"/>
            <a:chOff x="3072" y="1197"/>
            <a:chExt cx="2034" cy="1297"/>
          </a:xfrm>
        </p:grpSpPr>
        <p:sp>
          <p:nvSpPr>
            <p:cNvPr id="7179" name="Arc 7"/>
            <p:cNvSpPr>
              <a:spLocks/>
            </p:cNvSpPr>
            <p:nvPr/>
          </p:nvSpPr>
          <p:spPr bwMode="auto">
            <a:xfrm>
              <a:off x="3178" y="1305"/>
              <a:ext cx="57" cy="1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8"/>
            <p:cNvSpPr>
              <a:spLocks noChangeShapeType="1"/>
            </p:cNvSpPr>
            <p:nvPr/>
          </p:nvSpPr>
          <p:spPr bwMode="auto">
            <a:xfrm>
              <a:off x="3117" y="1197"/>
              <a:ext cx="0" cy="10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9"/>
            <p:cNvSpPr>
              <a:spLocks noChangeShapeType="1"/>
            </p:cNvSpPr>
            <p:nvPr/>
          </p:nvSpPr>
          <p:spPr bwMode="auto">
            <a:xfrm>
              <a:off x="3107" y="2224"/>
              <a:ext cx="173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72" name="Object 10"/>
            <p:cNvGraphicFramePr>
              <a:graphicFrameLocks/>
            </p:cNvGraphicFramePr>
            <p:nvPr/>
          </p:nvGraphicFramePr>
          <p:xfrm>
            <a:off x="4936" y="1211"/>
            <a:ext cx="154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Equation" r:id="rId5" imgW="253800" imgH="609480" progId="Equation.3">
                    <p:embed/>
                  </p:oleObj>
                </mc:Choice>
                <mc:Fallback>
                  <p:oleObj name="Equation" r:id="rId5" imgW="253800" imgH="609480" progId="Equation.3">
                    <p:embed/>
                    <p:pic>
                      <p:nvPicPr>
                        <p:cNvPr id="0" name="Object 1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6" y="1211"/>
                          <a:ext cx="154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2" name="Arc 11"/>
            <p:cNvSpPr>
              <a:spLocks/>
            </p:cNvSpPr>
            <p:nvPr/>
          </p:nvSpPr>
          <p:spPr bwMode="auto">
            <a:xfrm rot="10800000">
              <a:off x="3190" y="1397"/>
              <a:ext cx="1668" cy="627"/>
            </a:xfrm>
            <a:custGeom>
              <a:avLst/>
              <a:gdLst>
                <a:gd name="T0" fmla="*/ 0 w 21612"/>
                <a:gd name="T1" fmla="*/ 0 h 21600"/>
                <a:gd name="T2" fmla="*/ 0 w 21612"/>
                <a:gd name="T3" fmla="*/ 0 h 21600"/>
                <a:gd name="T4" fmla="*/ 0 w 216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2"/>
                <a:gd name="T10" fmla="*/ 0 h 21600"/>
                <a:gd name="T11" fmla="*/ 21612 w 216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2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</a:path>
                <a:path w="21612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  <a:lnTo>
                    <a:pt x="13" y="21600"/>
                  </a:lnTo>
                  <a:close/>
                </a:path>
              </a:pathLst>
            </a:custGeom>
            <a:solidFill>
              <a:srgbClr val="0000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73" name="Object 12"/>
            <p:cNvGraphicFramePr>
              <a:graphicFrameLocks/>
            </p:cNvGraphicFramePr>
            <p:nvPr/>
          </p:nvGraphicFramePr>
          <p:xfrm>
            <a:off x="4920" y="1847"/>
            <a:ext cx="186" cy="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7" imgW="317160" imgH="596880" progId="Equation.3">
                    <p:embed/>
                  </p:oleObj>
                </mc:Choice>
                <mc:Fallback>
                  <p:oleObj name="Equation" r:id="rId7" imgW="317160" imgH="596880" progId="Equation.3">
                    <p:embed/>
                    <p:pic>
                      <p:nvPicPr>
                        <p:cNvPr id="0" name="Object 1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0" y="1847"/>
                          <a:ext cx="186" cy="3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3" name="Line 13"/>
            <p:cNvSpPr>
              <a:spLocks noChangeShapeType="1"/>
            </p:cNvSpPr>
            <p:nvPr/>
          </p:nvSpPr>
          <p:spPr bwMode="auto">
            <a:xfrm>
              <a:off x="3124" y="1387"/>
              <a:ext cx="1736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Line 14"/>
            <p:cNvSpPr>
              <a:spLocks noChangeShapeType="1"/>
            </p:cNvSpPr>
            <p:nvPr/>
          </p:nvSpPr>
          <p:spPr bwMode="auto">
            <a:xfrm>
              <a:off x="3186" y="1395"/>
              <a:ext cx="0" cy="8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Rectangle 15"/>
            <p:cNvSpPr>
              <a:spLocks noChangeArrowheads="1"/>
            </p:cNvSpPr>
            <p:nvPr/>
          </p:nvSpPr>
          <p:spPr bwMode="auto">
            <a:xfrm>
              <a:off x="3072" y="2175"/>
              <a:ext cx="2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000" b="1" baseline="-25000">
                  <a:solidFill>
                    <a:srgbClr val="000000"/>
                  </a:solidFill>
                  <a:latin typeface="Garamond" pitchFamily="18" charset="0"/>
                </a:rPr>
                <a:t>k</a:t>
              </a:r>
            </a:p>
          </p:txBody>
        </p:sp>
        <p:sp>
          <p:nvSpPr>
            <p:cNvPr id="7186" name="Rectangle 16"/>
            <p:cNvSpPr>
              <a:spLocks noChangeArrowheads="1"/>
            </p:cNvSpPr>
            <p:nvPr/>
          </p:nvSpPr>
          <p:spPr bwMode="auto">
            <a:xfrm>
              <a:off x="4667" y="2244"/>
              <a:ext cx="1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graphicFrame>
        <p:nvGraphicFramePr>
          <p:cNvPr id="7171" name="Object 17"/>
          <p:cNvGraphicFramePr>
            <a:graphicFrameLocks/>
          </p:cNvGraphicFramePr>
          <p:nvPr/>
        </p:nvGraphicFramePr>
        <p:xfrm>
          <a:off x="1828800" y="4727575"/>
          <a:ext cx="259556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9" imgW="2171520" imgH="672840" progId="Equation.3">
                  <p:embed/>
                </p:oleObj>
              </mc:Choice>
              <mc:Fallback>
                <p:oleObj name="Equation" r:id="rId9" imgW="2171520" imgH="672840" progId="Equation.3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27575"/>
                        <a:ext cx="2595563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8"/>
          <p:cNvSpPr>
            <a:spLocks noChangeArrowheads="1"/>
          </p:cNvSpPr>
          <p:nvPr/>
        </p:nvSpPr>
        <p:spPr bwMode="auto">
          <a:xfrm>
            <a:off x="549275" y="5867400"/>
            <a:ext cx="775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Equals Shannon capacity with an effective power loss of </a:t>
            </a:r>
            <a:r>
              <a:rPr lang="en-US" i="1">
                <a:solidFill>
                  <a:srgbClr val="CC0000"/>
                </a:solidFill>
                <a:latin typeface="Math"/>
              </a:rPr>
              <a:t>K</a:t>
            </a:r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Constellation Restriction</a:t>
            </a:r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 flipV="1">
            <a:off x="1468438" y="1849438"/>
            <a:ext cx="5394325" cy="189706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1473200" y="1808163"/>
            <a:ext cx="0" cy="1933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>
            <a:off x="1463675" y="3756025"/>
            <a:ext cx="666273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586538" y="1906588"/>
            <a:ext cx="142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80"/>
                </a:solidFill>
                <a:latin typeface="Garamond" pitchFamily="18" charset="0"/>
              </a:rPr>
              <a:t>M(</a:t>
            </a:r>
            <a:r>
              <a:rPr lang="en-US" sz="2000" b="1">
                <a:solidFill>
                  <a:srgbClr val="000080"/>
                </a:solidFill>
                <a:latin typeface="Symbol" pitchFamily="18" charset="2"/>
              </a:rPr>
              <a:t>g</a:t>
            </a:r>
            <a:r>
              <a:rPr lang="en-US" sz="2000" b="1">
                <a:solidFill>
                  <a:srgbClr val="000080"/>
                </a:solidFill>
                <a:latin typeface="Garamond" pitchFamily="18" charset="0"/>
              </a:rPr>
              <a:t>)=</a:t>
            </a:r>
            <a:r>
              <a:rPr lang="en-US" sz="2000" b="1">
                <a:solidFill>
                  <a:srgbClr val="000080"/>
                </a:solidFill>
                <a:latin typeface="Symbol" pitchFamily="18" charset="2"/>
              </a:rPr>
              <a:t>g</a:t>
            </a:r>
            <a:r>
              <a:rPr lang="en-US" sz="2000" b="1">
                <a:solidFill>
                  <a:srgbClr val="000080"/>
                </a:solidFill>
                <a:latin typeface="Garamond" pitchFamily="18" charset="0"/>
              </a:rPr>
              <a:t>/</a:t>
            </a:r>
            <a:r>
              <a:rPr lang="en-US" sz="2000" b="1">
                <a:solidFill>
                  <a:srgbClr val="00008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80"/>
                </a:solidFill>
                <a:latin typeface="Symbol" pitchFamily="18" charset="2"/>
              </a:rPr>
              <a:t>K</a:t>
            </a:r>
            <a:r>
              <a:rPr lang="en-US" sz="2000" b="1" baseline="30000">
                <a:solidFill>
                  <a:srgbClr val="000080"/>
                </a:solidFill>
                <a:latin typeface="Garamond" pitchFamily="18" charset="0"/>
              </a:rPr>
              <a:t>*</a:t>
            </a: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7643813" y="3835400"/>
            <a:ext cx="309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Symbol" pitchFamily="18" charset="2"/>
              </a:rPr>
              <a:t>g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1279525" y="3835400"/>
            <a:ext cx="366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0</a:t>
            </a:r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2628900" y="3835400"/>
            <a:ext cx="1119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Garamond" pitchFamily="18" charset="0"/>
              </a:rPr>
              <a:t>=M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K</a:t>
            </a:r>
            <a:r>
              <a:rPr lang="en-US" sz="2000" b="1" baseline="30000">
                <a:solidFill>
                  <a:srgbClr val="000000"/>
                </a:solidFill>
                <a:latin typeface="Garamond" pitchFamily="18" charset="0"/>
              </a:rPr>
              <a:t>*</a:t>
            </a:r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3922713" y="3835400"/>
            <a:ext cx="366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2</a:t>
            </a:r>
          </a:p>
        </p:txBody>
      </p:sp>
      <p:sp>
        <p:nvSpPr>
          <p:cNvPr id="8205" name="Rectangle 12"/>
          <p:cNvSpPr>
            <a:spLocks noChangeArrowheads="1"/>
          </p:cNvSpPr>
          <p:nvPr/>
        </p:nvSpPr>
        <p:spPr bwMode="auto">
          <a:xfrm>
            <a:off x="6151563" y="3835400"/>
            <a:ext cx="366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3</a:t>
            </a:r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>
            <a:off x="1473200" y="37084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4"/>
          <p:cNvSpPr>
            <a:spLocks noChangeShapeType="1"/>
          </p:cNvSpPr>
          <p:nvPr/>
        </p:nvSpPr>
        <p:spPr bwMode="auto">
          <a:xfrm>
            <a:off x="4125913" y="37084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5"/>
          <p:cNvSpPr>
            <a:spLocks noChangeShapeType="1"/>
          </p:cNvSpPr>
          <p:nvPr/>
        </p:nvSpPr>
        <p:spPr bwMode="auto">
          <a:xfrm>
            <a:off x="6354763" y="37084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6"/>
          <p:cNvSpPr>
            <a:spLocks noChangeShapeType="1"/>
          </p:cNvSpPr>
          <p:nvPr/>
        </p:nvSpPr>
        <p:spPr bwMode="auto">
          <a:xfrm>
            <a:off x="2820988" y="3284538"/>
            <a:ext cx="1587" cy="455612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>
            <a:off x="2820988" y="37084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>
            <a:off x="1482725" y="3275013"/>
            <a:ext cx="1300163" cy="1587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>
            <a:off x="4125913" y="2846388"/>
            <a:ext cx="1587" cy="893762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>
            <a:off x="1487488" y="2822575"/>
            <a:ext cx="2614612" cy="1588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Rectangle 21"/>
          <p:cNvSpPr>
            <a:spLocks noChangeArrowheads="1"/>
          </p:cNvSpPr>
          <p:nvPr/>
        </p:nvSpPr>
        <p:spPr bwMode="auto">
          <a:xfrm>
            <a:off x="1011238" y="355917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0</a:t>
            </a:r>
          </a:p>
        </p:txBody>
      </p:sp>
      <p:sp>
        <p:nvSpPr>
          <p:cNvPr id="8215" name="Rectangle 22"/>
          <p:cNvSpPr>
            <a:spLocks noChangeArrowheads="1"/>
          </p:cNvSpPr>
          <p:nvPr/>
        </p:nvSpPr>
        <p:spPr bwMode="auto">
          <a:xfrm>
            <a:off x="1011238" y="3121025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1</a:t>
            </a:r>
          </a:p>
        </p:txBody>
      </p:sp>
      <p:sp>
        <p:nvSpPr>
          <p:cNvPr id="8216" name="Rectangle 23"/>
          <p:cNvSpPr>
            <a:spLocks noChangeArrowheads="1"/>
          </p:cNvSpPr>
          <p:nvPr/>
        </p:nvSpPr>
        <p:spPr bwMode="auto">
          <a:xfrm>
            <a:off x="1011238" y="2625725"/>
            <a:ext cx="465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2</a:t>
            </a:r>
          </a:p>
        </p:txBody>
      </p:sp>
      <p:sp>
        <p:nvSpPr>
          <p:cNvPr id="8217" name="Rectangle 24"/>
          <p:cNvSpPr>
            <a:spLocks noChangeArrowheads="1"/>
          </p:cNvSpPr>
          <p:nvPr/>
        </p:nvSpPr>
        <p:spPr bwMode="auto">
          <a:xfrm>
            <a:off x="2038350" y="3435350"/>
            <a:ext cx="82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Outage</a:t>
            </a:r>
          </a:p>
        </p:txBody>
      </p:sp>
      <p:sp>
        <p:nvSpPr>
          <p:cNvPr id="8218" name="Rectangle 25"/>
          <p:cNvSpPr>
            <a:spLocks noChangeArrowheads="1"/>
          </p:cNvSpPr>
          <p:nvPr/>
        </p:nvSpPr>
        <p:spPr bwMode="auto">
          <a:xfrm>
            <a:off x="3354388" y="3206750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M</a:t>
            </a:r>
            <a:r>
              <a:rPr lang="en-US" sz="1600" b="1" baseline="-25000">
                <a:solidFill>
                  <a:srgbClr val="000080"/>
                </a:solidFill>
                <a:latin typeface="Garamond" pitchFamily="18" charset="0"/>
              </a:rPr>
              <a:t>1</a:t>
            </a:r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8219" name="Line 26"/>
          <p:cNvSpPr>
            <a:spLocks noChangeShapeType="1"/>
          </p:cNvSpPr>
          <p:nvPr/>
        </p:nvSpPr>
        <p:spPr bwMode="auto">
          <a:xfrm flipH="1">
            <a:off x="6345238" y="2025650"/>
            <a:ext cx="6350" cy="1708150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7"/>
          <p:cNvSpPr>
            <a:spLocks noChangeShapeType="1"/>
          </p:cNvSpPr>
          <p:nvPr/>
        </p:nvSpPr>
        <p:spPr bwMode="auto">
          <a:xfrm flipV="1">
            <a:off x="1473200" y="2038350"/>
            <a:ext cx="4846638" cy="1588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Rectangle 28"/>
          <p:cNvSpPr>
            <a:spLocks noChangeArrowheads="1"/>
          </p:cNvSpPr>
          <p:nvPr/>
        </p:nvSpPr>
        <p:spPr bwMode="auto">
          <a:xfrm>
            <a:off x="960438" y="1782763"/>
            <a:ext cx="465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3</a:t>
            </a:r>
          </a:p>
        </p:txBody>
      </p:sp>
      <p:sp>
        <p:nvSpPr>
          <p:cNvPr id="8222" name="Rectangle 29"/>
          <p:cNvSpPr>
            <a:spLocks noChangeArrowheads="1"/>
          </p:cNvSpPr>
          <p:nvPr/>
        </p:nvSpPr>
        <p:spPr bwMode="auto">
          <a:xfrm>
            <a:off x="5238750" y="2940050"/>
            <a:ext cx="485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M</a:t>
            </a:r>
            <a:r>
              <a:rPr lang="en-US" sz="1600" b="1" baseline="-25000">
                <a:solidFill>
                  <a:srgbClr val="000080"/>
                </a:solidFill>
                <a:latin typeface="Garamond" pitchFamily="18" charset="0"/>
              </a:rPr>
              <a:t>2</a:t>
            </a:r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8223" name="Rectangle 30"/>
          <p:cNvSpPr>
            <a:spLocks noChangeArrowheads="1"/>
          </p:cNvSpPr>
          <p:nvPr/>
        </p:nvSpPr>
        <p:spPr bwMode="auto">
          <a:xfrm>
            <a:off x="7146925" y="2543175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M</a:t>
            </a:r>
            <a:r>
              <a:rPr lang="en-US" sz="1600" b="1" baseline="-25000">
                <a:solidFill>
                  <a:srgbClr val="000080"/>
                </a:solidFill>
                <a:latin typeface="Garamond" pitchFamily="18" charset="0"/>
              </a:rPr>
              <a:t>3</a:t>
            </a:r>
            <a:endParaRPr lang="en-US" sz="1600" b="1">
              <a:solidFill>
                <a:srgbClr val="000080"/>
              </a:solidFill>
              <a:latin typeface="Garamond" pitchFamily="18" charset="0"/>
            </a:endParaRPr>
          </a:p>
        </p:txBody>
      </p:sp>
      <p:sp>
        <p:nvSpPr>
          <p:cNvPr id="8224" name="Rectangle 31"/>
          <p:cNvSpPr>
            <a:spLocks noChangeArrowheads="1"/>
          </p:cNvSpPr>
          <p:nvPr/>
        </p:nvSpPr>
        <p:spPr bwMode="auto">
          <a:xfrm>
            <a:off x="514350" y="2252663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D</a:t>
            </a:r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(</a:t>
            </a:r>
            <a:r>
              <a:rPr lang="en-US" sz="18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8225" name="Content Placeholder 31"/>
          <p:cNvSpPr>
            <a:spLocks noGrp="1"/>
          </p:cNvSpPr>
          <p:nvPr>
            <p:ph idx="1"/>
          </p:nvPr>
        </p:nvSpPr>
        <p:spPr>
          <a:xfrm>
            <a:off x="319088" y="4194175"/>
            <a:ext cx="7862887" cy="2279650"/>
          </a:xfrm>
        </p:spPr>
        <p:txBody>
          <a:bodyPr/>
          <a:lstStyle/>
          <a:p>
            <a:r>
              <a:rPr lang="en-US" sz="2800" smtClean="0"/>
              <a:t>Power adaptation:</a:t>
            </a:r>
          </a:p>
          <a:p>
            <a:pPr lvl="1"/>
            <a:endParaRPr lang="en-US" sz="2400" smtClean="0"/>
          </a:p>
          <a:p>
            <a:pPr lvl="2"/>
            <a:endParaRPr lang="en-US" sz="2000" smtClean="0"/>
          </a:p>
          <a:p>
            <a:r>
              <a:rPr lang="en-US" sz="2800" smtClean="0"/>
              <a:t>Average rate: </a:t>
            </a:r>
          </a:p>
          <a:p>
            <a:endParaRPr lang="en-US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828800" y="4741863"/>
          <a:ext cx="47894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2730240" imgH="482400" progId="Equation.3">
                  <p:embed/>
                </p:oleObj>
              </mc:Choice>
              <mc:Fallback>
                <p:oleObj name="Equation" r:id="rId3" imgW="27302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41863"/>
                        <a:ext cx="478948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2743200" y="5786438"/>
          <a:ext cx="394970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5" imgW="1955520" imgH="444240" progId="Equation.3">
                  <p:embed/>
                </p:oleObj>
              </mc:Choice>
              <mc:Fallback>
                <p:oleObj name="Equation" r:id="rId5" imgW="19555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86438"/>
                        <a:ext cx="3949700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Box 33"/>
          <p:cNvSpPr txBox="1">
            <a:spLocks noChangeArrowheads="1"/>
          </p:cNvSpPr>
          <p:nvPr/>
        </p:nvSpPr>
        <p:spPr bwMode="auto">
          <a:xfrm>
            <a:off x="7038975" y="5181600"/>
            <a:ext cx="1920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Performance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loss of 1-2 dB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61950"/>
            <a:ext cx="7848600" cy="876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Future Wireless Networks</a:t>
            </a:r>
          </a:p>
        </p:txBody>
      </p:sp>
      <p:sp>
        <p:nvSpPr>
          <p:cNvPr id="1032" name="Line 3"/>
          <p:cNvSpPr>
            <a:spLocks noChangeShapeType="1"/>
          </p:cNvSpPr>
          <p:nvPr/>
        </p:nvSpPr>
        <p:spPr bwMode="auto">
          <a:xfrm flipV="1">
            <a:off x="1181100" y="5892800"/>
            <a:ext cx="62738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153025" y="6167438"/>
          <a:ext cx="11398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3" imgW="6544800" imgH="1706400" progId="">
                  <p:embed/>
                </p:oleObj>
              </mc:Choice>
              <mc:Fallback>
                <p:oleObj name="Clip" r:id="rId3" imgW="6544800" imgH="17064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6167438"/>
                        <a:ext cx="1139825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3" name="Group 5"/>
          <p:cNvGrpSpPr>
            <a:grpSpLocks/>
          </p:cNvGrpSpPr>
          <p:nvPr/>
        </p:nvGrpSpPr>
        <p:grpSpPr bwMode="auto">
          <a:xfrm>
            <a:off x="6810375" y="5956300"/>
            <a:ext cx="184150" cy="188913"/>
            <a:chOff x="1344" y="1856"/>
            <a:chExt cx="122" cy="166"/>
          </a:xfrm>
        </p:grpSpPr>
        <p:sp>
          <p:nvSpPr>
            <p:cNvPr id="1095" name="Line 6"/>
            <p:cNvSpPr>
              <a:spLocks noChangeShapeType="1"/>
            </p:cNvSpPr>
            <p:nvPr/>
          </p:nvSpPr>
          <p:spPr bwMode="auto">
            <a:xfrm flipV="1">
              <a:off x="1400" y="1878"/>
              <a:ext cx="0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AutoShape 7"/>
            <p:cNvSpPr>
              <a:spLocks noChangeArrowheads="1"/>
            </p:cNvSpPr>
            <p:nvPr/>
          </p:nvSpPr>
          <p:spPr bwMode="auto">
            <a:xfrm flipV="1">
              <a:off x="1344" y="1856"/>
              <a:ext cx="122" cy="111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034" name="Group 8"/>
          <p:cNvGrpSpPr>
            <a:grpSpLocks/>
          </p:cNvGrpSpPr>
          <p:nvPr/>
        </p:nvGrpSpPr>
        <p:grpSpPr bwMode="auto">
          <a:xfrm>
            <a:off x="5514975" y="5956300"/>
            <a:ext cx="185738" cy="188913"/>
            <a:chOff x="1344" y="1856"/>
            <a:chExt cx="122" cy="166"/>
          </a:xfrm>
        </p:grpSpPr>
        <p:sp>
          <p:nvSpPr>
            <p:cNvPr id="1093" name="Line 9"/>
            <p:cNvSpPr>
              <a:spLocks noChangeShapeType="1"/>
            </p:cNvSpPr>
            <p:nvPr/>
          </p:nvSpPr>
          <p:spPr bwMode="auto">
            <a:xfrm flipV="1">
              <a:off x="1400" y="1878"/>
              <a:ext cx="0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AutoShape 10"/>
            <p:cNvSpPr>
              <a:spLocks noChangeArrowheads="1"/>
            </p:cNvSpPr>
            <p:nvPr/>
          </p:nvSpPr>
          <p:spPr bwMode="auto">
            <a:xfrm flipV="1">
              <a:off x="1344" y="1856"/>
              <a:ext cx="122" cy="111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1279525" y="5956300"/>
            <a:ext cx="2409825" cy="436563"/>
            <a:chOff x="1966" y="2585"/>
            <a:chExt cx="1373" cy="308"/>
          </a:xfrm>
        </p:grpSpPr>
        <p:graphicFrame>
          <p:nvGraphicFramePr>
            <p:cNvPr id="1029" name="Object 12"/>
            <p:cNvGraphicFramePr>
              <a:graphicFrameLocks noChangeAspect="1"/>
            </p:cNvGraphicFramePr>
            <p:nvPr/>
          </p:nvGraphicFramePr>
          <p:xfrm>
            <a:off x="1966" y="2734"/>
            <a:ext cx="648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Clip" r:id="rId5" imgW="6544800" imgH="1706400" progId="">
                    <p:embed/>
                  </p:oleObj>
                </mc:Choice>
                <mc:Fallback>
                  <p:oleObj name="Clip" r:id="rId5" imgW="6544800" imgH="1706400" progId="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6" y="2734"/>
                          <a:ext cx="648" cy="1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13"/>
            <p:cNvGraphicFramePr>
              <a:graphicFrameLocks noChangeAspect="1"/>
            </p:cNvGraphicFramePr>
            <p:nvPr/>
          </p:nvGraphicFramePr>
          <p:xfrm>
            <a:off x="2690" y="2734"/>
            <a:ext cx="649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Clip" r:id="rId6" imgW="6544800" imgH="1706400" progId="">
                    <p:embed/>
                  </p:oleObj>
                </mc:Choice>
                <mc:Fallback>
                  <p:oleObj name="Clip" r:id="rId6" imgW="6544800" imgH="1706400" progId="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0" y="2734"/>
                          <a:ext cx="649" cy="1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9" name="Line 14"/>
            <p:cNvSpPr>
              <a:spLocks noChangeShapeType="1"/>
            </p:cNvSpPr>
            <p:nvPr/>
          </p:nvSpPr>
          <p:spPr bwMode="auto">
            <a:xfrm flipV="1">
              <a:off x="2220" y="2603"/>
              <a:ext cx="0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AutoShape 15"/>
            <p:cNvSpPr>
              <a:spLocks noChangeArrowheads="1"/>
            </p:cNvSpPr>
            <p:nvPr/>
          </p:nvSpPr>
          <p:spPr bwMode="auto">
            <a:xfrm flipV="1">
              <a:off x="2171" y="2585"/>
              <a:ext cx="106" cy="9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1" name="Line 16"/>
            <p:cNvSpPr>
              <a:spLocks noChangeShapeType="1"/>
            </p:cNvSpPr>
            <p:nvPr/>
          </p:nvSpPr>
          <p:spPr bwMode="auto">
            <a:xfrm flipV="1">
              <a:off x="2945" y="2603"/>
              <a:ext cx="0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AutoShape 17"/>
            <p:cNvSpPr>
              <a:spLocks noChangeArrowheads="1"/>
            </p:cNvSpPr>
            <p:nvPr/>
          </p:nvSpPr>
          <p:spPr bwMode="auto">
            <a:xfrm flipV="1">
              <a:off x="2896" y="2585"/>
              <a:ext cx="105" cy="9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1036" name="Line 18"/>
          <p:cNvSpPr>
            <a:spLocks noChangeShapeType="1"/>
          </p:cNvSpPr>
          <p:nvPr/>
        </p:nvSpPr>
        <p:spPr bwMode="auto">
          <a:xfrm flipV="1">
            <a:off x="1244600" y="6524625"/>
            <a:ext cx="62738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7" name="Group 19"/>
          <p:cNvGrpSpPr>
            <a:grpSpLocks/>
          </p:cNvGrpSpPr>
          <p:nvPr/>
        </p:nvGrpSpPr>
        <p:grpSpPr bwMode="auto">
          <a:xfrm>
            <a:off x="3987800" y="5087938"/>
            <a:ext cx="193675" cy="774700"/>
            <a:chOff x="3267" y="2423"/>
            <a:chExt cx="111" cy="544"/>
          </a:xfrm>
        </p:grpSpPr>
        <p:sp>
          <p:nvSpPr>
            <p:cNvPr id="1085" name="Rectangle 20"/>
            <p:cNvSpPr>
              <a:spLocks noChangeArrowheads="1"/>
            </p:cNvSpPr>
            <p:nvPr/>
          </p:nvSpPr>
          <p:spPr bwMode="auto">
            <a:xfrm>
              <a:off x="3267" y="2567"/>
              <a:ext cx="111" cy="400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1086" name="Group 21"/>
            <p:cNvGrpSpPr>
              <a:grpSpLocks/>
            </p:cNvGrpSpPr>
            <p:nvPr/>
          </p:nvGrpSpPr>
          <p:grpSpPr bwMode="auto">
            <a:xfrm>
              <a:off x="3272" y="2423"/>
              <a:ext cx="106" cy="152"/>
              <a:chOff x="3284" y="2417"/>
              <a:chExt cx="106" cy="152"/>
            </a:xfrm>
          </p:grpSpPr>
          <p:sp>
            <p:nvSpPr>
              <p:cNvPr id="1087" name="Line 22"/>
              <p:cNvSpPr>
                <a:spLocks noChangeShapeType="1"/>
              </p:cNvSpPr>
              <p:nvPr/>
            </p:nvSpPr>
            <p:spPr bwMode="auto">
              <a:xfrm flipV="1">
                <a:off x="3339" y="2453"/>
                <a:ext cx="0" cy="1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AutoShape 23"/>
              <p:cNvSpPr>
                <a:spLocks noChangeArrowheads="1"/>
              </p:cNvSpPr>
              <p:nvPr/>
            </p:nvSpPr>
            <p:spPr bwMode="auto">
              <a:xfrm flipV="1">
                <a:off x="3284" y="2417"/>
                <a:ext cx="106" cy="9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grpSp>
        <p:nvGrpSpPr>
          <p:cNvPr id="1038" name="Group 24"/>
          <p:cNvGrpSpPr>
            <a:grpSpLocks/>
          </p:cNvGrpSpPr>
          <p:nvPr/>
        </p:nvGrpSpPr>
        <p:grpSpPr bwMode="auto">
          <a:xfrm>
            <a:off x="6165850" y="5087938"/>
            <a:ext cx="196850" cy="774700"/>
            <a:chOff x="3267" y="2423"/>
            <a:chExt cx="111" cy="544"/>
          </a:xfrm>
        </p:grpSpPr>
        <p:sp>
          <p:nvSpPr>
            <p:cNvPr id="1081" name="Rectangle 25"/>
            <p:cNvSpPr>
              <a:spLocks noChangeArrowheads="1"/>
            </p:cNvSpPr>
            <p:nvPr/>
          </p:nvSpPr>
          <p:spPr bwMode="auto">
            <a:xfrm>
              <a:off x="3267" y="2567"/>
              <a:ext cx="111" cy="400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1082" name="Group 26"/>
            <p:cNvGrpSpPr>
              <a:grpSpLocks/>
            </p:cNvGrpSpPr>
            <p:nvPr/>
          </p:nvGrpSpPr>
          <p:grpSpPr bwMode="auto">
            <a:xfrm>
              <a:off x="3272" y="2423"/>
              <a:ext cx="106" cy="152"/>
              <a:chOff x="3284" y="2417"/>
              <a:chExt cx="106" cy="152"/>
            </a:xfrm>
          </p:grpSpPr>
          <p:sp>
            <p:nvSpPr>
              <p:cNvPr id="1083" name="Line 27"/>
              <p:cNvSpPr>
                <a:spLocks noChangeShapeType="1"/>
              </p:cNvSpPr>
              <p:nvPr/>
            </p:nvSpPr>
            <p:spPr bwMode="auto">
              <a:xfrm flipV="1">
                <a:off x="3339" y="2453"/>
                <a:ext cx="0" cy="1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AutoShape 28"/>
              <p:cNvSpPr>
                <a:spLocks noChangeArrowheads="1"/>
              </p:cNvSpPr>
              <p:nvPr/>
            </p:nvSpPr>
            <p:spPr bwMode="auto">
              <a:xfrm flipV="1">
                <a:off x="3284" y="2417"/>
                <a:ext cx="106" cy="90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1866900" y="2438400"/>
          <a:ext cx="3657600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7" imgW="2826720" imgH="3497040" progId="">
                  <p:embed/>
                </p:oleObj>
              </mc:Choice>
              <mc:Fallback>
                <p:oleObj name="Clip" r:id="rId7" imgW="2826720" imgH="349704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438400"/>
                        <a:ext cx="3657600" cy="2693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9" name="Picture 30" descr="C:\Program Files\Common Files\Microsoft Shared\Clipart\cagcat50\pe01561_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3675" y="2735263"/>
            <a:ext cx="13716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AutoShape 31"/>
          <p:cNvSpPr>
            <a:spLocks noChangeArrowheads="1"/>
          </p:cNvSpPr>
          <p:nvPr/>
        </p:nvSpPr>
        <p:spPr bwMode="auto">
          <a:xfrm>
            <a:off x="179388" y="2706688"/>
            <a:ext cx="2057400" cy="1066800"/>
          </a:xfrm>
          <a:prstGeom prst="rightArrowCallout">
            <a:avLst>
              <a:gd name="adj1" fmla="val 25000"/>
              <a:gd name="adj2" fmla="val 25000"/>
              <a:gd name="adj3" fmla="val 32143"/>
              <a:gd name="adj4" fmla="val 66667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pic>
        <p:nvPicPr>
          <p:cNvPr id="1041" name="Picture 32" descr="C:\Program Files\Common Files\Microsoft Shared\Clipart\cagcat50\bd06663_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38300" y="4724400"/>
            <a:ext cx="11160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8" name="Object 33"/>
          <p:cNvGraphicFramePr>
            <a:graphicFrameLocks noChangeAspect="1"/>
          </p:cNvGraphicFramePr>
          <p:nvPr/>
        </p:nvGraphicFramePr>
        <p:xfrm>
          <a:off x="6442075" y="6167438"/>
          <a:ext cx="11398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11" imgW="6544800" imgH="1706400" progId="">
                  <p:embed/>
                </p:oleObj>
              </mc:Choice>
              <mc:Fallback>
                <p:oleObj name="Clip" r:id="rId11" imgW="6544800" imgH="1706400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075" y="6167438"/>
                        <a:ext cx="1139825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Line 34"/>
          <p:cNvSpPr>
            <a:spLocks noChangeShapeType="1"/>
          </p:cNvSpPr>
          <p:nvPr/>
        </p:nvSpPr>
        <p:spPr bwMode="auto">
          <a:xfrm flipV="1">
            <a:off x="1943100" y="5181600"/>
            <a:ext cx="19812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3" name="Line 35"/>
          <p:cNvSpPr>
            <a:spLocks noChangeShapeType="1"/>
          </p:cNvSpPr>
          <p:nvPr/>
        </p:nvSpPr>
        <p:spPr bwMode="auto">
          <a:xfrm>
            <a:off x="2628900" y="51816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44" name="Group 36"/>
          <p:cNvGrpSpPr>
            <a:grpSpLocks/>
          </p:cNvGrpSpPr>
          <p:nvPr/>
        </p:nvGrpSpPr>
        <p:grpSpPr bwMode="auto">
          <a:xfrm>
            <a:off x="2476500" y="2590800"/>
            <a:ext cx="185738" cy="188913"/>
            <a:chOff x="1344" y="1856"/>
            <a:chExt cx="122" cy="166"/>
          </a:xfrm>
        </p:grpSpPr>
        <p:sp>
          <p:nvSpPr>
            <p:cNvPr id="1079" name="Line 37"/>
            <p:cNvSpPr>
              <a:spLocks noChangeShapeType="1"/>
            </p:cNvSpPr>
            <p:nvPr/>
          </p:nvSpPr>
          <p:spPr bwMode="auto">
            <a:xfrm flipV="1">
              <a:off x="1400" y="1878"/>
              <a:ext cx="0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AutoShape 38"/>
            <p:cNvSpPr>
              <a:spLocks noChangeArrowheads="1"/>
            </p:cNvSpPr>
            <p:nvPr/>
          </p:nvSpPr>
          <p:spPr bwMode="auto">
            <a:xfrm flipV="1">
              <a:off x="1344" y="1856"/>
              <a:ext cx="122" cy="111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1045" name="Line 39"/>
          <p:cNvSpPr>
            <a:spLocks noChangeShapeType="1"/>
          </p:cNvSpPr>
          <p:nvPr/>
        </p:nvSpPr>
        <p:spPr bwMode="auto">
          <a:xfrm flipH="1">
            <a:off x="1612900" y="2667000"/>
            <a:ext cx="787400" cy="11128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6" name="Line 40"/>
          <p:cNvSpPr>
            <a:spLocks noChangeShapeType="1"/>
          </p:cNvSpPr>
          <p:nvPr/>
        </p:nvSpPr>
        <p:spPr bwMode="auto">
          <a:xfrm flipH="1">
            <a:off x="3009900" y="5257800"/>
            <a:ext cx="9144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7" name="Line 41"/>
          <p:cNvSpPr>
            <a:spLocks noChangeShapeType="1"/>
          </p:cNvSpPr>
          <p:nvPr/>
        </p:nvSpPr>
        <p:spPr bwMode="auto">
          <a:xfrm flipH="1">
            <a:off x="5600700" y="5181600"/>
            <a:ext cx="5334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8" name="Line 42"/>
          <p:cNvSpPr>
            <a:spLocks noChangeShapeType="1"/>
          </p:cNvSpPr>
          <p:nvPr/>
        </p:nvSpPr>
        <p:spPr bwMode="auto">
          <a:xfrm>
            <a:off x="6362700" y="5257800"/>
            <a:ext cx="5334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9" name="Text Box 43"/>
          <p:cNvSpPr txBox="1">
            <a:spLocks noChangeArrowheads="1"/>
          </p:cNvSpPr>
          <p:nvPr/>
        </p:nvSpPr>
        <p:spPr bwMode="auto">
          <a:xfrm>
            <a:off x="5713413" y="2122488"/>
            <a:ext cx="2876550" cy="2289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Wireless Internet access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Nth generation Cellular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Wireless Ad Hoc Networks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Sensor Networks 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Wireless Entertainment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Smart Homes/Spaces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Automated Highways</a:t>
            </a:r>
          </a:p>
          <a:p>
            <a:pPr eaLnBrk="0" hangingPunct="0"/>
            <a:r>
              <a:rPr lang="en-US" sz="1800" b="1">
                <a:solidFill>
                  <a:srgbClr val="0000FF"/>
                </a:solidFill>
                <a:latin typeface="Garamond" pitchFamily="18" charset="0"/>
              </a:rPr>
              <a:t>All this and more…</a:t>
            </a:r>
            <a:endParaRPr lang="en-US" sz="1800"/>
          </a:p>
        </p:txBody>
      </p:sp>
      <p:sp>
        <p:nvSpPr>
          <p:cNvPr id="1050" name="Line 44"/>
          <p:cNvSpPr>
            <a:spLocks noChangeShapeType="1"/>
          </p:cNvSpPr>
          <p:nvPr/>
        </p:nvSpPr>
        <p:spPr bwMode="auto">
          <a:xfrm>
            <a:off x="4229100" y="5105400"/>
            <a:ext cx="1828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1" name="Line 45"/>
          <p:cNvSpPr>
            <a:spLocks noChangeShapeType="1"/>
          </p:cNvSpPr>
          <p:nvPr/>
        </p:nvSpPr>
        <p:spPr bwMode="auto">
          <a:xfrm>
            <a:off x="2705100" y="2667000"/>
            <a:ext cx="1371600" cy="2362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2" name="Line 46"/>
          <p:cNvSpPr>
            <a:spLocks noChangeShapeType="1"/>
          </p:cNvSpPr>
          <p:nvPr/>
        </p:nvSpPr>
        <p:spPr bwMode="auto">
          <a:xfrm>
            <a:off x="2171700" y="5943600"/>
            <a:ext cx="68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3" name="Line 47"/>
          <p:cNvSpPr>
            <a:spLocks noChangeShapeType="1"/>
          </p:cNvSpPr>
          <p:nvPr/>
        </p:nvSpPr>
        <p:spPr bwMode="auto">
          <a:xfrm>
            <a:off x="5753100" y="6019800"/>
            <a:ext cx="990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" name="Text Box 48"/>
          <p:cNvSpPr txBox="1">
            <a:spLocks noChangeArrowheads="1"/>
          </p:cNvSpPr>
          <p:nvPr/>
        </p:nvSpPr>
        <p:spPr bwMode="auto">
          <a:xfrm>
            <a:off x="361950" y="1663700"/>
            <a:ext cx="834866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CC0000"/>
                </a:solidFill>
              </a:rPr>
              <a:t>Ubiquitous Communication Among People and Devices</a:t>
            </a:r>
            <a:endParaRPr lang="en-US" sz="2800" i="1"/>
          </a:p>
        </p:txBody>
      </p:sp>
      <p:sp>
        <p:nvSpPr>
          <p:cNvPr id="1055" name="Rectangle 49"/>
          <p:cNvSpPr>
            <a:spLocks noChangeArrowheads="1"/>
          </p:cNvSpPr>
          <p:nvPr/>
        </p:nvSpPr>
        <p:spPr bwMode="auto">
          <a:xfrm>
            <a:off x="1543050" y="3894138"/>
            <a:ext cx="157163" cy="200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56" name="Line 50"/>
          <p:cNvSpPr>
            <a:spLocks noChangeShapeType="1"/>
          </p:cNvSpPr>
          <p:nvPr/>
        </p:nvSpPr>
        <p:spPr bwMode="auto">
          <a:xfrm>
            <a:off x="1609725" y="3808413"/>
            <a:ext cx="4763" cy="12858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57" name="Rectangle 51"/>
          <p:cNvSpPr>
            <a:spLocks noChangeArrowheads="1"/>
          </p:cNvSpPr>
          <p:nvPr/>
        </p:nvSpPr>
        <p:spPr bwMode="auto">
          <a:xfrm>
            <a:off x="1336675" y="4362450"/>
            <a:ext cx="157163" cy="200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58" name="Line 52"/>
          <p:cNvSpPr>
            <a:spLocks noChangeShapeType="1"/>
          </p:cNvSpPr>
          <p:nvPr/>
        </p:nvSpPr>
        <p:spPr bwMode="auto">
          <a:xfrm>
            <a:off x="1417638" y="4262438"/>
            <a:ext cx="4762" cy="12858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059" name="Group 53"/>
          <p:cNvGrpSpPr>
            <a:grpSpLocks/>
          </p:cNvGrpSpPr>
          <p:nvPr/>
        </p:nvGrpSpPr>
        <p:grpSpPr bwMode="auto">
          <a:xfrm>
            <a:off x="476250" y="3986213"/>
            <a:ext cx="157163" cy="295275"/>
            <a:chOff x="4431" y="3005"/>
            <a:chExt cx="99" cy="186"/>
          </a:xfrm>
        </p:grpSpPr>
        <p:sp>
          <p:nvSpPr>
            <p:cNvPr id="1077" name="Rectangle 54"/>
            <p:cNvSpPr>
              <a:spLocks noChangeArrowheads="1"/>
            </p:cNvSpPr>
            <p:nvPr/>
          </p:nvSpPr>
          <p:spPr bwMode="auto">
            <a:xfrm>
              <a:off x="4431" y="3065"/>
              <a:ext cx="99" cy="12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8" name="Line 55"/>
            <p:cNvSpPr>
              <a:spLocks noChangeShapeType="1"/>
            </p:cNvSpPr>
            <p:nvPr/>
          </p:nvSpPr>
          <p:spPr bwMode="auto">
            <a:xfrm>
              <a:off x="4485" y="3005"/>
              <a:ext cx="0" cy="78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0" name="Rectangle 56"/>
          <p:cNvSpPr>
            <a:spLocks noChangeArrowheads="1"/>
          </p:cNvSpPr>
          <p:nvPr/>
        </p:nvSpPr>
        <p:spPr bwMode="auto">
          <a:xfrm>
            <a:off x="960438" y="4030663"/>
            <a:ext cx="157162" cy="200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61" name="Line 57"/>
          <p:cNvSpPr>
            <a:spLocks noChangeShapeType="1"/>
          </p:cNvSpPr>
          <p:nvPr/>
        </p:nvSpPr>
        <p:spPr bwMode="auto">
          <a:xfrm>
            <a:off x="1027113" y="3944938"/>
            <a:ext cx="4762" cy="12858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2" name="Rectangle 58"/>
          <p:cNvSpPr>
            <a:spLocks noChangeArrowheads="1"/>
          </p:cNvSpPr>
          <p:nvPr/>
        </p:nvSpPr>
        <p:spPr bwMode="auto">
          <a:xfrm>
            <a:off x="1712913" y="4648200"/>
            <a:ext cx="157162" cy="200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63" name="Line 59"/>
          <p:cNvSpPr>
            <a:spLocks noChangeShapeType="1"/>
          </p:cNvSpPr>
          <p:nvPr/>
        </p:nvSpPr>
        <p:spPr bwMode="auto">
          <a:xfrm>
            <a:off x="1793875" y="4548188"/>
            <a:ext cx="4763" cy="12858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4" name="Rectangle 60"/>
          <p:cNvSpPr>
            <a:spLocks noChangeArrowheads="1"/>
          </p:cNvSpPr>
          <p:nvPr/>
        </p:nvSpPr>
        <p:spPr bwMode="auto">
          <a:xfrm>
            <a:off x="808038" y="4622800"/>
            <a:ext cx="157162" cy="200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65" name="Line 61"/>
          <p:cNvSpPr>
            <a:spLocks noChangeShapeType="1"/>
          </p:cNvSpPr>
          <p:nvPr/>
        </p:nvSpPr>
        <p:spPr bwMode="auto">
          <a:xfrm>
            <a:off x="893763" y="4527550"/>
            <a:ext cx="0" cy="1238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6" name="Line 62"/>
          <p:cNvSpPr>
            <a:spLocks noChangeShapeType="1"/>
          </p:cNvSpPr>
          <p:nvPr/>
        </p:nvSpPr>
        <p:spPr bwMode="auto">
          <a:xfrm>
            <a:off x="622300" y="3997325"/>
            <a:ext cx="330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7" name="Line 63"/>
          <p:cNvSpPr>
            <a:spLocks noChangeShapeType="1"/>
          </p:cNvSpPr>
          <p:nvPr/>
        </p:nvSpPr>
        <p:spPr bwMode="auto">
          <a:xfrm flipV="1">
            <a:off x="1071563" y="3848100"/>
            <a:ext cx="450850" cy="1190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8" name="Line 64"/>
          <p:cNvSpPr>
            <a:spLocks noChangeShapeType="1"/>
          </p:cNvSpPr>
          <p:nvPr/>
        </p:nvSpPr>
        <p:spPr bwMode="auto">
          <a:xfrm>
            <a:off x="1581150" y="3922713"/>
            <a:ext cx="180975" cy="58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9" name="Line 65"/>
          <p:cNvSpPr>
            <a:spLocks noChangeShapeType="1"/>
          </p:cNvSpPr>
          <p:nvPr/>
        </p:nvSpPr>
        <p:spPr bwMode="auto">
          <a:xfrm>
            <a:off x="608013" y="4057650"/>
            <a:ext cx="223837" cy="4492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0" name="Line 66"/>
          <p:cNvSpPr>
            <a:spLocks noChangeShapeType="1"/>
          </p:cNvSpPr>
          <p:nvPr/>
        </p:nvSpPr>
        <p:spPr bwMode="auto">
          <a:xfrm flipV="1">
            <a:off x="831850" y="3937000"/>
            <a:ext cx="165100" cy="525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1" name="Line 67"/>
          <p:cNvSpPr>
            <a:spLocks noChangeShapeType="1"/>
          </p:cNvSpPr>
          <p:nvPr/>
        </p:nvSpPr>
        <p:spPr bwMode="auto">
          <a:xfrm>
            <a:off x="1027113" y="3967163"/>
            <a:ext cx="330200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2" name="Line 68"/>
          <p:cNvSpPr>
            <a:spLocks noChangeShapeType="1"/>
          </p:cNvSpPr>
          <p:nvPr/>
        </p:nvSpPr>
        <p:spPr bwMode="auto">
          <a:xfrm flipV="1">
            <a:off x="892175" y="4311650"/>
            <a:ext cx="388938" cy="165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3" name="Line 69"/>
          <p:cNvSpPr>
            <a:spLocks noChangeShapeType="1"/>
          </p:cNvSpPr>
          <p:nvPr/>
        </p:nvSpPr>
        <p:spPr bwMode="auto">
          <a:xfrm>
            <a:off x="1446213" y="4297363"/>
            <a:ext cx="285750" cy="255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4" name="Line 70"/>
          <p:cNvSpPr>
            <a:spLocks noChangeShapeType="1"/>
          </p:cNvSpPr>
          <p:nvPr/>
        </p:nvSpPr>
        <p:spPr bwMode="auto">
          <a:xfrm flipH="1">
            <a:off x="1562100" y="2630488"/>
            <a:ext cx="773113" cy="357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2455" name="Text Box 71"/>
          <p:cNvSpPr txBox="1">
            <a:spLocks noChangeArrowheads="1"/>
          </p:cNvSpPr>
          <p:nvPr/>
        </p:nvSpPr>
        <p:spPr bwMode="auto">
          <a:xfrm>
            <a:off x="5462588" y="4365625"/>
            <a:ext cx="340836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1800" b="1">
                <a:solidFill>
                  <a:srgbClr val="FF0000"/>
                </a:solidFill>
                <a:latin typeface="Garamond" pitchFamily="18" charset="0"/>
              </a:rPr>
              <a:t>Hard Delay/Energy Constraints</a:t>
            </a:r>
          </a:p>
        </p:txBody>
      </p:sp>
      <p:sp>
        <p:nvSpPr>
          <p:cNvPr id="272456" name="Text Box 72"/>
          <p:cNvSpPr txBox="1">
            <a:spLocks noChangeArrowheads="1"/>
          </p:cNvSpPr>
          <p:nvPr/>
        </p:nvSpPr>
        <p:spPr bwMode="auto">
          <a:xfrm>
            <a:off x="5748338" y="4614863"/>
            <a:ext cx="2709862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1800" b="1">
                <a:solidFill>
                  <a:srgbClr val="FF0000"/>
                </a:solidFill>
                <a:latin typeface="Garamond" pitchFamily="18" charset="0"/>
              </a:rPr>
              <a:t>Hard Rate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455" grpId="0" autoUpdateAnimBg="0"/>
      <p:bldP spid="27245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Constraints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692275"/>
            <a:ext cx="8054975" cy="4114800"/>
          </a:xfrm>
        </p:spPr>
        <p:txBody>
          <a:bodyPr/>
          <a:lstStyle/>
          <a:p>
            <a:r>
              <a:rPr lang="en-US" smtClean="0"/>
              <a:t>Constant power restriction</a:t>
            </a:r>
          </a:p>
          <a:p>
            <a:pPr lvl="1"/>
            <a:r>
              <a:rPr lang="en-US" smtClean="0"/>
              <a:t>Another 1-2 dB loss</a:t>
            </a:r>
          </a:p>
          <a:p>
            <a:r>
              <a:rPr lang="en-US" smtClean="0"/>
              <a:t>Constellation updates</a:t>
            </a:r>
          </a:p>
          <a:p>
            <a:pPr lvl="1"/>
            <a:r>
              <a:rPr lang="en-US" smtClean="0"/>
              <a:t>Need constellation constant over 10-100T</a:t>
            </a:r>
            <a:r>
              <a:rPr lang="en-US" baseline="-25000" smtClean="0"/>
              <a:t>s</a:t>
            </a:r>
          </a:p>
          <a:p>
            <a:pPr lvl="1"/>
            <a:r>
              <a:rPr lang="en-US" smtClean="0"/>
              <a:t>Use Markov model to obtain average fade region duration</a:t>
            </a:r>
          </a:p>
          <a:p>
            <a:r>
              <a:rPr lang="en-US" smtClean="0"/>
              <a:t>Estimation error and delay </a:t>
            </a:r>
          </a:p>
          <a:p>
            <a:pPr lvl="1"/>
            <a:r>
              <a:rPr lang="en-US" smtClean="0"/>
              <a:t>Lead to imperfect CSIT (assume perfect CSIR)</a:t>
            </a:r>
          </a:p>
          <a:p>
            <a:pPr lvl="1"/>
            <a:r>
              <a:rPr lang="en-US" smtClean="0"/>
              <a:t>Causes mismatch between channel and rate</a:t>
            </a:r>
          </a:p>
          <a:p>
            <a:pPr lvl="1"/>
            <a:r>
              <a:rPr lang="en-US" smtClean="0"/>
              <a:t>Leads to an irreducible error floor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Multiple Input Multiple </a:t>
            </a:r>
            <a:br>
              <a:rPr lang="en-US" sz="4400" smtClean="0"/>
            </a:br>
            <a:r>
              <a:rPr lang="en-US" sz="4400" smtClean="0"/>
              <a:t>Output (MIMO)Systems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793875"/>
            <a:ext cx="7848600" cy="452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MIMO systems have multiple (</a:t>
            </a:r>
            <a:r>
              <a:rPr lang="en-US" sz="2800" i="1" smtClean="0"/>
              <a:t>M</a:t>
            </a:r>
            <a:r>
              <a:rPr lang="en-US" sz="2800" smtClean="0"/>
              <a:t>) transmit and receiver antennas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 lvl="3">
              <a:lnSpc>
                <a:spcPct val="30000"/>
              </a:lnSpc>
            </a:pPr>
            <a:endParaRPr lang="en-US" sz="1600" smtClean="0"/>
          </a:p>
          <a:p>
            <a:pPr>
              <a:lnSpc>
                <a:spcPct val="90000"/>
              </a:lnSpc>
            </a:pPr>
            <a:r>
              <a:rPr lang="en-US" sz="2800" smtClean="0"/>
              <a:t>With perfect channel estimates at TX and RX, decomposes to </a:t>
            </a:r>
            <a:r>
              <a:rPr lang="en-US" sz="2800" i="1" smtClean="0"/>
              <a:t>M</a:t>
            </a:r>
            <a:r>
              <a:rPr lang="en-US" sz="2800" smtClean="0"/>
              <a:t> indep. channels</a:t>
            </a:r>
          </a:p>
          <a:p>
            <a:pPr lvl="1">
              <a:lnSpc>
                <a:spcPct val="90000"/>
              </a:lnSpc>
            </a:pPr>
            <a:r>
              <a:rPr lang="en-US" sz="2400" i="1" smtClean="0"/>
              <a:t>M</a:t>
            </a:r>
            <a:r>
              <a:rPr lang="en-US" sz="2400" smtClean="0"/>
              <a:t>-fold capacity increase over SISO system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Demodulation complexity reduction</a:t>
            </a:r>
          </a:p>
          <a:p>
            <a:pPr lvl="3">
              <a:lnSpc>
                <a:spcPct val="30000"/>
              </a:lnSpc>
            </a:pPr>
            <a:endParaRPr lang="en-US" sz="1600" smtClean="0"/>
          </a:p>
          <a:p>
            <a:pPr lvl="1">
              <a:lnSpc>
                <a:spcPct val="4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Beamforming alternative: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Send same symbol on each antenna (diversity gain)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235075" y="2873375"/>
            <a:ext cx="304800" cy="522288"/>
            <a:chOff x="914" y="1920"/>
            <a:chExt cx="192" cy="329"/>
          </a:xfrm>
        </p:grpSpPr>
        <p:sp>
          <p:nvSpPr>
            <p:cNvPr id="24607" name="Line 5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6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Line 7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1" name="Group 8"/>
          <p:cNvGrpSpPr>
            <a:grpSpLocks/>
          </p:cNvGrpSpPr>
          <p:nvPr/>
        </p:nvGrpSpPr>
        <p:grpSpPr bwMode="auto">
          <a:xfrm>
            <a:off x="2708275" y="2873375"/>
            <a:ext cx="304800" cy="522288"/>
            <a:chOff x="914" y="1920"/>
            <a:chExt cx="192" cy="329"/>
          </a:xfrm>
        </p:grpSpPr>
        <p:sp>
          <p:nvSpPr>
            <p:cNvPr id="24604" name="Line 9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Line 10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Line 11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2" name="Line 12"/>
          <p:cNvSpPr>
            <a:spLocks noChangeShapeType="1"/>
          </p:cNvSpPr>
          <p:nvPr/>
        </p:nvSpPr>
        <p:spPr bwMode="auto">
          <a:xfrm>
            <a:off x="1308100" y="2887663"/>
            <a:ext cx="13208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13"/>
          <p:cNvSpPr>
            <a:spLocks noChangeShapeType="1"/>
          </p:cNvSpPr>
          <p:nvPr/>
        </p:nvSpPr>
        <p:spPr bwMode="auto">
          <a:xfrm>
            <a:off x="1350963" y="2901950"/>
            <a:ext cx="1452562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14"/>
          <p:cNvSpPr>
            <a:spLocks noChangeShapeType="1"/>
          </p:cNvSpPr>
          <p:nvPr/>
        </p:nvSpPr>
        <p:spPr bwMode="auto">
          <a:xfrm>
            <a:off x="1366838" y="2932113"/>
            <a:ext cx="1552575" cy="31908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15"/>
          <p:cNvSpPr>
            <a:spLocks noChangeShapeType="1"/>
          </p:cNvSpPr>
          <p:nvPr/>
        </p:nvSpPr>
        <p:spPr bwMode="auto">
          <a:xfrm flipV="1">
            <a:off x="1452563" y="2960688"/>
            <a:ext cx="1176337" cy="101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6"/>
          <p:cNvSpPr>
            <a:spLocks noChangeShapeType="1"/>
          </p:cNvSpPr>
          <p:nvPr/>
        </p:nvSpPr>
        <p:spPr bwMode="auto">
          <a:xfrm flipV="1">
            <a:off x="1468438" y="3090863"/>
            <a:ext cx="1304925" cy="285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7"/>
          <p:cNvSpPr>
            <a:spLocks noChangeShapeType="1"/>
          </p:cNvSpPr>
          <p:nvPr/>
        </p:nvSpPr>
        <p:spPr bwMode="auto">
          <a:xfrm>
            <a:off x="1482725" y="3119438"/>
            <a:ext cx="1465263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8"/>
          <p:cNvSpPr>
            <a:spLocks noChangeShapeType="1"/>
          </p:cNvSpPr>
          <p:nvPr/>
        </p:nvSpPr>
        <p:spPr bwMode="auto">
          <a:xfrm flipV="1">
            <a:off x="1612900" y="2946400"/>
            <a:ext cx="987425" cy="246063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Line 19"/>
          <p:cNvSpPr>
            <a:spLocks noChangeShapeType="1"/>
          </p:cNvSpPr>
          <p:nvPr/>
        </p:nvSpPr>
        <p:spPr bwMode="auto">
          <a:xfrm flipV="1">
            <a:off x="1612900" y="3135313"/>
            <a:ext cx="1146175" cy="11588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Line 20"/>
          <p:cNvSpPr>
            <a:spLocks noChangeShapeType="1"/>
          </p:cNvSpPr>
          <p:nvPr/>
        </p:nvSpPr>
        <p:spPr bwMode="auto">
          <a:xfrm>
            <a:off x="1655763" y="3236913"/>
            <a:ext cx="12636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586163" y="2860675"/>
            <a:ext cx="3554412" cy="522288"/>
            <a:chOff x="2395" y="2040"/>
            <a:chExt cx="2239" cy="329"/>
          </a:xfrm>
        </p:grpSpPr>
        <p:grpSp>
          <p:nvGrpSpPr>
            <p:cNvPr id="24592" name="Group 22"/>
            <p:cNvGrpSpPr>
              <a:grpSpLocks/>
            </p:cNvGrpSpPr>
            <p:nvPr/>
          </p:nvGrpSpPr>
          <p:grpSpPr bwMode="auto">
            <a:xfrm>
              <a:off x="3387" y="2040"/>
              <a:ext cx="192" cy="329"/>
              <a:chOff x="914" y="1920"/>
              <a:chExt cx="192" cy="329"/>
            </a:xfrm>
          </p:grpSpPr>
          <p:sp>
            <p:nvSpPr>
              <p:cNvPr id="24601" name="Line 23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4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5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3" name="Group 26"/>
            <p:cNvGrpSpPr>
              <a:grpSpLocks/>
            </p:cNvGrpSpPr>
            <p:nvPr/>
          </p:nvGrpSpPr>
          <p:grpSpPr bwMode="auto">
            <a:xfrm>
              <a:off x="4442" y="2040"/>
              <a:ext cx="192" cy="329"/>
              <a:chOff x="914" y="1920"/>
              <a:chExt cx="192" cy="329"/>
            </a:xfrm>
          </p:grpSpPr>
          <p:sp>
            <p:nvSpPr>
              <p:cNvPr id="24598" name="Line 27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8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9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94" name="Line 30"/>
            <p:cNvSpPr>
              <a:spLocks noChangeShapeType="1"/>
            </p:cNvSpPr>
            <p:nvPr/>
          </p:nvSpPr>
          <p:spPr bwMode="auto">
            <a:xfrm>
              <a:off x="3456" y="2057"/>
              <a:ext cx="92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Line 31"/>
            <p:cNvSpPr>
              <a:spLocks noChangeShapeType="1"/>
            </p:cNvSpPr>
            <p:nvPr/>
          </p:nvSpPr>
          <p:spPr bwMode="auto">
            <a:xfrm>
              <a:off x="3529" y="2167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Line 32"/>
            <p:cNvSpPr>
              <a:spLocks noChangeShapeType="1"/>
            </p:cNvSpPr>
            <p:nvPr/>
          </p:nvSpPr>
          <p:spPr bwMode="auto">
            <a:xfrm>
              <a:off x="3639" y="2249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AutoShape 33"/>
            <p:cNvSpPr>
              <a:spLocks noChangeArrowheads="1"/>
            </p:cNvSpPr>
            <p:nvPr/>
          </p:nvSpPr>
          <p:spPr bwMode="auto">
            <a:xfrm>
              <a:off x="2395" y="2103"/>
              <a:ext cx="695" cy="192"/>
            </a:xfrm>
            <a:prstGeom prst="rightArrow">
              <a:avLst>
                <a:gd name="adj1" fmla="val 50000"/>
                <a:gd name="adj2" fmla="val 90495"/>
              </a:avLst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Beamforming</a:t>
            </a:r>
          </a:p>
        </p:txBody>
      </p:sp>
      <p:sp>
        <p:nvSpPr>
          <p:cNvPr id="9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46225"/>
            <a:ext cx="8215313" cy="4114800"/>
          </a:xfrm>
        </p:spPr>
        <p:txBody>
          <a:bodyPr/>
          <a:lstStyle/>
          <a:p>
            <a:r>
              <a:rPr lang="en-US" sz="2800" smtClean="0"/>
              <a:t>Scalar codes with transmit precoding</a:t>
            </a:r>
          </a:p>
        </p:txBody>
      </p:sp>
      <p:sp>
        <p:nvSpPr>
          <p:cNvPr id="9231" name="AutoShape 4"/>
          <p:cNvSpPr>
            <a:spLocks noChangeArrowheads="1"/>
          </p:cNvSpPr>
          <p:nvPr/>
        </p:nvSpPr>
        <p:spPr bwMode="auto">
          <a:xfrm>
            <a:off x="4040188" y="2243138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2" name="Line 5"/>
          <p:cNvSpPr>
            <a:spLocks noChangeShapeType="1"/>
          </p:cNvSpPr>
          <p:nvPr/>
        </p:nvSpPr>
        <p:spPr bwMode="auto">
          <a:xfrm>
            <a:off x="4116388" y="2395538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3" name="Line 6"/>
          <p:cNvSpPr>
            <a:spLocks noChangeShapeType="1"/>
          </p:cNvSpPr>
          <p:nvPr/>
        </p:nvSpPr>
        <p:spPr bwMode="auto">
          <a:xfrm>
            <a:off x="3506788" y="2395538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3071813" y="2166938"/>
          <a:ext cx="323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2166938"/>
                        <a:ext cx="3238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4" name="AutoShape 8"/>
          <p:cNvSpPr>
            <a:spLocks noChangeArrowheads="1"/>
          </p:cNvSpPr>
          <p:nvPr/>
        </p:nvSpPr>
        <p:spPr bwMode="auto">
          <a:xfrm>
            <a:off x="4040188" y="2700338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5" name="Line 9"/>
          <p:cNvSpPr>
            <a:spLocks noChangeShapeType="1"/>
          </p:cNvSpPr>
          <p:nvPr/>
        </p:nvSpPr>
        <p:spPr bwMode="auto">
          <a:xfrm>
            <a:off x="4116388" y="2852738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6" name="Line 10"/>
          <p:cNvSpPr>
            <a:spLocks noChangeShapeType="1"/>
          </p:cNvSpPr>
          <p:nvPr/>
        </p:nvSpPr>
        <p:spPr bwMode="auto">
          <a:xfrm>
            <a:off x="3506788" y="2852738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9219" name="Object 11"/>
          <p:cNvGraphicFramePr>
            <a:graphicFrameLocks noChangeAspect="1"/>
          </p:cNvGraphicFramePr>
          <p:nvPr/>
        </p:nvGraphicFramePr>
        <p:xfrm>
          <a:off x="3059113" y="2624138"/>
          <a:ext cx="3508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624138"/>
                        <a:ext cx="3508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7" name="AutoShape 12"/>
          <p:cNvSpPr>
            <a:spLocks noChangeArrowheads="1"/>
          </p:cNvSpPr>
          <p:nvPr/>
        </p:nvSpPr>
        <p:spPr bwMode="auto">
          <a:xfrm>
            <a:off x="4040188" y="3386138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8" name="Line 13"/>
          <p:cNvSpPr>
            <a:spLocks noChangeShapeType="1"/>
          </p:cNvSpPr>
          <p:nvPr/>
        </p:nvSpPr>
        <p:spPr bwMode="auto">
          <a:xfrm>
            <a:off x="4116388" y="3538538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9" name="Line 14"/>
          <p:cNvSpPr>
            <a:spLocks noChangeShapeType="1"/>
          </p:cNvSpPr>
          <p:nvPr/>
        </p:nvSpPr>
        <p:spPr bwMode="auto">
          <a:xfrm>
            <a:off x="3506788" y="3538538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9220" name="Object 15"/>
          <p:cNvGraphicFramePr>
            <a:graphicFrameLocks noChangeAspect="1"/>
          </p:cNvGraphicFramePr>
          <p:nvPr/>
        </p:nvGraphicFramePr>
        <p:xfrm>
          <a:off x="2986088" y="3221038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7" imgW="241200" imgH="241200" progId="Equation.3">
                  <p:embed/>
                </p:oleObj>
              </mc:Choice>
              <mc:Fallback>
                <p:oleObj name="Equation" r:id="rId7" imgW="241200" imgH="241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3221038"/>
                        <a:ext cx="482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6"/>
          <p:cNvGraphicFramePr>
            <a:graphicFrameLocks noChangeAspect="1"/>
          </p:cNvGraphicFramePr>
          <p:nvPr/>
        </p:nvGraphicFramePr>
        <p:xfrm>
          <a:off x="942975" y="2781300"/>
          <a:ext cx="4127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9" imgW="126720" imgH="139680" progId="Equation.3">
                  <p:embed/>
                </p:oleObj>
              </mc:Choice>
              <mc:Fallback>
                <p:oleObj name="Equation" r:id="rId9" imgW="126720" imgH="1396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781300"/>
                        <a:ext cx="41275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Line 17"/>
          <p:cNvSpPr>
            <a:spLocks noChangeShapeType="1"/>
          </p:cNvSpPr>
          <p:nvPr/>
        </p:nvSpPr>
        <p:spPr bwMode="auto">
          <a:xfrm flipV="1">
            <a:off x="1373188" y="2395538"/>
            <a:ext cx="16764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Line 18"/>
          <p:cNvSpPr>
            <a:spLocks noChangeShapeType="1"/>
          </p:cNvSpPr>
          <p:nvPr/>
        </p:nvSpPr>
        <p:spPr bwMode="auto">
          <a:xfrm>
            <a:off x="1373188" y="2928938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Line 19"/>
          <p:cNvSpPr>
            <a:spLocks noChangeShapeType="1"/>
          </p:cNvSpPr>
          <p:nvPr/>
        </p:nvSpPr>
        <p:spPr bwMode="auto">
          <a:xfrm>
            <a:off x="1373188" y="2928938"/>
            <a:ext cx="1600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20"/>
          <p:cNvSpPr>
            <a:spLocks noChangeShapeType="1"/>
          </p:cNvSpPr>
          <p:nvPr/>
        </p:nvSpPr>
        <p:spPr bwMode="auto">
          <a:xfrm>
            <a:off x="4344988" y="2319338"/>
            <a:ext cx="12954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1"/>
          <p:cNvSpPr>
            <a:spLocks noChangeShapeType="1"/>
          </p:cNvSpPr>
          <p:nvPr/>
        </p:nvSpPr>
        <p:spPr bwMode="auto">
          <a:xfrm flipV="1">
            <a:off x="4344988" y="2852738"/>
            <a:ext cx="1295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22"/>
          <p:cNvSpPr>
            <a:spLocks noChangeShapeType="1"/>
          </p:cNvSpPr>
          <p:nvPr/>
        </p:nvSpPr>
        <p:spPr bwMode="auto">
          <a:xfrm flipV="1">
            <a:off x="4344988" y="3462338"/>
            <a:ext cx="13970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2" name="Object 24"/>
          <p:cNvGraphicFramePr>
            <a:graphicFrameLocks noChangeAspect="1"/>
          </p:cNvGraphicFramePr>
          <p:nvPr/>
        </p:nvGraphicFramePr>
        <p:xfrm>
          <a:off x="1995488" y="2166938"/>
          <a:ext cx="2968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1" imgW="139680" imgH="215640" progId="Equation.3">
                  <p:embed/>
                </p:oleObj>
              </mc:Choice>
              <mc:Fallback>
                <p:oleObj name="Equation" r:id="rId11" imgW="13968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2166938"/>
                        <a:ext cx="2968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5"/>
          <p:cNvGraphicFramePr>
            <a:graphicFrameLocks noChangeAspect="1"/>
          </p:cNvGraphicFramePr>
          <p:nvPr/>
        </p:nvGraphicFramePr>
        <p:xfrm>
          <a:off x="1889125" y="3132138"/>
          <a:ext cx="4857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3" imgW="228600" imgH="241200" progId="Equation.3">
                  <p:embed/>
                </p:oleObj>
              </mc:Choice>
              <mc:Fallback>
                <p:oleObj name="Equation" r:id="rId13" imgW="228600" imgH="241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3132138"/>
                        <a:ext cx="4857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6" name="Text Box 26"/>
          <p:cNvSpPr txBox="1">
            <a:spLocks noChangeArrowheads="1"/>
          </p:cNvSpPr>
          <p:nvPr/>
        </p:nvSpPr>
        <p:spPr bwMode="auto">
          <a:xfrm>
            <a:off x="276225" y="4445000"/>
            <a:ext cx="8637588" cy="24749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0000FF"/>
                </a:solidFill>
                <a:latin typeface="Garamond" pitchFamily="18" charset="0"/>
              </a:rPr>
              <a:t> </a:t>
            </a: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Transforms system into a SISO system with diversity.</a:t>
            </a:r>
            <a:endParaRPr lang="en-US" sz="2800" b="1">
              <a:solidFill>
                <a:srgbClr val="0000CC"/>
              </a:solidFill>
              <a:latin typeface="Garamond" pitchFamily="18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Array and diversity gain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Greatly simplifies encoding and decoding.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Channel indicates the best direction to beamform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Need “sufficient” knowledge for optimality of beamforming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 Precoding transmits more than 1 and less than R</a:t>
            </a:r>
            <a:r>
              <a:rPr lang="en-US" b="1" baseline="-25000">
                <a:solidFill>
                  <a:srgbClr val="0000CC"/>
                </a:solidFill>
                <a:latin typeface="Garamond" pitchFamily="18" charset="0"/>
              </a:rPr>
              <a:t>H</a:t>
            </a: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 streams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Transmits along some number of dominant singular values</a:t>
            </a:r>
          </a:p>
        </p:txBody>
      </p:sp>
      <p:sp>
        <p:nvSpPr>
          <p:cNvPr id="9247" name="Text Box 28"/>
          <p:cNvSpPr txBox="1">
            <a:spLocks noChangeArrowheads="1"/>
          </p:cNvSpPr>
          <p:nvPr/>
        </p:nvSpPr>
        <p:spPr bwMode="auto">
          <a:xfrm>
            <a:off x="2879725" y="3795713"/>
            <a:ext cx="2320925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i="1">
                <a:solidFill>
                  <a:srgbClr val="000000"/>
                </a:solidFill>
              </a:rPr>
              <a:t>y</a:t>
            </a:r>
            <a:r>
              <a:rPr lang="en-US" sz="2800" b="1" i="1">
                <a:solidFill>
                  <a:srgbClr val="000000"/>
                </a:solidFill>
              </a:rPr>
              <a:t>=u</a:t>
            </a:r>
            <a:r>
              <a:rPr lang="en-US" sz="2800" b="1" i="1" baseline="30000">
                <a:solidFill>
                  <a:srgbClr val="000000"/>
                </a:solidFill>
              </a:rPr>
              <a:t>H</a:t>
            </a:r>
            <a:r>
              <a:rPr lang="en-US" sz="2800" b="1" i="1">
                <a:solidFill>
                  <a:srgbClr val="000000"/>
                </a:solidFill>
              </a:rPr>
              <a:t>Hv</a:t>
            </a:r>
            <a:r>
              <a:rPr lang="en-US" sz="2800" i="1">
                <a:solidFill>
                  <a:srgbClr val="000000"/>
                </a:solidFill>
              </a:rPr>
              <a:t>x</a:t>
            </a:r>
            <a:r>
              <a:rPr lang="en-US" sz="2800" b="1" i="1">
                <a:solidFill>
                  <a:srgbClr val="000000"/>
                </a:solidFill>
              </a:rPr>
              <a:t>+u</a:t>
            </a:r>
            <a:r>
              <a:rPr lang="en-US" sz="2800" b="1" i="1" baseline="30000">
                <a:solidFill>
                  <a:srgbClr val="000000"/>
                </a:solidFill>
              </a:rPr>
              <a:t>H</a:t>
            </a:r>
            <a:r>
              <a:rPr lang="en-US" sz="2800" b="1" i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9248" name="AutoShape 29"/>
          <p:cNvSpPr>
            <a:spLocks noChangeArrowheads="1"/>
          </p:cNvSpPr>
          <p:nvPr/>
        </p:nvSpPr>
        <p:spPr bwMode="auto">
          <a:xfrm>
            <a:off x="5818188" y="2319338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49" name="Line 30"/>
          <p:cNvSpPr>
            <a:spLocks noChangeShapeType="1"/>
          </p:cNvSpPr>
          <p:nvPr/>
        </p:nvSpPr>
        <p:spPr bwMode="auto">
          <a:xfrm>
            <a:off x="5894388" y="2471738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50" name="AutoShape 31"/>
          <p:cNvSpPr>
            <a:spLocks noChangeArrowheads="1"/>
          </p:cNvSpPr>
          <p:nvPr/>
        </p:nvSpPr>
        <p:spPr bwMode="auto">
          <a:xfrm>
            <a:off x="5741988" y="2852738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51" name="Line 32"/>
          <p:cNvSpPr>
            <a:spLocks noChangeShapeType="1"/>
          </p:cNvSpPr>
          <p:nvPr/>
        </p:nvSpPr>
        <p:spPr bwMode="auto">
          <a:xfrm>
            <a:off x="5818188" y="3005138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52" name="AutoShape 33"/>
          <p:cNvSpPr>
            <a:spLocks noChangeArrowheads="1"/>
          </p:cNvSpPr>
          <p:nvPr/>
        </p:nvSpPr>
        <p:spPr bwMode="auto">
          <a:xfrm>
            <a:off x="5818188" y="3462338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53" name="Line 34"/>
          <p:cNvSpPr>
            <a:spLocks noChangeShapeType="1"/>
          </p:cNvSpPr>
          <p:nvPr/>
        </p:nvSpPr>
        <p:spPr bwMode="auto">
          <a:xfrm>
            <a:off x="5894388" y="3614738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9224" name="Object 35"/>
          <p:cNvGraphicFramePr>
            <a:graphicFrameLocks noChangeAspect="1"/>
          </p:cNvGraphicFramePr>
          <p:nvPr/>
        </p:nvGraphicFramePr>
        <p:xfrm>
          <a:off x="2374900" y="2471738"/>
          <a:ext cx="3508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2471738"/>
                        <a:ext cx="3508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4" name="Line 36"/>
          <p:cNvSpPr>
            <a:spLocks noChangeShapeType="1"/>
          </p:cNvSpPr>
          <p:nvPr/>
        </p:nvSpPr>
        <p:spPr bwMode="auto">
          <a:xfrm flipH="1" flipV="1">
            <a:off x="5970588" y="2433638"/>
            <a:ext cx="16764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Line 37"/>
          <p:cNvSpPr>
            <a:spLocks noChangeShapeType="1"/>
          </p:cNvSpPr>
          <p:nvPr/>
        </p:nvSpPr>
        <p:spPr bwMode="auto">
          <a:xfrm flipH="1">
            <a:off x="5970588" y="2967038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38"/>
          <p:cNvSpPr>
            <a:spLocks noChangeShapeType="1"/>
          </p:cNvSpPr>
          <p:nvPr/>
        </p:nvSpPr>
        <p:spPr bwMode="auto">
          <a:xfrm flipH="1">
            <a:off x="5970588" y="2967038"/>
            <a:ext cx="1600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5" name="Object 39"/>
          <p:cNvGraphicFramePr>
            <a:graphicFrameLocks noChangeAspect="1"/>
          </p:cNvGraphicFramePr>
          <p:nvPr/>
        </p:nvGraphicFramePr>
        <p:xfrm>
          <a:off x="6580188" y="2205038"/>
          <a:ext cx="323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188" y="2205038"/>
                        <a:ext cx="3238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40"/>
          <p:cNvGraphicFramePr>
            <a:graphicFrameLocks noChangeAspect="1"/>
          </p:cNvGraphicFramePr>
          <p:nvPr/>
        </p:nvGraphicFramePr>
        <p:xfrm>
          <a:off x="6459538" y="3170238"/>
          <a:ext cx="539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19" imgW="253800" imgH="241200" progId="Equation.3">
                  <p:embed/>
                </p:oleObj>
              </mc:Choice>
              <mc:Fallback>
                <p:oleObj name="Equation" r:id="rId19" imgW="253800" imgH="2412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8" y="3170238"/>
                        <a:ext cx="5397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41"/>
          <p:cNvGraphicFramePr>
            <a:graphicFrameLocks noChangeAspect="1"/>
          </p:cNvGraphicFramePr>
          <p:nvPr/>
        </p:nvGraphicFramePr>
        <p:xfrm>
          <a:off x="6135688" y="2509838"/>
          <a:ext cx="3508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21" imgW="164880" imgH="215640" progId="Equation.3">
                  <p:embed/>
                </p:oleObj>
              </mc:Choice>
              <mc:Fallback>
                <p:oleObj name="Equation" r:id="rId21" imgW="164880" imgH="215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688" y="2509838"/>
                        <a:ext cx="3508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42"/>
          <p:cNvGraphicFramePr>
            <a:graphicFrameLocks noChangeAspect="1"/>
          </p:cNvGraphicFramePr>
          <p:nvPr/>
        </p:nvGraphicFramePr>
        <p:xfrm>
          <a:off x="7626350" y="2727325"/>
          <a:ext cx="45402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23" imgW="139680" imgH="164880" progId="Equation.3">
                  <p:embed/>
                </p:oleObj>
              </mc:Choice>
              <mc:Fallback>
                <p:oleObj name="Equation" r:id="rId23" imgW="139680" imgH="1648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2727325"/>
                        <a:ext cx="454025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28625"/>
            <a:ext cx="8407400" cy="685800"/>
          </a:xfrm>
        </p:spPr>
        <p:txBody>
          <a:bodyPr/>
          <a:lstStyle/>
          <a:p>
            <a:r>
              <a:rPr lang="en-US" smtClean="0"/>
              <a:t>Diversity vs. Multiplexing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00188"/>
            <a:ext cx="8266112" cy="4114800"/>
          </a:xfrm>
        </p:spPr>
        <p:txBody>
          <a:bodyPr/>
          <a:lstStyle/>
          <a:p>
            <a:r>
              <a:rPr lang="en-US" smtClean="0"/>
              <a:t>Use antennas for multiplexing or diversity</a:t>
            </a:r>
          </a:p>
          <a:p>
            <a:endParaRPr lang="en-US" smtClean="0"/>
          </a:p>
          <a:p>
            <a:pPr>
              <a:lnSpc>
                <a:spcPct val="15000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r>
              <a:rPr lang="en-US" smtClean="0"/>
              <a:t>Diversity/Multiplexing tradeoffs </a:t>
            </a:r>
            <a:r>
              <a:rPr lang="en-US" sz="2400" smtClean="0"/>
              <a:t>(Zheng/Tse)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endParaRPr lang="en-US" smtClean="0"/>
          </a:p>
        </p:txBody>
      </p:sp>
      <p:grpSp>
        <p:nvGrpSpPr>
          <p:cNvPr id="10247" name="Group 132"/>
          <p:cNvGrpSpPr>
            <a:grpSpLocks/>
          </p:cNvGrpSpPr>
          <p:nvPr/>
        </p:nvGrpSpPr>
        <p:grpSpPr bwMode="auto">
          <a:xfrm>
            <a:off x="1438275" y="2081213"/>
            <a:ext cx="1862138" cy="1738312"/>
            <a:chOff x="2680" y="1375"/>
            <a:chExt cx="1374" cy="1216"/>
          </a:xfrm>
        </p:grpSpPr>
        <p:grpSp>
          <p:nvGrpSpPr>
            <p:cNvPr id="10284" name="Group 12"/>
            <p:cNvGrpSpPr>
              <a:grpSpLocks/>
            </p:cNvGrpSpPr>
            <p:nvPr/>
          </p:nvGrpSpPr>
          <p:grpSpPr bwMode="auto">
            <a:xfrm>
              <a:off x="2967" y="1496"/>
              <a:ext cx="100" cy="216"/>
              <a:chOff x="2342" y="1176"/>
              <a:chExt cx="136" cy="302"/>
            </a:xfrm>
          </p:grpSpPr>
          <p:sp>
            <p:nvSpPr>
              <p:cNvPr id="10323" name="Line 1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4" name="AutoShape 1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10285" name="Group 15"/>
            <p:cNvGrpSpPr>
              <a:grpSpLocks/>
            </p:cNvGrpSpPr>
            <p:nvPr/>
          </p:nvGrpSpPr>
          <p:grpSpPr bwMode="auto">
            <a:xfrm>
              <a:off x="2974" y="1792"/>
              <a:ext cx="100" cy="216"/>
              <a:chOff x="2342" y="1176"/>
              <a:chExt cx="136" cy="302"/>
            </a:xfrm>
          </p:grpSpPr>
          <p:sp>
            <p:nvSpPr>
              <p:cNvPr id="10321" name="Line 16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AutoShape 17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10286" name="Group 18"/>
            <p:cNvGrpSpPr>
              <a:grpSpLocks/>
            </p:cNvGrpSpPr>
            <p:nvPr/>
          </p:nvGrpSpPr>
          <p:grpSpPr bwMode="auto">
            <a:xfrm>
              <a:off x="2983" y="2089"/>
              <a:ext cx="100" cy="216"/>
              <a:chOff x="2342" y="1176"/>
              <a:chExt cx="136" cy="302"/>
            </a:xfrm>
          </p:grpSpPr>
          <p:sp>
            <p:nvSpPr>
              <p:cNvPr id="10319" name="Line 19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0" name="AutoShape 20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10287" name="Line 27"/>
            <p:cNvSpPr>
              <a:spLocks noChangeShapeType="1"/>
            </p:cNvSpPr>
            <p:nvPr/>
          </p:nvSpPr>
          <p:spPr bwMode="auto">
            <a:xfrm>
              <a:off x="2680" y="2003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88" name="Group 28"/>
            <p:cNvGrpSpPr>
              <a:grpSpLocks/>
            </p:cNvGrpSpPr>
            <p:nvPr/>
          </p:nvGrpSpPr>
          <p:grpSpPr bwMode="auto">
            <a:xfrm>
              <a:off x="2680" y="1699"/>
              <a:ext cx="336" cy="136"/>
              <a:chOff x="2552" y="1592"/>
              <a:chExt cx="336" cy="136"/>
            </a:xfrm>
          </p:grpSpPr>
          <p:sp>
            <p:nvSpPr>
              <p:cNvPr id="10316" name="Line 29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Line 30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Line 31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89" name="Group 32"/>
            <p:cNvGrpSpPr>
              <a:grpSpLocks/>
            </p:cNvGrpSpPr>
            <p:nvPr/>
          </p:nvGrpSpPr>
          <p:grpSpPr bwMode="auto">
            <a:xfrm flipV="1">
              <a:off x="2696" y="2163"/>
              <a:ext cx="336" cy="136"/>
              <a:chOff x="2552" y="1592"/>
              <a:chExt cx="336" cy="136"/>
            </a:xfrm>
          </p:grpSpPr>
          <p:sp>
            <p:nvSpPr>
              <p:cNvPr id="10313" name="Line 3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4" name="Line 3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5" name="Line 3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90" name="Group 36"/>
            <p:cNvGrpSpPr>
              <a:grpSpLocks/>
            </p:cNvGrpSpPr>
            <p:nvPr/>
          </p:nvGrpSpPr>
          <p:grpSpPr bwMode="auto">
            <a:xfrm flipH="1">
              <a:off x="3659" y="1512"/>
              <a:ext cx="100" cy="216"/>
              <a:chOff x="2342" y="1176"/>
              <a:chExt cx="136" cy="302"/>
            </a:xfrm>
          </p:grpSpPr>
          <p:sp>
            <p:nvSpPr>
              <p:cNvPr id="10311" name="Line 37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2" name="AutoShape 38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10291" name="Group 39"/>
            <p:cNvGrpSpPr>
              <a:grpSpLocks/>
            </p:cNvGrpSpPr>
            <p:nvPr/>
          </p:nvGrpSpPr>
          <p:grpSpPr bwMode="auto">
            <a:xfrm flipH="1">
              <a:off x="3652" y="1808"/>
              <a:ext cx="100" cy="216"/>
              <a:chOff x="2342" y="1176"/>
              <a:chExt cx="136" cy="302"/>
            </a:xfrm>
          </p:grpSpPr>
          <p:sp>
            <p:nvSpPr>
              <p:cNvPr id="10309" name="Line 40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AutoShape 41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10292" name="Group 42"/>
            <p:cNvGrpSpPr>
              <a:grpSpLocks/>
            </p:cNvGrpSpPr>
            <p:nvPr/>
          </p:nvGrpSpPr>
          <p:grpSpPr bwMode="auto">
            <a:xfrm flipH="1">
              <a:off x="3643" y="2105"/>
              <a:ext cx="100" cy="216"/>
              <a:chOff x="2342" y="1176"/>
              <a:chExt cx="136" cy="302"/>
            </a:xfrm>
          </p:grpSpPr>
          <p:sp>
            <p:nvSpPr>
              <p:cNvPr id="10307" name="Line 4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8" name="AutoShape 4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10293" name="Line 46"/>
            <p:cNvSpPr>
              <a:spLocks noChangeShapeType="1"/>
            </p:cNvSpPr>
            <p:nvPr/>
          </p:nvSpPr>
          <p:spPr bwMode="auto">
            <a:xfrm flipH="1">
              <a:off x="3710" y="201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94" name="Group 47"/>
            <p:cNvGrpSpPr>
              <a:grpSpLocks/>
            </p:cNvGrpSpPr>
            <p:nvPr/>
          </p:nvGrpSpPr>
          <p:grpSpPr bwMode="auto">
            <a:xfrm flipH="1">
              <a:off x="3710" y="1715"/>
              <a:ext cx="336" cy="136"/>
              <a:chOff x="2552" y="1592"/>
              <a:chExt cx="336" cy="136"/>
            </a:xfrm>
          </p:grpSpPr>
          <p:sp>
            <p:nvSpPr>
              <p:cNvPr id="10304" name="Line 48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5" name="Line 49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6" name="Line 50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95" name="Line 51"/>
            <p:cNvSpPr>
              <a:spLocks noChangeShapeType="1"/>
            </p:cNvSpPr>
            <p:nvPr/>
          </p:nvSpPr>
          <p:spPr bwMode="auto">
            <a:xfrm flipH="1" flipV="1">
              <a:off x="3854" y="2179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6" name="Line 52"/>
            <p:cNvSpPr>
              <a:spLocks noChangeShapeType="1"/>
            </p:cNvSpPr>
            <p:nvPr/>
          </p:nvSpPr>
          <p:spPr bwMode="auto">
            <a:xfrm flipH="1">
              <a:off x="3862" y="2179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7" name="Line 53"/>
            <p:cNvSpPr>
              <a:spLocks noChangeShapeType="1"/>
            </p:cNvSpPr>
            <p:nvPr/>
          </p:nvSpPr>
          <p:spPr bwMode="auto">
            <a:xfrm flipH="1" flipV="1">
              <a:off x="3694" y="2315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8" name="Line 59"/>
            <p:cNvSpPr>
              <a:spLocks noChangeShapeType="1"/>
            </p:cNvSpPr>
            <p:nvPr/>
          </p:nvSpPr>
          <p:spPr bwMode="auto">
            <a:xfrm>
              <a:off x="3136" y="1547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9" name="Line 60"/>
            <p:cNvSpPr>
              <a:spLocks noChangeShapeType="1"/>
            </p:cNvSpPr>
            <p:nvPr/>
          </p:nvSpPr>
          <p:spPr bwMode="auto">
            <a:xfrm>
              <a:off x="3152" y="1835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Line 61"/>
            <p:cNvSpPr>
              <a:spLocks noChangeShapeType="1"/>
            </p:cNvSpPr>
            <p:nvPr/>
          </p:nvSpPr>
          <p:spPr bwMode="auto">
            <a:xfrm>
              <a:off x="3176" y="2131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01" name="Group 64"/>
            <p:cNvGrpSpPr>
              <a:grpSpLocks/>
            </p:cNvGrpSpPr>
            <p:nvPr/>
          </p:nvGrpSpPr>
          <p:grpSpPr bwMode="auto">
            <a:xfrm>
              <a:off x="2952" y="1375"/>
              <a:ext cx="893" cy="1216"/>
              <a:chOff x="2927" y="1336"/>
              <a:chExt cx="893" cy="1216"/>
            </a:xfrm>
          </p:grpSpPr>
          <p:sp>
            <p:nvSpPr>
              <p:cNvPr id="10302" name="Oval 65"/>
              <p:cNvSpPr>
                <a:spLocks noChangeArrowheads="1"/>
              </p:cNvSpPr>
              <p:nvPr/>
            </p:nvSpPr>
            <p:spPr bwMode="auto">
              <a:xfrm>
                <a:off x="3288" y="1336"/>
                <a:ext cx="88" cy="100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10303" name="Text Box 66"/>
              <p:cNvSpPr txBox="1">
                <a:spLocks noChangeArrowheads="1"/>
              </p:cNvSpPr>
              <p:nvPr/>
            </p:nvSpPr>
            <p:spPr bwMode="auto">
              <a:xfrm>
                <a:off x="2927" y="2339"/>
                <a:ext cx="893" cy="213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Error Prone</a:t>
                </a:r>
              </a:p>
            </p:txBody>
          </p:sp>
        </p:grpSp>
      </p:grpSp>
      <p:grpSp>
        <p:nvGrpSpPr>
          <p:cNvPr id="10248" name="Group 137"/>
          <p:cNvGrpSpPr>
            <a:grpSpLocks/>
          </p:cNvGrpSpPr>
          <p:nvPr/>
        </p:nvGrpSpPr>
        <p:grpSpPr bwMode="auto">
          <a:xfrm>
            <a:off x="4613275" y="2284413"/>
            <a:ext cx="2752725" cy="1468437"/>
            <a:chOff x="2851" y="1485"/>
            <a:chExt cx="1789" cy="1047"/>
          </a:xfrm>
        </p:grpSpPr>
        <p:grpSp>
          <p:nvGrpSpPr>
            <p:cNvPr id="10250" name="Group 67"/>
            <p:cNvGrpSpPr>
              <a:grpSpLocks/>
            </p:cNvGrpSpPr>
            <p:nvPr/>
          </p:nvGrpSpPr>
          <p:grpSpPr bwMode="auto">
            <a:xfrm>
              <a:off x="3746" y="1664"/>
              <a:ext cx="894" cy="868"/>
              <a:chOff x="3535" y="3328"/>
              <a:chExt cx="894" cy="868"/>
            </a:xfrm>
          </p:grpSpPr>
          <p:sp>
            <p:nvSpPr>
              <p:cNvPr id="10282" name="Oval 68"/>
              <p:cNvSpPr>
                <a:spLocks noChangeArrowheads="1"/>
              </p:cNvSpPr>
              <p:nvPr/>
            </p:nvSpPr>
            <p:spPr bwMode="auto">
              <a:xfrm>
                <a:off x="3877" y="3328"/>
                <a:ext cx="91" cy="632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10283" name="Text Box 69"/>
              <p:cNvSpPr txBox="1">
                <a:spLocks noChangeArrowheads="1"/>
              </p:cNvSpPr>
              <p:nvPr/>
            </p:nvSpPr>
            <p:spPr bwMode="auto">
              <a:xfrm>
                <a:off x="3535" y="3979"/>
                <a:ext cx="894" cy="21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Low P</a:t>
                </a:r>
                <a:r>
                  <a:rPr lang="en-US" sz="1400" b="1" baseline="-25000">
                    <a:solidFill>
                      <a:srgbClr val="0000FF"/>
                    </a:solidFill>
                  </a:rPr>
                  <a:t>e</a:t>
                </a:r>
              </a:p>
            </p:txBody>
          </p:sp>
        </p:grpSp>
        <p:sp>
          <p:nvSpPr>
            <p:cNvPr id="10251" name="Line 78"/>
            <p:cNvSpPr>
              <a:spLocks noChangeShapeType="1"/>
            </p:cNvSpPr>
            <p:nvPr/>
          </p:nvSpPr>
          <p:spPr bwMode="auto">
            <a:xfrm>
              <a:off x="3188" y="1529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AutoShape 79"/>
            <p:cNvSpPr>
              <a:spLocks noChangeArrowheads="1"/>
            </p:cNvSpPr>
            <p:nvPr/>
          </p:nvSpPr>
          <p:spPr bwMode="auto">
            <a:xfrm rot="10800000">
              <a:off x="3138" y="1485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253" name="Line 81"/>
            <p:cNvSpPr>
              <a:spLocks noChangeShapeType="1"/>
            </p:cNvSpPr>
            <p:nvPr/>
          </p:nvSpPr>
          <p:spPr bwMode="auto">
            <a:xfrm>
              <a:off x="3195" y="1825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AutoShape 82"/>
            <p:cNvSpPr>
              <a:spLocks noChangeArrowheads="1"/>
            </p:cNvSpPr>
            <p:nvPr/>
          </p:nvSpPr>
          <p:spPr bwMode="auto">
            <a:xfrm rot="10800000">
              <a:off x="3145" y="1781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255" name="Line 84"/>
            <p:cNvSpPr>
              <a:spLocks noChangeShapeType="1"/>
            </p:cNvSpPr>
            <p:nvPr/>
          </p:nvSpPr>
          <p:spPr bwMode="auto">
            <a:xfrm>
              <a:off x="3204" y="2122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AutoShape 85"/>
            <p:cNvSpPr>
              <a:spLocks noChangeArrowheads="1"/>
            </p:cNvSpPr>
            <p:nvPr/>
          </p:nvSpPr>
          <p:spPr bwMode="auto">
            <a:xfrm rot="10800000">
              <a:off x="3154" y="2078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257" name="Line 92"/>
            <p:cNvSpPr>
              <a:spLocks noChangeShapeType="1"/>
            </p:cNvSpPr>
            <p:nvPr/>
          </p:nvSpPr>
          <p:spPr bwMode="auto">
            <a:xfrm>
              <a:off x="2851" y="1992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96"/>
            <p:cNvSpPr>
              <a:spLocks noChangeShapeType="1"/>
            </p:cNvSpPr>
            <p:nvPr/>
          </p:nvSpPr>
          <p:spPr bwMode="auto">
            <a:xfrm>
              <a:off x="3019" y="1688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Line 100"/>
            <p:cNvSpPr>
              <a:spLocks noChangeShapeType="1"/>
            </p:cNvSpPr>
            <p:nvPr/>
          </p:nvSpPr>
          <p:spPr bwMode="auto">
            <a:xfrm flipV="1">
              <a:off x="3035" y="2288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60" name="Group 101"/>
            <p:cNvGrpSpPr>
              <a:grpSpLocks/>
            </p:cNvGrpSpPr>
            <p:nvPr/>
          </p:nvGrpSpPr>
          <p:grpSpPr bwMode="auto">
            <a:xfrm flipH="1">
              <a:off x="3830" y="1501"/>
              <a:ext cx="100" cy="216"/>
              <a:chOff x="2342" y="1176"/>
              <a:chExt cx="136" cy="302"/>
            </a:xfrm>
          </p:grpSpPr>
          <p:sp>
            <p:nvSpPr>
              <p:cNvPr id="10280" name="Line 102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1" name="AutoShape 103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10261" name="Group 104"/>
            <p:cNvGrpSpPr>
              <a:grpSpLocks/>
            </p:cNvGrpSpPr>
            <p:nvPr/>
          </p:nvGrpSpPr>
          <p:grpSpPr bwMode="auto">
            <a:xfrm flipH="1">
              <a:off x="3823" y="1797"/>
              <a:ext cx="100" cy="216"/>
              <a:chOff x="2342" y="1176"/>
              <a:chExt cx="136" cy="302"/>
            </a:xfrm>
          </p:grpSpPr>
          <p:sp>
            <p:nvSpPr>
              <p:cNvPr id="10278" name="Line 105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9" name="AutoShape 106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10262" name="Group 107"/>
            <p:cNvGrpSpPr>
              <a:grpSpLocks/>
            </p:cNvGrpSpPr>
            <p:nvPr/>
          </p:nvGrpSpPr>
          <p:grpSpPr bwMode="auto">
            <a:xfrm flipH="1">
              <a:off x="3814" y="2094"/>
              <a:ext cx="100" cy="216"/>
              <a:chOff x="2342" y="1176"/>
              <a:chExt cx="136" cy="302"/>
            </a:xfrm>
          </p:grpSpPr>
          <p:sp>
            <p:nvSpPr>
              <p:cNvPr id="10276" name="Line 108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AutoShape 109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10263" name="Line 111"/>
            <p:cNvSpPr>
              <a:spLocks noChangeShapeType="1"/>
            </p:cNvSpPr>
            <p:nvPr/>
          </p:nvSpPr>
          <p:spPr bwMode="auto">
            <a:xfrm flipH="1">
              <a:off x="3881" y="2008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64" name="Group 112"/>
            <p:cNvGrpSpPr>
              <a:grpSpLocks/>
            </p:cNvGrpSpPr>
            <p:nvPr/>
          </p:nvGrpSpPr>
          <p:grpSpPr bwMode="auto">
            <a:xfrm flipH="1">
              <a:off x="3881" y="1704"/>
              <a:ext cx="336" cy="136"/>
              <a:chOff x="2552" y="1592"/>
              <a:chExt cx="336" cy="136"/>
            </a:xfrm>
          </p:grpSpPr>
          <p:sp>
            <p:nvSpPr>
              <p:cNvPr id="10273" name="Line 11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Line 11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Line 11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5" name="Line 116"/>
            <p:cNvSpPr>
              <a:spLocks noChangeShapeType="1"/>
            </p:cNvSpPr>
            <p:nvPr/>
          </p:nvSpPr>
          <p:spPr bwMode="auto">
            <a:xfrm flipH="1" flipV="1">
              <a:off x="4025" y="2168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117"/>
            <p:cNvSpPr>
              <a:spLocks noChangeShapeType="1"/>
            </p:cNvSpPr>
            <p:nvPr/>
          </p:nvSpPr>
          <p:spPr bwMode="auto">
            <a:xfrm flipH="1">
              <a:off x="4033" y="2168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118"/>
            <p:cNvSpPr>
              <a:spLocks noChangeShapeType="1"/>
            </p:cNvSpPr>
            <p:nvPr/>
          </p:nvSpPr>
          <p:spPr bwMode="auto">
            <a:xfrm flipH="1" flipV="1">
              <a:off x="3865" y="2304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8" name="Line 124"/>
            <p:cNvSpPr>
              <a:spLocks noChangeShapeType="1"/>
            </p:cNvSpPr>
            <p:nvPr/>
          </p:nvSpPr>
          <p:spPr bwMode="auto">
            <a:xfrm>
              <a:off x="3323" y="1824"/>
              <a:ext cx="4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Line 128"/>
            <p:cNvSpPr>
              <a:spLocks noChangeShapeType="1"/>
            </p:cNvSpPr>
            <p:nvPr/>
          </p:nvSpPr>
          <p:spPr bwMode="auto">
            <a:xfrm>
              <a:off x="3315" y="1552"/>
              <a:ext cx="144" cy="27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Line 129"/>
            <p:cNvSpPr>
              <a:spLocks noChangeShapeType="1"/>
            </p:cNvSpPr>
            <p:nvPr/>
          </p:nvSpPr>
          <p:spPr bwMode="auto">
            <a:xfrm flipV="1">
              <a:off x="3323" y="1824"/>
              <a:ext cx="136" cy="31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Line 130"/>
            <p:cNvSpPr>
              <a:spLocks noChangeShapeType="1"/>
            </p:cNvSpPr>
            <p:nvPr/>
          </p:nvSpPr>
          <p:spPr bwMode="auto">
            <a:xfrm flipV="1">
              <a:off x="3603" y="1568"/>
              <a:ext cx="168" cy="25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Line 131"/>
            <p:cNvSpPr>
              <a:spLocks noChangeShapeType="1"/>
            </p:cNvSpPr>
            <p:nvPr/>
          </p:nvSpPr>
          <p:spPr bwMode="auto">
            <a:xfrm>
              <a:off x="3603" y="1840"/>
              <a:ext cx="152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242" name="Object 133"/>
          <p:cNvGraphicFramePr>
            <a:graphicFrameLocks noChangeAspect="1"/>
          </p:cNvGraphicFramePr>
          <p:nvPr/>
        </p:nvGraphicFramePr>
        <p:xfrm>
          <a:off x="750888" y="6003925"/>
          <a:ext cx="418941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1511280" imgH="241200" progId="Equation.3">
                  <p:embed/>
                </p:oleObj>
              </mc:Choice>
              <mc:Fallback>
                <p:oleObj name="Equation" r:id="rId3" imgW="1511280" imgH="241200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6003925"/>
                        <a:ext cx="4189412" cy="6683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34"/>
          <p:cNvGraphicFramePr>
            <a:graphicFrameLocks noChangeAspect="1"/>
          </p:cNvGraphicFramePr>
          <p:nvPr/>
        </p:nvGraphicFramePr>
        <p:xfrm>
          <a:off x="2963863" y="4991100"/>
          <a:ext cx="23304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5" imgW="1143000" imgH="431640" progId="Equation.3">
                  <p:embed/>
                </p:oleObj>
              </mc:Choice>
              <mc:Fallback>
                <p:oleObj name="Equation" r:id="rId5" imgW="1143000" imgH="431640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4991100"/>
                        <a:ext cx="2330450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35"/>
          <p:cNvGraphicFramePr>
            <a:graphicFrameLocks noChangeAspect="1"/>
          </p:cNvGraphicFramePr>
          <p:nvPr/>
        </p:nvGraphicFramePr>
        <p:xfrm>
          <a:off x="466725" y="4398963"/>
          <a:ext cx="2967038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7" imgW="1485720" imgH="431640" progId="Equation.3">
                  <p:embed/>
                </p:oleObj>
              </mc:Choice>
              <mc:Fallback>
                <p:oleObj name="Equation" r:id="rId7" imgW="1485720" imgH="431640" progId="Equation.3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398963"/>
                        <a:ext cx="2967038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9" name="Picture 13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65788" y="4398963"/>
            <a:ext cx="294957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673100"/>
            <a:ext cx="8407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How should antennas be used?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00188"/>
            <a:ext cx="7772400" cy="4114800"/>
          </a:xfrm>
        </p:spPr>
        <p:txBody>
          <a:bodyPr/>
          <a:lstStyle/>
          <a:p>
            <a:r>
              <a:rPr lang="en-US" smtClean="0"/>
              <a:t>Use antennas for multiplexing:</a:t>
            </a:r>
            <a:endParaRPr lang="en-US" sz="2400" smtClean="0"/>
          </a:p>
          <a:p>
            <a:endParaRPr lang="en-US" sz="2400" smtClean="0"/>
          </a:p>
          <a:p>
            <a:endParaRPr lang="en-US" smtClean="0"/>
          </a:p>
          <a:p>
            <a:pPr>
              <a:lnSpc>
                <a:spcPct val="60000"/>
              </a:lnSpc>
            </a:pPr>
            <a:endParaRPr lang="en-US" smtClean="0"/>
          </a:p>
          <a:p>
            <a:r>
              <a:rPr lang="en-US" smtClean="0"/>
              <a:t>Use antennas for diversity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4675" y="2082800"/>
            <a:ext cx="8355013" cy="1920875"/>
            <a:chOff x="306" y="1360"/>
            <a:chExt cx="5263" cy="1210"/>
          </a:xfrm>
        </p:grpSpPr>
        <p:pic>
          <p:nvPicPr>
            <p:cNvPr id="25674" name="Picture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14" y="1582"/>
              <a:ext cx="655" cy="8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5675" name="Rectangle 6"/>
            <p:cNvSpPr>
              <a:spLocks noChangeArrowheads="1"/>
            </p:cNvSpPr>
            <p:nvPr/>
          </p:nvSpPr>
          <p:spPr bwMode="auto">
            <a:xfrm>
              <a:off x="5008" y="1691"/>
              <a:ext cx="48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76" name="Rectangle 7"/>
            <p:cNvSpPr>
              <a:spLocks noChangeArrowheads="1"/>
            </p:cNvSpPr>
            <p:nvPr/>
          </p:nvSpPr>
          <p:spPr bwMode="auto">
            <a:xfrm>
              <a:off x="5104" y="1787"/>
              <a:ext cx="112" cy="27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77" name="Rectangle 8"/>
            <p:cNvSpPr>
              <a:spLocks noChangeArrowheads="1"/>
            </p:cNvSpPr>
            <p:nvPr/>
          </p:nvSpPr>
          <p:spPr bwMode="auto">
            <a:xfrm>
              <a:off x="5200" y="1883"/>
              <a:ext cx="48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78" name="Rectangle 9"/>
            <p:cNvSpPr>
              <a:spLocks noChangeArrowheads="1"/>
            </p:cNvSpPr>
            <p:nvPr/>
          </p:nvSpPr>
          <p:spPr bwMode="auto">
            <a:xfrm>
              <a:off x="5424" y="1723"/>
              <a:ext cx="48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79" name="Rectangle 10"/>
            <p:cNvSpPr>
              <a:spLocks noChangeArrowheads="1"/>
            </p:cNvSpPr>
            <p:nvPr/>
          </p:nvSpPr>
          <p:spPr bwMode="auto">
            <a:xfrm>
              <a:off x="5056" y="2011"/>
              <a:ext cx="104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80" name="Rectangle 11"/>
            <p:cNvSpPr>
              <a:spLocks noChangeArrowheads="1"/>
            </p:cNvSpPr>
            <p:nvPr/>
          </p:nvSpPr>
          <p:spPr bwMode="auto">
            <a:xfrm>
              <a:off x="5352" y="1979"/>
              <a:ext cx="48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25681" name="Group 12"/>
            <p:cNvGrpSpPr>
              <a:grpSpLocks/>
            </p:cNvGrpSpPr>
            <p:nvPr/>
          </p:nvGrpSpPr>
          <p:grpSpPr bwMode="auto">
            <a:xfrm>
              <a:off x="2967" y="1496"/>
              <a:ext cx="100" cy="216"/>
              <a:chOff x="2342" y="1176"/>
              <a:chExt cx="136" cy="302"/>
            </a:xfrm>
          </p:grpSpPr>
          <p:sp>
            <p:nvSpPr>
              <p:cNvPr id="25734" name="Line 1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5" name="AutoShape 1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25682" name="Group 15"/>
            <p:cNvGrpSpPr>
              <a:grpSpLocks/>
            </p:cNvGrpSpPr>
            <p:nvPr/>
          </p:nvGrpSpPr>
          <p:grpSpPr bwMode="auto">
            <a:xfrm>
              <a:off x="2974" y="1792"/>
              <a:ext cx="100" cy="216"/>
              <a:chOff x="2342" y="1176"/>
              <a:chExt cx="136" cy="302"/>
            </a:xfrm>
          </p:grpSpPr>
          <p:sp>
            <p:nvSpPr>
              <p:cNvPr id="25732" name="Line 16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3" name="AutoShape 17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25683" name="Group 18"/>
            <p:cNvGrpSpPr>
              <a:grpSpLocks/>
            </p:cNvGrpSpPr>
            <p:nvPr/>
          </p:nvGrpSpPr>
          <p:grpSpPr bwMode="auto">
            <a:xfrm>
              <a:off x="2983" y="2089"/>
              <a:ext cx="100" cy="216"/>
              <a:chOff x="2342" y="1176"/>
              <a:chExt cx="136" cy="302"/>
            </a:xfrm>
          </p:grpSpPr>
          <p:sp>
            <p:nvSpPr>
              <p:cNvPr id="25730" name="Line 19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1" name="AutoShape 20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25684" name="Line 21"/>
            <p:cNvSpPr>
              <a:spLocks noChangeShapeType="1"/>
            </p:cNvSpPr>
            <p:nvPr/>
          </p:nvSpPr>
          <p:spPr bwMode="auto">
            <a:xfrm>
              <a:off x="1035" y="2009"/>
              <a:ext cx="2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5" name="Rectangle 22"/>
            <p:cNvSpPr>
              <a:spLocks noChangeArrowheads="1"/>
            </p:cNvSpPr>
            <p:nvPr/>
          </p:nvSpPr>
          <p:spPr bwMode="auto">
            <a:xfrm>
              <a:off x="1240" y="1819"/>
              <a:ext cx="600" cy="35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86" name="Text Box 23"/>
            <p:cNvSpPr txBox="1">
              <a:spLocks noChangeArrowheads="1"/>
            </p:cNvSpPr>
            <p:nvPr/>
          </p:nvSpPr>
          <p:spPr bwMode="auto">
            <a:xfrm>
              <a:off x="1247" y="1838"/>
              <a:ext cx="614" cy="28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High-Rate</a:t>
              </a:r>
            </a:p>
            <a:p>
              <a:pPr algn="ctr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Quantizer</a:t>
              </a:r>
            </a:p>
          </p:txBody>
        </p:sp>
        <p:sp>
          <p:nvSpPr>
            <p:cNvPr id="25687" name="Line 24"/>
            <p:cNvSpPr>
              <a:spLocks noChangeShapeType="1"/>
            </p:cNvSpPr>
            <p:nvPr/>
          </p:nvSpPr>
          <p:spPr bwMode="auto">
            <a:xfrm>
              <a:off x="1859" y="2009"/>
              <a:ext cx="2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8" name="Rectangle 25"/>
            <p:cNvSpPr>
              <a:spLocks noChangeArrowheads="1"/>
            </p:cNvSpPr>
            <p:nvPr/>
          </p:nvSpPr>
          <p:spPr bwMode="auto">
            <a:xfrm>
              <a:off x="2072" y="1819"/>
              <a:ext cx="600" cy="3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89" name="Text Box 26"/>
            <p:cNvSpPr txBox="1">
              <a:spLocks noChangeArrowheads="1"/>
            </p:cNvSpPr>
            <p:nvPr/>
          </p:nvSpPr>
          <p:spPr bwMode="auto">
            <a:xfrm>
              <a:off x="1943" y="1830"/>
              <a:ext cx="878" cy="28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ST Code</a:t>
              </a:r>
            </a:p>
            <a:p>
              <a:pPr algn="ctr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 b="1" i="1">
                  <a:solidFill>
                    <a:srgbClr val="000000"/>
                  </a:solidFill>
                </a:rPr>
                <a:t>High Rate</a:t>
              </a:r>
            </a:p>
          </p:txBody>
        </p:sp>
        <p:sp>
          <p:nvSpPr>
            <p:cNvPr id="25690" name="Line 27"/>
            <p:cNvSpPr>
              <a:spLocks noChangeShapeType="1"/>
            </p:cNvSpPr>
            <p:nvPr/>
          </p:nvSpPr>
          <p:spPr bwMode="auto">
            <a:xfrm>
              <a:off x="2680" y="2003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91" name="Group 28"/>
            <p:cNvGrpSpPr>
              <a:grpSpLocks/>
            </p:cNvGrpSpPr>
            <p:nvPr/>
          </p:nvGrpSpPr>
          <p:grpSpPr bwMode="auto">
            <a:xfrm>
              <a:off x="2680" y="1699"/>
              <a:ext cx="336" cy="136"/>
              <a:chOff x="2552" y="1592"/>
              <a:chExt cx="336" cy="136"/>
            </a:xfrm>
          </p:grpSpPr>
          <p:sp>
            <p:nvSpPr>
              <p:cNvPr id="25727" name="Line 29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8" name="Line 30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9" name="Line 31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92" name="Group 32"/>
            <p:cNvGrpSpPr>
              <a:grpSpLocks/>
            </p:cNvGrpSpPr>
            <p:nvPr/>
          </p:nvGrpSpPr>
          <p:grpSpPr bwMode="auto">
            <a:xfrm flipV="1">
              <a:off x="2696" y="2163"/>
              <a:ext cx="336" cy="136"/>
              <a:chOff x="2552" y="1592"/>
              <a:chExt cx="336" cy="136"/>
            </a:xfrm>
          </p:grpSpPr>
          <p:sp>
            <p:nvSpPr>
              <p:cNvPr id="25724" name="Line 3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5" name="Line 3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6" name="Line 3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93" name="Group 36"/>
            <p:cNvGrpSpPr>
              <a:grpSpLocks/>
            </p:cNvGrpSpPr>
            <p:nvPr/>
          </p:nvGrpSpPr>
          <p:grpSpPr bwMode="auto">
            <a:xfrm flipH="1">
              <a:off x="3659" y="1512"/>
              <a:ext cx="100" cy="216"/>
              <a:chOff x="2342" y="1176"/>
              <a:chExt cx="136" cy="302"/>
            </a:xfrm>
          </p:grpSpPr>
          <p:sp>
            <p:nvSpPr>
              <p:cNvPr id="25722" name="Line 37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3" name="AutoShape 38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25694" name="Group 39"/>
            <p:cNvGrpSpPr>
              <a:grpSpLocks/>
            </p:cNvGrpSpPr>
            <p:nvPr/>
          </p:nvGrpSpPr>
          <p:grpSpPr bwMode="auto">
            <a:xfrm flipH="1">
              <a:off x="3652" y="1808"/>
              <a:ext cx="100" cy="216"/>
              <a:chOff x="2342" y="1176"/>
              <a:chExt cx="136" cy="302"/>
            </a:xfrm>
          </p:grpSpPr>
          <p:sp>
            <p:nvSpPr>
              <p:cNvPr id="25720" name="Line 40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1" name="AutoShape 41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25695" name="Group 42"/>
            <p:cNvGrpSpPr>
              <a:grpSpLocks/>
            </p:cNvGrpSpPr>
            <p:nvPr/>
          </p:nvGrpSpPr>
          <p:grpSpPr bwMode="auto">
            <a:xfrm flipH="1">
              <a:off x="3643" y="2105"/>
              <a:ext cx="100" cy="216"/>
              <a:chOff x="2342" y="1176"/>
              <a:chExt cx="136" cy="302"/>
            </a:xfrm>
          </p:grpSpPr>
          <p:sp>
            <p:nvSpPr>
              <p:cNvPr id="25718" name="Line 4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9" name="AutoShape 4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25696" name="Rectangle 45"/>
            <p:cNvSpPr>
              <a:spLocks noChangeArrowheads="1"/>
            </p:cNvSpPr>
            <p:nvPr/>
          </p:nvSpPr>
          <p:spPr bwMode="auto">
            <a:xfrm flipH="1">
              <a:off x="4054" y="1835"/>
              <a:ext cx="600" cy="3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97" name="Line 46"/>
            <p:cNvSpPr>
              <a:spLocks noChangeShapeType="1"/>
            </p:cNvSpPr>
            <p:nvPr/>
          </p:nvSpPr>
          <p:spPr bwMode="auto">
            <a:xfrm flipH="1">
              <a:off x="3710" y="201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98" name="Group 47"/>
            <p:cNvGrpSpPr>
              <a:grpSpLocks/>
            </p:cNvGrpSpPr>
            <p:nvPr/>
          </p:nvGrpSpPr>
          <p:grpSpPr bwMode="auto">
            <a:xfrm flipH="1">
              <a:off x="3710" y="1715"/>
              <a:ext cx="336" cy="136"/>
              <a:chOff x="2552" y="1592"/>
              <a:chExt cx="336" cy="136"/>
            </a:xfrm>
          </p:grpSpPr>
          <p:sp>
            <p:nvSpPr>
              <p:cNvPr id="25715" name="Line 48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6" name="Line 49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7" name="Line 50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99" name="Line 51"/>
            <p:cNvSpPr>
              <a:spLocks noChangeShapeType="1"/>
            </p:cNvSpPr>
            <p:nvPr/>
          </p:nvSpPr>
          <p:spPr bwMode="auto">
            <a:xfrm flipH="1" flipV="1">
              <a:off x="3854" y="2179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0" name="Line 52"/>
            <p:cNvSpPr>
              <a:spLocks noChangeShapeType="1"/>
            </p:cNvSpPr>
            <p:nvPr/>
          </p:nvSpPr>
          <p:spPr bwMode="auto">
            <a:xfrm flipH="1">
              <a:off x="3862" y="2179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1" name="Line 53"/>
            <p:cNvSpPr>
              <a:spLocks noChangeShapeType="1"/>
            </p:cNvSpPr>
            <p:nvPr/>
          </p:nvSpPr>
          <p:spPr bwMode="auto">
            <a:xfrm flipH="1" flipV="1">
              <a:off x="3694" y="2315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2" name="Text Box 54"/>
            <p:cNvSpPr txBox="1">
              <a:spLocks noChangeArrowheads="1"/>
            </p:cNvSpPr>
            <p:nvPr/>
          </p:nvSpPr>
          <p:spPr bwMode="auto">
            <a:xfrm>
              <a:off x="4031" y="1918"/>
              <a:ext cx="614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Decoder</a:t>
              </a:r>
            </a:p>
          </p:txBody>
        </p:sp>
        <p:sp>
          <p:nvSpPr>
            <p:cNvPr id="25703" name="Rectangle 55"/>
            <p:cNvSpPr>
              <a:spLocks noChangeArrowheads="1"/>
            </p:cNvSpPr>
            <p:nvPr/>
          </p:nvSpPr>
          <p:spPr bwMode="auto">
            <a:xfrm>
              <a:off x="5200" y="2147"/>
              <a:ext cx="104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704" name="Rectangle 56"/>
            <p:cNvSpPr>
              <a:spLocks noChangeArrowheads="1"/>
            </p:cNvSpPr>
            <p:nvPr/>
          </p:nvSpPr>
          <p:spPr bwMode="auto">
            <a:xfrm>
              <a:off x="5424" y="2275"/>
              <a:ext cx="48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705" name="Rectangle 57"/>
            <p:cNvSpPr>
              <a:spLocks noChangeArrowheads="1"/>
            </p:cNvSpPr>
            <p:nvPr/>
          </p:nvSpPr>
          <p:spPr bwMode="auto">
            <a:xfrm>
              <a:off x="5032" y="2275"/>
              <a:ext cx="48" cy="32"/>
            </a:xfrm>
            <a:prstGeom prst="rect">
              <a:avLst/>
            </a:prstGeom>
            <a:solidFill>
              <a:schemeClr val="tx1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706" name="Line 58"/>
            <p:cNvSpPr>
              <a:spLocks noChangeShapeType="1"/>
            </p:cNvSpPr>
            <p:nvPr/>
          </p:nvSpPr>
          <p:spPr bwMode="auto">
            <a:xfrm>
              <a:off x="4664" y="2011"/>
              <a:ext cx="2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7" name="Line 59"/>
            <p:cNvSpPr>
              <a:spLocks noChangeShapeType="1"/>
            </p:cNvSpPr>
            <p:nvPr/>
          </p:nvSpPr>
          <p:spPr bwMode="auto">
            <a:xfrm>
              <a:off x="3136" y="1547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8" name="Line 60"/>
            <p:cNvSpPr>
              <a:spLocks noChangeShapeType="1"/>
            </p:cNvSpPr>
            <p:nvPr/>
          </p:nvSpPr>
          <p:spPr bwMode="auto">
            <a:xfrm>
              <a:off x="3152" y="1835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9" name="Line 61"/>
            <p:cNvSpPr>
              <a:spLocks noChangeShapeType="1"/>
            </p:cNvSpPr>
            <p:nvPr/>
          </p:nvSpPr>
          <p:spPr bwMode="auto">
            <a:xfrm>
              <a:off x="3176" y="2131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5710" name="Picture 62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6" y="1512"/>
              <a:ext cx="693" cy="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11" name="Picture 63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8" y="1360"/>
              <a:ext cx="349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712" name="Group 64"/>
            <p:cNvGrpSpPr>
              <a:grpSpLocks/>
            </p:cNvGrpSpPr>
            <p:nvPr/>
          </p:nvGrpSpPr>
          <p:grpSpPr bwMode="auto">
            <a:xfrm>
              <a:off x="2952" y="1375"/>
              <a:ext cx="894" cy="1195"/>
              <a:chOff x="2927" y="1336"/>
              <a:chExt cx="894" cy="1195"/>
            </a:xfrm>
          </p:grpSpPr>
          <p:sp>
            <p:nvSpPr>
              <p:cNvPr id="25713" name="Oval 65"/>
              <p:cNvSpPr>
                <a:spLocks noChangeArrowheads="1"/>
              </p:cNvSpPr>
              <p:nvPr/>
            </p:nvSpPr>
            <p:spPr bwMode="auto">
              <a:xfrm>
                <a:off x="3288" y="1336"/>
                <a:ext cx="88" cy="100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714" name="Text Box 66"/>
              <p:cNvSpPr txBox="1">
                <a:spLocks noChangeArrowheads="1"/>
              </p:cNvSpPr>
              <p:nvPr/>
            </p:nvSpPr>
            <p:spPr bwMode="auto">
              <a:xfrm>
                <a:off x="2927" y="2339"/>
                <a:ext cx="894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Error Prone</a:t>
                </a:r>
              </a:p>
            </p:txBody>
          </p:sp>
        </p:grpSp>
      </p:grpSp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511175" y="4494213"/>
            <a:ext cx="8405813" cy="1784350"/>
            <a:chOff x="266" y="3047"/>
            <a:chExt cx="5295" cy="1124"/>
          </a:xfrm>
        </p:grpSpPr>
        <p:grpSp>
          <p:nvGrpSpPr>
            <p:cNvPr id="25609" name="Group 68"/>
            <p:cNvGrpSpPr>
              <a:grpSpLocks/>
            </p:cNvGrpSpPr>
            <p:nvPr/>
          </p:nvGrpSpPr>
          <p:grpSpPr bwMode="auto">
            <a:xfrm>
              <a:off x="3535" y="3328"/>
              <a:ext cx="894" cy="843"/>
              <a:chOff x="3535" y="3328"/>
              <a:chExt cx="894" cy="843"/>
            </a:xfrm>
          </p:grpSpPr>
          <p:sp>
            <p:nvSpPr>
              <p:cNvPr id="25672" name="Oval 69"/>
              <p:cNvSpPr>
                <a:spLocks noChangeArrowheads="1"/>
              </p:cNvSpPr>
              <p:nvPr/>
            </p:nvSpPr>
            <p:spPr bwMode="auto">
              <a:xfrm>
                <a:off x="3877" y="3328"/>
                <a:ext cx="91" cy="632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73" name="Text Box 70"/>
              <p:cNvSpPr txBox="1">
                <a:spLocks noChangeArrowheads="1"/>
              </p:cNvSpPr>
              <p:nvPr/>
            </p:nvSpPr>
            <p:spPr bwMode="auto">
              <a:xfrm>
                <a:off x="3535" y="3979"/>
                <a:ext cx="894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Low P</a:t>
                </a:r>
                <a:r>
                  <a:rPr lang="en-US" sz="1400" b="1" baseline="-25000">
                    <a:solidFill>
                      <a:srgbClr val="0000FF"/>
                    </a:solidFill>
                  </a:rPr>
                  <a:t>e</a:t>
                </a:r>
              </a:p>
            </p:txBody>
          </p:sp>
        </p:grpSp>
        <p:grpSp>
          <p:nvGrpSpPr>
            <p:cNvPr id="25610" name="Group 71"/>
            <p:cNvGrpSpPr>
              <a:grpSpLocks/>
            </p:cNvGrpSpPr>
            <p:nvPr/>
          </p:nvGrpSpPr>
          <p:grpSpPr bwMode="auto">
            <a:xfrm>
              <a:off x="266" y="3047"/>
              <a:ext cx="5295" cy="994"/>
              <a:chOff x="266" y="3047"/>
              <a:chExt cx="5295" cy="994"/>
            </a:xfrm>
          </p:grpSpPr>
          <p:sp>
            <p:nvSpPr>
              <p:cNvPr id="25611" name="Rectangle 72"/>
              <p:cNvSpPr>
                <a:spLocks noChangeArrowheads="1"/>
              </p:cNvSpPr>
              <p:nvPr/>
            </p:nvSpPr>
            <p:spPr bwMode="auto">
              <a:xfrm>
                <a:off x="4968" y="3344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12" name="Rectangle 73"/>
              <p:cNvSpPr>
                <a:spLocks noChangeArrowheads="1"/>
              </p:cNvSpPr>
              <p:nvPr/>
            </p:nvSpPr>
            <p:spPr bwMode="auto">
              <a:xfrm>
                <a:off x="5064" y="3440"/>
                <a:ext cx="112" cy="2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13" name="Rectangle 74"/>
              <p:cNvSpPr>
                <a:spLocks noChangeArrowheads="1"/>
              </p:cNvSpPr>
              <p:nvPr/>
            </p:nvSpPr>
            <p:spPr bwMode="auto">
              <a:xfrm>
                <a:off x="5160" y="3536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14" name="Rectangle 75"/>
              <p:cNvSpPr>
                <a:spLocks noChangeArrowheads="1"/>
              </p:cNvSpPr>
              <p:nvPr/>
            </p:nvSpPr>
            <p:spPr bwMode="auto">
              <a:xfrm>
                <a:off x="5384" y="3376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15" name="Rectangle 76"/>
              <p:cNvSpPr>
                <a:spLocks noChangeArrowheads="1"/>
              </p:cNvSpPr>
              <p:nvPr/>
            </p:nvSpPr>
            <p:spPr bwMode="auto">
              <a:xfrm>
                <a:off x="5016" y="3664"/>
                <a:ext cx="104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16" name="Rectangle 77"/>
              <p:cNvSpPr>
                <a:spLocks noChangeArrowheads="1"/>
              </p:cNvSpPr>
              <p:nvPr/>
            </p:nvSpPr>
            <p:spPr bwMode="auto">
              <a:xfrm>
                <a:off x="5312" y="3632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grpSp>
            <p:nvGrpSpPr>
              <p:cNvPr id="25617" name="Group 78"/>
              <p:cNvGrpSpPr>
                <a:grpSpLocks/>
              </p:cNvGrpSpPr>
              <p:nvPr/>
            </p:nvGrpSpPr>
            <p:grpSpPr bwMode="auto">
              <a:xfrm>
                <a:off x="2927" y="3149"/>
                <a:ext cx="100" cy="216"/>
                <a:chOff x="2342" y="1176"/>
                <a:chExt cx="136" cy="302"/>
              </a:xfrm>
            </p:grpSpPr>
            <p:sp>
              <p:nvSpPr>
                <p:cNvPr id="25670" name="Line 79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71" name="AutoShape 80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</p:grpSp>
          <p:grpSp>
            <p:nvGrpSpPr>
              <p:cNvPr id="25618" name="Group 81"/>
              <p:cNvGrpSpPr>
                <a:grpSpLocks/>
              </p:cNvGrpSpPr>
              <p:nvPr/>
            </p:nvGrpSpPr>
            <p:grpSpPr bwMode="auto">
              <a:xfrm>
                <a:off x="2934" y="3445"/>
                <a:ext cx="100" cy="216"/>
                <a:chOff x="2342" y="1176"/>
                <a:chExt cx="136" cy="302"/>
              </a:xfrm>
            </p:grpSpPr>
            <p:sp>
              <p:nvSpPr>
                <p:cNvPr id="25668" name="Line 82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9" name="AutoShape 83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</p:grpSp>
          <p:grpSp>
            <p:nvGrpSpPr>
              <p:cNvPr id="25619" name="Group 84"/>
              <p:cNvGrpSpPr>
                <a:grpSpLocks/>
              </p:cNvGrpSpPr>
              <p:nvPr/>
            </p:nvGrpSpPr>
            <p:grpSpPr bwMode="auto">
              <a:xfrm>
                <a:off x="2943" y="3742"/>
                <a:ext cx="100" cy="216"/>
                <a:chOff x="2342" y="1176"/>
                <a:chExt cx="136" cy="302"/>
              </a:xfrm>
            </p:grpSpPr>
            <p:sp>
              <p:nvSpPr>
                <p:cNvPr id="25666" name="Line 85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7" name="AutoShape 86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</p:grpSp>
          <p:sp>
            <p:nvSpPr>
              <p:cNvPr id="25620" name="Line 87"/>
              <p:cNvSpPr>
                <a:spLocks noChangeShapeType="1"/>
              </p:cNvSpPr>
              <p:nvPr/>
            </p:nvSpPr>
            <p:spPr bwMode="auto">
              <a:xfrm>
                <a:off x="995" y="3662"/>
                <a:ext cx="206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Rectangle 88"/>
              <p:cNvSpPr>
                <a:spLocks noChangeArrowheads="1"/>
              </p:cNvSpPr>
              <p:nvPr/>
            </p:nvSpPr>
            <p:spPr bwMode="auto">
              <a:xfrm>
                <a:off x="1200" y="3472"/>
                <a:ext cx="600" cy="35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22" name="Text Box 89"/>
              <p:cNvSpPr txBox="1">
                <a:spLocks noChangeArrowheads="1"/>
              </p:cNvSpPr>
              <p:nvPr/>
            </p:nvSpPr>
            <p:spPr bwMode="auto">
              <a:xfrm>
                <a:off x="1207" y="3491"/>
                <a:ext cx="614" cy="28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Low-Rate</a:t>
                </a:r>
              </a:p>
              <a:p>
                <a:pPr algn="ctr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Quantizer</a:t>
                </a:r>
              </a:p>
            </p:txBody>
          </p:sp>
          <p:sp>
            <p:nvSpPr>
              <p:cNvPr id="25623" name="Line 90"/>
              <p:cNvSpPr>
                <a:spLocks noChangeShapeType="1"/>
              </p:cNvSpPr>
              <p:nvPr/>
            </p:nvSpPr>
            <p:spPr bwMode="auto">
              <a:xfrm>
                <a:off x="1819" y="3662"/>
                <a:ext cx="206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4" name="Rectangle 91"/>
              <p:cNvSpPr>
                <a:spLocks noChangeArrowheads="1"/>
              </p:cNvSpPr>
              <p:nvPr/>
            </p:nvSpPr>
            <p:spPr bwMode="auto">
              <a:xfrm>
                <a:off x="2032" y="3440"/>
                <a:ext cx="624" cy="43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25" name="Text Box 92"/>
              <p:cNvSpPr txBox="1">
                <a:spLocks noChangeArrowheads="1"/>
              </p:cNvSpPr>
              <p:nvPr/>
            </p:nvSpPr>
            <p:spPr bwMode="auto">
              <a:xfrm>
                <a:off x="1855" y="3451"/>
                <a:ext cx="1022" cy="393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ST Code</a:t>
                </a:r>
              </a:p>
              <a:p>
                <a:pPr algn="ctr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en-US" sz="1400" b="1" i="1">
                    <a:solidFill>
                      <a:srgbClr val="000000"/>
                    </a:solidFill>
                  </a:rPr>
                  <a:t>High </a:t>
                </a:r>
              </a:p>
              <a:p>
                <a:pPr algn="ctr">
                  <a:lnSpc>
                    <a:spcPct val="30000"/>
                  </a:lnSpc>
                  <a:spcBef>
                    <a:spcPct val="50000"/>
                  </a:spcBef>
                </a:pPr>
                <a:r>
                  <a:rPr lang="en-US" sz="1400" b="1" i="1">
                    <a:solidFill>
                      <a:srgbClr val="000000"/>
                    </a:solidFill>
                  </a:rPr>
                  <a:t>Diversity</a:t>
                </a:r>
              </a:p>
            </p:txBody>
          </p:sp>
          <p:sp>
            <p:nvSpPr>
              <p:cNvPr id="25626" name="Line 93"/>
              <p:cNvSpPr>
                <a:spLocks noChangeShapeType="1"/>
              </p:cNvSpPr>
              <p:nvPr/>
            </p:nvSpPr>
            <p:spPr bwMode="auto">
              <a:xfrm>
                <a:off x="2640" y="3656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627" name="Group 94"/>
              <p:cNvGrpSpPr>
                <a:grpSpLocks/>
              </p:cNvGrpSpPr>
              <p:nvPr/>
            </p:nvGrpSpPr>
            <p:grpSpPr bwMode="auto">
              <a:xfrm>
                <a:off x="2640" y="3352"/>
                <a:ext cx="336" cy="136"/>
                <a:chOff x="2552" y="1592"/>
                <a:chExt cx="336" cy="136"/>
              </a:xfrm>
            </p:grpSpPr>
            <p:sp>
              <p:nvSpPr>
                <p:cNvPr id="25663" name="Line 95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4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5" name="Line 97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628" name="Group 98"/>
              <p:cNvGrpSpPr>
                <a:grpSpLocks/>
              </p:cNvGrpSpPr>
              <p:nvPr/>
            </p:nvGrpSpPr>
            <p:grpSpPr bwMode="auto">
              <a:xfrm flipV="1">
                <a:off x="2656" y="3816"/>
                <a:ext cx="336" cy="136"/>
                <a:chOff x="2552" y="1592"/>
                <a:chExt cx="336" cy="136"/>
              </a:xfrm>
            </p:grpSpPr>
            <p:sp>
              <p:nvSpPr>
                <p:cNvPr id="25660" name="Line 99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1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2" name="Line 101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629" name="Group 102"/>
              <p:cNvGrpSpPr>
                <a:grpSpLocks/>
              </p:cNvGrpSpPr>
              <p:nvPr/>
            </p:nvGrpSpPr>
            <p:grpSpPr bwMode="auto">
              <a:xfrm flipH="1">
                <a:off x="3619" y="3165"/>
                <a:ext cx="100" cy="216"/>
                <a:chOff x="2342" y="1176"/>
                <a:chExt cx="136" cy="302"/>
              </a:xfrm>
            </p:grpSpPr>
            <p:sp>
              <p:nvSpPr>
                <p:cNvPr id="25658" name="Line 103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9" name="AutoShape 104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</p:grpSp>
          <p:grpSp>
            <p:nvGrpSpPr>
              <p:cNvPr id="25630" name="Group 105"/>
              <p:cNvGrpSpPr>
                <a:grpSpLocks/>
              </p:cNvGrpSpPr>
              <p:nvPr/>
            </p:nvGrpSpPr>
            <p:grpSpPr bwMode="auto">
              <a:xfrm flipH="1">
                <a:off x="3612" y="3461"/>
                <a:ext cx="100" cy="216"/>
                <a:chOff x="2342" y="1176"/>
                <a:chExt cx="136" cy="302"/>
              </a:xfrm>
            </p:grpSpPr>
            <p:sp>
              <p:nvSpPr>
                <p:cNvPr id="25656" name="Line 106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7" name="AutoShape 107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</p:grpSp>
          <p:grpSp>
            <p:nvGrpSpPr>
              <p:cNvPr id="25631" name="Group 108"/>
              <p:cNvGrpSpPr>
                <a:grpSpLocks/>
              </p:cNvGrpSpPr>
              <p:nvPr/>
            </p:nvGrpSpPr>
            <p:grpSpPr bwMode="auto">
              <a:xfrm flipH="1">
                <a:off x="3603" y="3758"/>
                <a:ext cx="100" cy="216"/>
                <a:chOff x="2342" y="1176"/>
                <a:chExt cx="136" cy="302"/>
              </a:xfrm>
            </p:grpSpPr>
            <p:sp>
              <p:nvSpPr>
                <p:cNvPr id="25654" name="Line 109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5" name="AutoShape 110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/>
                </a:p>
              </p:txBody>
            </p:sp>
          </p:grpSp>
          <p:sp>
            <p:nvSpPr>
              <p:cNvPr id="25632" name="Rectangle 111"/>
              <p:cNvSpPr>
                <a:spLocks noChangeArrowheads="1"/>
              </p:cNvSpPr>
              <p:nvPr/>
            </p:nvSpPr>
            <p:spPr bwMode="auto">
              <a:xfrm flipH="1">
                <a:off x="4014" y="3488"/>
                <a:ext cx="600" cy="36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33" name="Line 112"/>
              <p:cNvSpPr>
                <a:spLocks noChangeShapeType="1"/>
              </p:cNvSpPr>
              <p:nvPr/>
            </p:nvSpPr>
            <p:spPr bwMode="auto">
              <a:xfrm flipH="1">
                <a:off x="3670" y="3672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634" name="Group 113"/>
              <p:cNvGrpSpPr>
                <a:grpSpLocks/>
              </p:cNvGrpSpPr>
              <p:nvPr/>
            </p:nvGrpSpPr>
            <p:grpSpPr bwMode="auto">
              <a:xfrm flipH="1">
                <a:off x="3670" y="3368"/>
                <a:ext cx="336" cy="136"/>
                <a:chOff x="2552" y="1592"/>
                <a:chExt cx="336" cy="136"/>
              </a:xfrm>
            </p:grpSpPr>
            <p:sp>
              <p:nvSpPr>
                <p:cNvPr id="25651" name="Line 114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2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3" name="Line 116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635" name="Line 117"/>
              <p:cNvSpPr>
                <a:spLocks noChangeShapeType="1"/>
              </p:cNvSpPr>
              <p:nvPr/>
            </p:nvSpPr>
            <p:spPr bwMode="auto">
              <a:xfrm flipH="1" flipV="1">
                <a:off x="3814" y="3832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6" name="Line 118"/>
              <p:cNvSpPr>
                <a:spLocks noChangeShapeType="1"/>
              </p:cNvSpPr>
              <p:nvPr/>
            </p:nvSpPr>
            <p:spPr bwMode="auto">
              <a:xfrm flipH="1">
                <a:off x="3822" y="3832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Line 119"/>
              <p:cNvSpPr>
                <a:spLocks noChangeShapeType="1"/>
              </p:cNvSpPr>
              <p:nvPr/>
            </p:nvSpPr>
            <p:spPr bwMode="auto">
              <a:xfrm flipH="1" flipV="1">
                <a:off x="3654" y="3968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8" name="Text Box 120"/>
              <p:cNvSpPr txBox="1">
                <a:spLocks noChangeArrowheads="1"/>
              </p:cNvSpPr>
              <p:nvPr/>
            </p:nvSpPr>
            <p:spPr bwMode="auto">
              <a:xfrm>
                <a:off x="3991" y="3571"/>
                <a:ext cx="614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Decoder</a:t>
                </a:r>
              </a:p>
            </p:txBody>
          </p:sp>
          <p:sp>
            <p:nvSpPr>
              <p:cNvPr id="25639" name="Rectangle 121"/>
              <p:cNvSpPr>
                <a:spLocks noChangeArrowheads="1"/>
              </p:cNvSpPr>
              <p:nvPr/>
            </p:nvSpPr>
            <p:spPr bwMode="auto">
              <a:xfrm>
                <a:off x="5160" y="3800"/>
                <a:ext cx="104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40" name="Rectangle 122"/>
              <p:cNvSpPr>
                <a:spLocks noChangeArrowheads="1"/>
              </p:cNvSpPr>
              <p:nvPr/>
            </p:nvSpPr>
            <p:spPr bwMode="auto">
              <a:xfrm>
                <a:off x="5384" y="3928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41" name="Rectangle 123"/>
              <p:cNvSpPr>
                <a:spLocks noChangeArrowheads="1"/>
              </p:cNvSpPr>
              <p:nvPr/>
            </p:nvSpPr>
            <p:spPr bwMode="auto">
              <a:xfrm>
                <a:off x="4992" y="3928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642" name="Line 124"/>
              <p:cNvSpPr>
                <a:spLocks noChangeShapeType="1"/>
              </p:cNvSpPr>
              <p:nvPr/>
            </p:nvSpPr>
            <p:spPr bwMode="auto">
              <a:xfrm>
                <a:off x="4624" y="3664"/>
                <a:ext cx="2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Line 125"/>
              <p:cNvSpPr>
                <a:spLocks noChangeShapeType="1"/>
              </p:cNvSpPr>
              <p:nvPr/>
            </p:nvSpPr>
            <p:spPr bwMode="auto">
              <a:xfrm>
                <a:off x="3112" y="3488"/>
                <a:ext cx="47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5644" name="Picture 126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866" y="3143"/>
                <a:ext cx="695" cy="8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45" name="Picture 127"/>
              <p:cNvPicPr>
                <a:picLocks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66" y="3149"/>
                <a:ext cx="693" cy="8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46" name="Picture 128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82" y="3047"/>
                <a:ext cx="359" cy="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47" name="Line 129"/>
              <p:cNvSpPr>
                <a:spLocks noChangeShapeType="1"/>
              </p:cNvSpPr>
              <p:nvPr/>
            </p:nvSpPr>
            <p:spPr bwMode="auto">
              <a:xfrm>
                <a:off x="3104" y="3216"/>
                <a:ext cx="144" cy="27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8" name="Line 130"/>
              <p:cNvSpPr>
                <a:spLocks noChangeShapeType="1"/>
              </p:cNvSpPr>
              <p:nvPr/>
            </p:nvSpPr>
            <p:spPr bwMode="auto">
              <a:xfrm flipV="1">
                <a:off x="3112" y="3488"/>
                <a:ext cx="136" cy="31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9" name="Line 131"/>
              <p:cNvSpPr>
                <a:spLocks noChangeShapeType="1"/>
              </p:cNvSpPr>
              <p:nvPr/>
            </p:nvSpPr>
            <p:spPr bwMode="auto">
              <a:xfrm flipV="1">
                <a:off x="3392" y="3232"/>
                <a:ext cx="168" cy="2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0" name="Line 132"/>
              <p:cNvSpPr>
                <a:spLocks noChangeShapeType="1"/>
              </p:cNvSpPr>
              <p:nvPr/>
            </p:nvSpPr>
            <p:spPr bwMode="auto">
              <a:xfrm>
                <a:off x="3392" y="3504"/>
                <a:ext cx="152" cy="28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606" name="Text Box 133"/>
          <p:cNvSpPr txBox="1">
            <a:spLocks noChangeArrowheads="1"/>
          </p:cNvSpPr>
          <p:nvPr/>
        </p:nvSpPr>
        <p:spPr bwMode="auto">
          <a:xfrm>
            <a:off x="6115050" y="1939925"/>
            <a:ext cx="184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endParaRPr lang="en-US" sz="3200" b="1">
              <a:latin typeface="ZapfDingbats" pitchFamily="82" charset="2"/>
            </a:endParaRPr>
          </a:p>
        </p:txBody>
      </p:sp>
      <p:sp>
        <p:nvSpPr>
          <p:cNvPr id="25607" name="Text Box 134"/>
          <p:cNvSpPr txBox="1">
            <a:spLocks noChangeArrowheads="1"/>
          </p:cNvSpPr>
          <p:nvPr/>
        </p:nvSpPr>
        <p:spPr bwMode="auto">
          <a:xfrm>
            <a:off x="6280150" y="673100"/>
            <a:ext cx="184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endParaRPr lang="en-US" sz="3200" b="1">
              <a:latin typeface="ZapfDingbats" pitchFamily="82" charset="2"/>
            </a:endParaRPr>
          </a:p>
        </p:txBody>
      </p:sp>
      <p:sp>
        <p:nvSpPr>
          <p:cNvPr id="270472" name="Text Box 136"/>
          <p:cNvSpPr txBox="1">
            <a:spLocks noChangeArrowheads="1"/>
          </p:cNvSpPr>
          <p:nvPr/>
        </p:nvSpPr>
        <p:spPr bwMode="auto">
          <a:xfrm>
            <a:off x="231775" y="6221413"/>
            <a:ext cx="8532813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0000"/>
                </a:solidFill>
                <a:latin typeface="Garamond" pitchFamily="18" charset="0"/>
              </a:rPr>
              <a:t>Depends on end-to-end metric: </a:t>
            </a:r>
            <a:r>
              <a:rPr lang="en-US" b="1" i="1">
                <a:solidFill>
                  <a:srgbClr val="0000CC"/>
                </a:solidFill>
                <a:latin typeface="Garamond" pitchFamily="18" charset="0"/>
              </a:rPr>
              <a:t>Solve by optimizing app. metric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47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MIMO Receiver Design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63538" y="1589088"/>
            <a:ext cx="8534400" cy="4114800"/>
          </a:xfrm>
        </p:spPr>
        <p:txBody>
          <a:bodyPr/>
          <a:lstStyle/>
          <a:p>
            <a:r>
              <a:rPr lang="en-US" sz="2400" smtClean="0"/>
              <a:t>Optimal Receiver: Maximum Likelihood</a:t>
            </a:r>
          </a:p>
          <a:p>
            <a:pPr lvl="1"/>
            <a:r>
              <a:rPr lang="en-US" sz="2000" smtClean="0"/>
              <a:t>Finds input symbol most likely to have resulted in received vector</a:t>
            </a:r>
          </a:p>
          <a:p>
            <a:pPr lvl="1"/>
            <a:r>
              <a:rPr lang="en-US" sz="2000" smtClean="0"/>
              <a:t>Exponentially complex # of streams and constellation size</a:t>
            </a:r>
          </a:p>
          <a:p>
            <a:r>
              <a:rPr lang="en-US" sz="2400" smtClean="0"/>
              <a:t>Decision-Feedback receiver</a:t>
            </a:r>
          </a:p>
          <a:p>
            <a:pPr lvl="1"/>
            <a:r>
              <a:rPr lang="en-US" sz="2000" smtClean="0"/>
              <a:t>Uses triangular decomposition of channel matrix</a:t>
            </a:r>
          </a:p>
          <a:p>
            <a:pPr lvl="1"/>
            <a:r>
              <a:rPr lang="en-US" sz="2000" smtClean="0"/>
              <a:t>Allows sequential detection of symbol at each received antenna, subtracting out previously detected symbols</a:t>
            </a:r>
          </a:p>
          <a:p>
            <a:r>
              <a:rPr lang="en-US" sz="2400" smtClean="0"/>
              <a:t>Sphere Decoder: searches within a sphere around rcvd symbol</a:t>
            </a:r>
          </a:p>
          <a:p>
            <a:pPr lvl="1"/>
            <a:r>
              <a:rPr lang="en-US" sz="2000" smtClean="0"/>
              <a:t>Design includes sphere radius and tree search algorithm</a:t>
            </a:r>
          </a:p>
          <a:p>
            <a:pPr lvl="1"/>
            <a:r>
              <a:rPr lang="en-US" sz="2000" smtClean="0"/>
              <a:t>Same as ML if there is a point within the sphere</a:t>
            </a:r>
          </a:p>
          <a:p>
            <a:pPr lvl="1"/>
            <a:endParaRPr lang="en-US" sz="2000" smtClean="0"/>
          </a:p>
          <a:p>
            <a:pPr lvl="1"/>
            <a:endParaRPr lang="en-US" sz="2000" smtClean="0"/>
          </a:p>
          <a:p>
            <a:pPr lvl="2"/>
            <a:endParaRPr lang="en-US" sz="1600" smtClean="0"/>
          </a:p>
          <a:p>
            <a:pPr lvl="1"/>
            <a:endParaRPr lang="en-US" sz="2000" smtClean="0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538" y="5172075"/>
            <a:ext cx="3673475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MIMO Design Issues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34963" y="1516063"/>
            <a:ext cx="7848600" cy="4114800"/>
          </a:xfrm>
        </p:spPr>
        <p:txBody>
          <a:bodyPr/>
          <a:lstStyle/>
          <a:p>
            <a:r>
              <a:rPr lang="en-US" sz="2800" smtClean="0"/>
              <a:t>Space-time coding: </a:t>
            </a:r>
          </a:p>
          <a:p>
            <a:pPr lvl="1"/>
            <a:r>
              <a:rPr lang="en-US" sz="2400" smtClean="0"/>
              <a:t>Map symbols to both space and time via space-time block and convolutional codes. </a:t>
            </a:r>
          </a:p>
          <a:p>
            <a:pPr lvl="1"/>
            <a:r>
              <a:rPr lang="en-US" sz="2400" smtClean="0"/>
              <a:t>For OFDM systems, codes are also mapped over frequency tones.</a:t>
            </a:r>
          </a:p>
          <a:p>
            <a:r>
              <a:rPr lang="en-US" sz="2800" smtClean="0"/>
              <a:t>Adaptive techniques: </a:t>
            </a:r>
          </a:p>
          <a:p>
            <a:pPr lvl="1"/>
            <a:r>
              <a:rPr lang="en-US" sz="2400" smtClean="0"/>
              <a:t>Fast and accurate channel estimation</a:t>
            </a:r>
          </a:p>
          <a:p>
            <a:pPr lvl="1"/>
            <a:r>
              <a:rPr lang="en-US" sz="2400" smtClean="0"/>
              <a:t>Adapt the use of transmit/receive antennas </a:t>
            </a:r>
          </a:p>
          <a:p>
            <a:pPr lvl="1"/>
            <a:r>
              <a:rPr lang="en-US" sz="2400" smtClean="0"/>
              <a:t>Adapting modulation and coding.</a:t>
            </a:r>
          </a:p>
          <a:p>
            <a:r>
              <a:rPr lang="en-US" sz="2800" smtClean="0"/>
              <a:t>Limited feedback:  </a:t>
            </a:r>
          </a:p>
          <a:p>
            <a:pPr lvl="1"/>
            <a:r>
              <a:rPr lang="en-US" sz="2400" smtClean="0"/>
              <a:t>Partial CSI introduces interference in parallel decomp: can use interference cancellation at RX </a:t>
            </a:r>
          </a:p>
          <a:p>
            <a:pPr lvl="1"/>
            <a:r>
              <a:rPr lang="en-US" sz="2400" smtClean="0"/>
              <a:t>TX codebook design for quantized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67688" cy="1143000"/>
          </a:xfrm>
        </p:spPr>
        <p:txBody>
          <a:bodyPr/>
          <a:lstStyle/>
          <a:p>
            <a:r>
              <a:rPr lang="en-US" sz="4400" smtClean="0"/>
              <a:t>Digital Equalizers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3109913"/>
            <a:ext cx="8607425" cy="32718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Equalizer mitigates ISI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Typically implemented as FIR filter.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Criterion for coefficient choice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Minimize P</a:t>
            </a:r>
            <a:r>
              <a:rPr lang="en-US" sz="2400" baseline="-25000" smtClean="0"/>
              <a:t>b</a:t>
            </a:r>
            <a:r>
              <a:rPr lang="en-US" sz="2400" smtClean="0"/>
              <a:t> (Hard to solve for)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Eliminate ISI (Zero forcing, enhances noise)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Minimize MSE (balances noise increase with ISI removal)</a:t>
            </a:r>
          </a:p>
          <a:p>
            <a:pPr lvl="1">
              <a:lnSpc>
                <a:spcPct val="2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Channel must be learned through training and tracked during data transmission.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355600" y="1658938"/>
            <a:ext cx="8074025" cy="1335087"/>
            <a:chOff x="297" y="1073"/>
            <a:chExt cx="5086" cy="841"/>
          </a:xfrm>
        </p:grpSpPr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2642" y="1073"/>
              <a:ext cx="36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n(t)</a:t>
              </a:r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767" y="1691"/>
              <a:ext cx="7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9" name="Group 7"/>
            <p:cNvGrpSpPr>
              <a:grpSpLocks/>
            </p:cNvGrpSpPr>
            <p:nvPr/>
          </p:nvGrpSpPr>
          <p:grpSpPr bwMode="auto">
            <a:xfrm>
              <a:off x="1515" y="1443"/>
              <a:ext cx="594" cy="466"/>
              <a:chOff x="1188" y="1609"/>
              <a:chExt cx="594" cy="466"/>
            </a:xfrm>
          </p:grpSpPr>
          <p:sp>
            <p:nvSpPr>
              <p:cNvPr id="28699" name="Rectangle 8"/>
              <p:cNvSpPr>
                <a:spLocks noChangeArrowheads="1"/>
              </p:cNvSpPr>
              <p:nvPr/>
            </p:nvSpPr>
            <p:spPr bwMode="auto">
              <a:xfrm>
                <a:off x="1188" y="1609"/>
                <a:ext cx="594" cy="46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8700" name="Text Box 9"/>
              <p:cNvSpPr txBox="1">
                <a:spLocks noChangeArrowheads="1"/>
              </p:cNvSpPr>
              <p:nvPr/>
            </p:nvSpPr>
            <p:spPr bwMode="auto">
              <a:xfrm>
                <a:off x="1267" y="1697"/>
                <a:ext cx="393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00"/>
                    </a:solidFill>
                  </a:rPr>
                  <a:t>c(t)</a:t>
                </a:r>
              </a:p>
            </p:txBody>
          </p:sp>
        </p:grpSp>
        <p:sp>
          <p:nvSpPr>
            <p:cNvPr id="28680" name="Line 10"/>
            <p:cNvSpPr>
              <a:spLocks noChangeShapeType="1"/>
            </p:cNvSpPr>
            <p:nvPr/>
          </p:nvSpPr>
          <p:spPr bwMode="auto">
            <a:xfrm flipV="1">
              <a:off x="2114" y="1678"/>
              <a:ext cx="302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Oval 11"/>
            <p:cNvSpPr>
              <a:spLocks noChangeArrowheads="1"/>
            </p:cNvSpPr>
            <p:nvPr/>
          </p:nvSpPr>
          <p:spPr bwMode="auto">
            <a:xfrm>
              <a:off x="2430" y="1571"/>
              <a:ext cx="220" cy="20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2437" y="1522"/>
              <a:ext cx="2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28683" name="Line 13"/>
            <p:cNvSpPr>
              <a:spLocks noChangeShapeType="1"/>
            </p:cNvSpPr>
            <p:nvPr/>
          </p:nvSpPr>
          <p:spPr bwMode="auto">
            <a:xfrm flipV="1">
              <a:off x="2655" y="1669"/>
              <a:ext cx="302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14"/>
            <p:cNvSpPr>
              <a:spLocks noChangeShapeType="1"/>
            </p:cNvSpPr>
            <p:nvPr/>
          </p:nvSpPr>
          <p:spPr bwMode="auto">
            <a:xfrm>
              <a:off x="2540" y="1315"/>
              <a:ext cx="1" cy="2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Line 15"/>
            <p:cNvSpPr>
              <a:spLocks noChangeShapeType="1"/>
            </p:cNvSpPr>
            <p:nvPr/>
          </p:nvSpPr>
          <p:spPr bwMode="auto">
            <a:xfrm>
              <a:off x="3592" y="1673"/>
              <a:ext cx="30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Text Box 16"/>
            <p:cNvSpPr txBox="1">
              <a:spLocks noChangeArrowheads="1"/>
            </p:cNvSpPr>
            <p:nvPr/>
          </p:nvSpPr>
          <p:spPr bwMode="auto">
            <a:xfrm>
              <a:off x="297" y="1313"/>
              <a:ext cx="1232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d(t)=</a:t>
              </a:r>
              <a:r>
                <a:rPr lang="en-US" sz="2800" b="1">
                  <a:solidFill>
                    <a:srgbClr val="000000"/>
                  </a:solidFill>
                  <a:latin typeface="Symbol" pitchFamily="18" charset="2"/>
                </a:rPr>
                <a:t>S</a:t>
              </a:r>
              <a:r>
                <a:rPr lang="en-US" sz="2000" b="1">
                  <a:solidFill>
                    <a:srgbClr val="000000"/>
                  </a:solidFill>
                </a:rPr>
                <a:t>d</a:t>
              </a:r>
              <a:r>
                <a:rPr lang="en-US" sz="2000" b="1" baseline="-25000">
                  <a:solidFill>
                    <a:srgbClr val="000000"/>
                  </a:solidFill>
                </a:rPr>
                <a:t>n</a:t>
              </a:r>
              <a:r>
                <a:rPr lang="en-US" sz="2000" b="1">
                  <a:solidFill>
                    <a:srgbClr val="000000"/>
                  </a:solidFill>
                </a:rPr>
                <a:t>p(t-nT)</a:t>
              </a:r>
            </a:p>
          </p:txBody>
        </p:sp>
        <p:sp>
          <p:nvSpPr>
            <p:cNvPr id="28687" name="Rectangle 17"/>
            <p:cNvSpPr>
              <a:spLocks noChangeArrowheads="1"/>
            </p:cNvSpPr>
            <p:nvPr/>
          </p:nvSpPr>
          <p:spPr bwMode="auto">
            <a:xfrm>
              <a:off x="2982" y="1448"/>
              <a:ext cx="594" cy="46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8688" name="Text Box 18"/>
            <p:cNvSpPr txBox="1">
              <a:spLocks noChangeArrowheads="1"/>
            </p:cNvSpPr>
            <p:nvPr/>
          </p:nvSpPr>
          <p:spPr bwMode="auto">
            <a:xfrm>
              <a:off x="2997" y="1527"/>
              <a:ext cx="56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g*(-t)</a:t>
              </a:r>
            </a:p>
          </p:txBody>
        </p:sp>
        <p:sp>
          <p:nvSpPr>
            <p:cNvPr id="28689" name="Line 19"/>
            <p:cNvSpPr>
              <a:spLocks noChangeShapeType="1"/>
            </p:cNvSpPr>
            <p:nvPr/>
          </p:nvSpPr>
          <p:spPr bwMode="auto">
            <a:xfrm flipV="1">
              <a:off x="3877" y="1490"/>
              <a:ext cx="201" cy="1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20"/>
            <p:cNvSpPr>
              <a:spLocks noChangeShapeType="1"/>
            </p:cNvSpPr>
            <p:nvPr/>
          </p:nvSpPr>
          <p:spPr bwMode="auto">
            <a:xfrm>
              <a:off x="4095" y="1681"/>
              <a:ext cx="32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21"/>
            <p:cNvSpPr>
              <a:spLocks noChangeShapeType="1"/>
            </p:cNvSpPr>
            <p:nvPr/>
          </p:nvSpPr>
          <p:spPr bwMode="auto">
            <a:xfrm flipV="1">
              <a:off x="5032" y="1661"/>
              <a:ext cx="302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Rectangle 22"/>
            <p:cNvSpPr>
              <a:spLocks noChangeArrowheads="1"/>
            </p:cNvSpPr>
            <p:nvPr/>
          </p:nvSpPr>
          <p:spPr bwMode="auto">
            <a:xfrm>
              <a:off x="4422" y="1443"/>
              <a:ext cx="594" cy="46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8693" name="Text Box 23"/>
            <p:cNvSpPr txBox="1">
              <a:spLocks noChangeArrowheads="1"/>
            </p:cNvSpPr>
            <p:nvPr/>
          </p:nvSpPr>
          <p:spPr bwMode="auto">
            <a:xfrm>
              <a:off x="4437" y="1522"/>
              <a:ext cx="60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</a:t>
              </a:r>
              <a:r>
                <a:rPr lang="en-US" b="1" baseline="-25000">
                  <a:solidFill>
                    <a:srgbClr val="000000"/>
                  </a:solidFill>
                </a:rPr>
                <a:t>eq</a:t>
              </a:r>
              <a:r>
                <a:rPr lang="en-US" b="1">
                  <a:solidFill>
                    <a:srgbClr val="000000"/>
                  </a:solidFill>
                </a:rPr>
                <a:t>(z)</a:t>
              </a:r>
            </a:p>
          </p:txBody>
        </p:sp>
        <p:sp>
          <p:nvSpPr>
            <p:cNvPr id="28694" name="Arc 24"/>
            <p:cNvSpPr>
              <a:spLocks/>
            </p:cNvSpPr>
            <p:nvPr/>
          </p:nvSpPr>
          <p:spPr bwMode="auto">
            <a:xfrm>
              <a:off x="3840" y="1499"/>
              <a:ext cx="210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95" name="Group 25"/>
            <p:cNvGrpSpPr>
              <a:grpSpLocks/>
            </p:cNvGrpSpPr>
            <p:nvPr/>
          </p:nvGrpSpPr>
          <p:grpSpPr bwMode="auto">
            <a:xfrm>
              <a:off x="5120" y="1335"/>
              <a:ext cx="263" cy="322"/>
              <a:chOff x="3419" y="3878"/>
              <a:chExt cx="263" cy="322"/>
            </a:xfrm>
          </p:grpSpPr>
          <p:sp>
            <p:nvSpPr>
              <p:cNvPr id="28697" name="Text Box 26"/>
              <p:cNvSpPr txBox="1">
                <a:spLocks noChangeArrowheads="1"/>
              </p:cNvSpPr>
              <p:nvPr/>
            </p:nvSpPr>
            <p:spPr bwMode="auto">
              <a:xfrm>
                <a:off x="3419" y="3950"/>
                <a:ext cx="26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d</a:t>
                </a:r>
                <a:r>
                  <a:rPr lang="en-US" sz="2000" b="1" baseline="-25000">
                    <a:solidFill>
                      <a:srgbClr val="000000"/>
                    </a:solidFill>
                  </a:rPr>
                  <a:t>n</a:t>
                </a:r>
                <a:endParaRPr lang="en-US" sz="2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8698" name="Text Box 27"/>
              <p:cNvSpPr txBox="1">
                <a:spLocks noChangeArrowheads="1"/>
              </p:cNvSpPr>
              <p:nvPr/>
            </p:nvSpPr>
            <p:spPr bwMode="auto">
              <a:xfrm>
                <a:off x="3426" y="3878"/>
                <a:ext cx="2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^</a:t>
                </a:r>
              </a:p>
            </p:txBody>
          </p:sp>
        </p:grpSp>
        <p:sp>
          <p:nvSpPr>
            <p:cNvPr id="28696" name="Text Box 28"/>
            <p:cNvSpPr txBox="1">
              <a:spLocks noChangeArrowheads="1"/>
            </p:cNvSpPr>
            <p:nvPr/>
          </p:nvSpPr>
          <p:spPr bwMode="auto">
            <a:xfrm>
              <a:off x="4109" y="1405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y</a:t>
              </a:r>
              <a:r>
                <a:rPr lang="en-US" sz="2000" b="1" baseline="-25000">
                  <a:solidFill>
                    <a:srgbClr val="000000"/>
                  </a:solidFill>
                </a:rPr>
                <a:t>n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Multicarrier Modulation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713" y="1690688"/>
            <a:ext cx="8316912" cy="45926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Divides bit stream into N substreams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Modulates substream with bandwidth B/N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Separate subcarriers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B/N&lt;B</a:t>
            </a:r>
            <a:r>
              <a:rPr lang="en-US" sz="2400" baseline="-25000" smtClean="0"/>
              <a:t>c</a:t>
            </a:r>
            <a:r>
              <a:rPr lang="en-US" sz="2400" smtClean="0"/>
              <a:t>      flat fading (no ISI)</a:t>
            </a:r>
          </a:p>
          <a:p>
            <a:pPr lvl="4">
              <a:lnSpc>
                <a:spcPct val="50000"/>
              </a:lnSpc>
            </a:pPr>
            <a:endParaRPr lang="en-US" sz="1600" smtClean="0"/>
          </a:p>
          <a:p>
            <a:pPr>
              <a:lnSpc>
                <a:spcPct val="70000"/>
              </a:lnSpc>
            </a:pPr>
            <a:r>
              <a:rPr lang="en-US" sz="2800" smtClean="0"/>
              <a:t>Requires N modulators and demodulators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Impractical: solved via OFDM implementation</a:t>
            </a:r>
          </a:p>
          <a:p>
            <a:pPr lvl="1">
              <a:lnSpc>
                <a:spcPct val="70000"/>
              </a:lnSpc>
            </a:pPr>
            <a:endParaRPr lang="en-US" sz="2400" smtClean="0"/>
          </a:p>
          <a:p>
            <a:pPr lvl="1">
              <a:lnSpc>
                <a:spcPct val="70000"/>
              </a:lnSpc>
            </a:pPr>
            <a:endParaRPr lang="en-US" sz="2400" smtClean="0"/>
          </a:p>
          <a:p>
            <a:pPr lvl="1">
              <a:lnSpc>
                <a:spcPct val="70000"/>
              </a:lnSpc>
            </a:pPr>
            <a:endParaRPr lang="en-US" sz="2400" smtClean="0"/>
          </a:p>
          <a:p>
            <a:pPr lvl="1">
              <a:lnSpc>
                <a:spcPct val="70000"/>
              </a:lnSpc>
            </a:pPr>
            <a:endParaRPr lang="en-US" sz="2400" smtClean="0"/>
          </a:p>
          <a:p>
            <a:pPr lvl="2">
              <a:lnSpc>
                <a:spcPct val="110000"/>
              </a:lnSpc>
            </a:pPr>
            <a:endParaRPr lang="en-US" sz="2000" smtClean="0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2478088" y="3178175"/>
            <a:ext cx="406400" cy="2032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pSp>
        <p:nvGrpSpPr>
          <p:cNvPr id="29701" name="Group 41"/>
          <p:cNvGrpSpPr>
            <a:grpSpLocks/>
          </p:cNvGrpSpPr>
          <p:nvPr/>
        </p:nvGrpSpPr>
        <p:grpSpPr bwMode="auto">
          <a:xfrm>
            <a:off x="1001713" y="4445000"/>
            <a:ext cx="6937375" cy="2303463"/>
            <a:chOff x="692150" y="1879600"/>
            <a:chExt cx="7283450" cy="2386013"/>
          </a:xfrm>
        </p:grpSpPr>
        <p:sp>
          <p:nvSpPr>
            <p:cNvPr id="29702" name="Line 4"/>
            <p:cNvSpPr>
              <a:spLocks noChangeShapeType="1"/>
            </p:cNvSpPr>
            <p:nvPr/>
          </p:nvSpPr>
          <p:spPr bwMode="auto">
            <a:xfrm>
              <a:off x="1001713" y="2557463"/>
              <a:ext cx="508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Rectangle 5"/>
            <p:cNvSpPr>
              <a:spLocks noChangeArrowheads="1"/>
            </p:cNvSpPr>
            <p:nvPr/>
          </p:nvSpPr>
          <p:spPr bwMode="auto">
            <a:xfrm>
              <a:off x="1511300" y="2093913"/>
              <a:ext cx="928688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sz="2000"/>
            </a:p>
          </p:txBody>
        </p:sp>
        <p:sp>
          <p:nvSpPr>
            <p:cNvPr id="29704" name="Line 6"/>
            <p:cNvSpPr>
              <a:spLocks noChangeShapeType="1"/>
            </p:cNvSpPr>
            <p:nvPr/>
          </p:nvSpPr>
          <p:spPr bwMode="auto">
            <a:xfrm>
              <a:off x="2452688" y="3429000"/>
              <a:ext cx="13350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5" name="Group 7"/>
            <p:cNvGrpSpPr>
              <a:grpSpLocks/>
            </p:cNvGrpSpPr>
            <p:nvPr/>
          </p:nvGrpSpPr>
          <p:grpSpPr bwMode="auto">
            <a:xfrm>
              <a:off x="3013075" y="2571750"/>
              <a:ext cx="88900" cy="393700"/>
              <a:chOff x="965" y="3154"/>
              <a:chExt cx="56" cy="248"/>
            </a:xfrm>
          </p:grpSpPr>
          <p:sp>
            <p:nvSpPr>
              <p:cNvPr id="29737" name="Oval 8"/>
              <p:cNvSpPr>
                <a:spLocks noChangeArrowheads="1"/>
              </p:cNvSpPr>
              <p:nvPr/>
            </p:nvSpPr>
            <p:spPr bwMode="auto">
              <a:xfrm>
                <a:off x="965" y="3154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/>
              </a:p>
            </p:txBody>
          </p:sp>
          <p:sp>
            <p:nvSpPr>
              <p:cNvPr id="29738" name="Oval 9"/>
              <p:cNvSpPr>
                <a:spLocks noChangeArrowheads="1"/>
              </p:cNvSpPr>
              <p:nvPr/>
            </p:nvSpPr>
            <p:spPr bwMode="auto">
              <a:xfrm>
                <a:off x="965" y="3250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/>
              </a:p>
            </p:txBody>
          </p:sp>
          <p:sp>
            <p:nvSpPr>
              <p:cNvPr id="29739" name="Oval 10"/>
              <p:cNvSpPr>
                <a:spLocks noChangeArrowheads="1"/>
              </p:cNvSpPr>
              <p:nvPr/>
            </p:nvSpPr>
            <p:spPr bwMode="auto">
              <a:xfrm>
                <a:off x="965" y="3346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/>
              </a:p>
            </p:txBody>
          </p:sp>
        </p:grpSp>
        <p:grpSp>
          <p:nvGrpSpPr>
            <p:cNvPr id="29706" name="Group 11"/>
            <p:cNvGrpSpPr>
              <a:grpSpLocks/>
            </p:cNvGrpSpPr>
            <p:nvPr/>
          </p:nvGrpSpPr>
          <p:grpSpPr bwMode="auto">
            <a:xfrm>
              <a:off x="3789357" y="1968502"/>
              <a:ext cx="4186228" cy="2297113"/>
              <a:chOff x="1591" y="1266"/>
              <a:chExt cx="2637" cy="1447"/>
            </a:xfrm>
          </p:grpSpPr>
          <p:sp>
            <p:nvSpPr>
              <p:cNvPr id="29714" name="Rectangle 12"/>
              <p:cNvSpPr>
                <a:spLocks noChangeArrowheads="1"/>
              </p:cNvSpPr>
              <p:nvPr/>
            </p:nvSpPr>
            <p:spPr bwMode="auto">
              <a:xfrm flipH="1">
                <a:off x="1591" y="1298"/>
                <a:ext cx="577" cy="31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/>
              </a:p>
            </p:txBody>
          </p:sp>
          <p:sp>
            <p:nvSpPr>
              <p:cNvPr id="29715" name="Rectangle 13"/>
              <p:cNvSpPr>
                <a:spLocks noChangeArrowheads="1"/>
              </p:cNvSpPr>
              <p:nvPr/>
            </p:nvSpPr>
            <p:spPr bwMode="auto">
              <a:xfrm flipH="1">
                <a:off x="1596" y="2025"/>
                <a:ext cx="577" cy="31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/>
              </a:p>
            </p:txBody>
          </p:sp>
          <p:sp>
            <p:nvSpPr>
              <p:cNvPr id="29716" name="Line 14"/>
              <p:cNvSpPr>
                <a:spLocks noChangeShapeType="1"/>
              </p:cNvSpPr>
              <p:nvPr/>
            </p:nvSpPr>
            <p:spPr bwMode="auto">
              <a:xfrm>
                <a:off x="2167" y="1445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7" name="Line 15"/>
              <p:cNvSpPr>
                <a:spLocks noChangeShapeType="1"/>
              </p:cNvSpPr>
              <p:nvPr/>
            </p:nvSpPr>
            <p:spPr bwMode="auto">
              <a:xfrm>
                <a:off x="2190" y="2200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718" name="Group 16"/>
              <p:cNvGrpSpPr>
                <a:grpSpLocks/>
              </p:cNvGrpSpPr>
              <p:nvPr/>
            </p:nvGrpSpPr>
            <p:grpSpPr bwMode="auto">
              <a:xfrm>
                <a:off x="2265" y="1266"/>
                <a:ext cx="729" cy="674"/>
                <a:chOff x="2265" y="1266"/>
                <a:chExt cx="729" cy="674"/>
              </a:xfrm>
            </p:grpSpPr>
            <p:grpSp>
              <p:nvGrpSpPr>
                <p:cNvPr id="29732" name="Group 17"/>
                <p:cNvGrpSpPr>
                  <a:grpSpLocks/>
                </p:cNvGrpSpPr>
                <p:nvPr/>
              </p:nvGrpSpPr>
              <p:grpSpPr bwMode="auto">
                <a:xfrm>
                  <a:off x="2487" y="1266"/>
                  <a:ext cx="265" cy="311"/>
                  <a:chOff x="2002" y="2683"/>
                  <a:chExt cx="265" cy="311"/>
                </a:xfrm>
              </p:grpSpPr>
              <p:sp>
                <p:nvSpPr>
                  <p:cNvPr id="29735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002" y="2745"/>
                    <a:ext cx="265" cy="220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sz="2000"/>
                  </a:p>
                </p:txBody>
              </p:sp>
              <p:sp>
                <p:nvSpPr>
                  <p:cNvPr id="29736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8" y="2683"/>
                    <a:ext cx="224" cy="31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2000">
                        <a:solidFill>
                          <a:srgbClr val="000000"/>
                        </a:solidFill>
                      </a:rPr>
                      <a:t>x</a:t>
                    </a:r>
                  </a:p>
                </p:txBody>
              </p:sp>
            </p:grpSp>
            <p:sp>
              <p:nvSpPr>
                <p:cNvPr id="2973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606" y="1545"/>
                  <a:ext cx="0" cy="17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265" y="1677"/>
                  <a:ext cx="729" cy="26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600" b="1">
                      <a:solidFill>
                        <a:srgbClr val="000000"/>
                      </a:solidFill>
                    </a:rPr>
                    <a:t>cos(2</a:t>
                  </a:r>
                  <a:r>
                    <a:rPr lang="en-US" sz="1600" b="1">
                      <a:solidFill>
                        <a:srgbClr val="000000"/>
                      </a:solidFill>
                      <a:latin typeface="Symbol" pitchFamily="18" charset="2"/>
                    </a:rPr>
                    <a:t>p</a:t>
                  </a:r>
                  <a:r>
                    <a:rPr lang="en-US" sz="1600" b="1">
                      <a:solidFill>
                        <a:srgbClr val="000000"/>
                      </a:solidFill>
                    </a:rPr>
                    <a:t>f</a:t>
                  </a:r>
                  <a:r>
                    <a:rPr lang="en-US" sz="1600" b="1" baseline="-25000">
                      <a:solidFill>
                        <a:srgbClr val="000000"/>
                      </a:solidFill>
                    </a:rPr>
                    <a:t>0</a:t>
                  </a:r>
                  <a:r>
                    <a:rPr lang="en-US" sz="1600" b="1">
                      <a:solidFill>
                        <a:srgbClr val="000000"/>
                      </a:solidFill>
                    </a:rPr>
                    <a:t>t)</a:t>
                  </a:r>
                </a:p>
              </p:txBody>
            </p:sp>
          </p:grpSp>
          <p:grpSp>
            <p:nvGrpSpPr>
              <p:cNvPr id="29719" name="Group 22"/>
              <p:cNvGrpSpPr>
                <a:grpSpLocks/>
              </p:cNvGrpSpPr>
              <p:nvPr/>
            </p:nvGrpSpPr>
            <p:grpSpPr bwMode="auto">
              <a:xfrm>
                <a:off x="2288" y="2039"/>
                <a:ext cx="751" cy="674"/>
                <a:chOff x="2265" y="1266"/>
                <a:chExt cx="751" cy="674"/>
              </a:xfrm>
            </p:grpSpPr>
            <p:grpSp>
              <p:nvGrpSpPr>
                <p:cNvPr id="29727" name="Group 23"/>
                <p:cNvGrpSpPr>
                  <a:grpSpLocks/>
                </p:cNvGrpSpPr>
                <p:nvPr/>
              </p:nvGrpSpPr>
              <p:grpSpPr bwMode="auto">
                <a:xfrm>
                  <a:off x="2487" y="1266"/>
                  <a:ext cx="265" cy="311"/>
                  <a:chOff x="2002" y="2683"/>
                  <a:chExt cx="265" cy="311"/>
                </a:xfrm>
              </p:grpSpPr>
              <p:sp>
                <p:nvSpPr>
                  <p:cNvPr id="29730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2002" y="2745"/>
                    <a:ext cx="265" cy="220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sz="2000"/>
                  </a:p>
                </p:txBody>
              </p:sp>
              <p:sp>
                <p:nvSpPr>
                  <p:cNvPr id="2973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8" y="2683"/>
                    <a:ext cx="224" cy="31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2000">
                        <a:solidFill>
                          <a:srgbClr val="000000"/>
                        </a:solidFill>
                      </a:rPr>
                      <a:t>x</a:t>
                    </a:r>
                  </a:p>
                </p:txBody>
              </p:sp>
            </p:grpSp>
            <p:sp>
              <p:nvSpPr>
                <p:cNvPr id="2972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606" y="1545"/>
                  <a:ext cx="0" cy="17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2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65" y="1677"/>
                  <a:ext cx="751" cy="26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600" b="1">
                      <a:solidFill>
                        <a:srgbClr val="000000"/>
                      </a:solidFill>
                    </a:rPr>
                    <a:t>cos(2</a:t>
                  </a:r>
                  <a:r>
                    <a:rPr lang="en-US" sz="1600" b="1">
                      <a:solidFill>
                        <a:srgbClr val="000000"/>
                      </a:solidFill>
                      <a:latin typeface="Symbol" pitchFamily="18" charset="2"/>
                    </a:rPr>
                    <a:t>p</a:t>
                  </a:r>
                  <a:r>
                    <a:rPr lang="en-US" sz="1600" b="1">
                      <a:solidFill>
                        <a:srgbClr val="000000"/>
                      </a:solidFill>
                    </a:rPr>
                    <a:t>f</a:t>
                  </a:r>
                  <a:r>
                    <a:rPr lang="en-US" sz="1600" b="1" baseline="-25000">
                      <a:solidFill>
                        <a:srgbClr val="000000"/>
                      </a:solidFill>
                    </a:rPr>
                    <a:t>N</a:t>
                  </a:r>
                  <a:r>
                    <a:rPr lang="en-US" sz="1600" b="1">
                      <a:solidFill>
                        <a:srgbClr val="000000"/>
                      </a:solidFill>
                    </a:rPr>
                    <a:t>t)</a:t>
                  </a:r>
                </a:p>
              </p:txBody>
            </p:sp>
          </p:grpSp>
          <p:sp>
            <p:nvSpPr>
              <p:cNvPr id="29720" name="Line 28"/>
              <p:cNvSpPr>
                <a:spLocks noChangeShapeType="1"/>
              </p:cNvSpPr>
              <p:nvPr/>
            </p:nvSpPr>
            <p:spPr bwMode="auto">
              <a:xfrm>
                <a:off x="2771" y="1446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1" name="Line 29"/>
              <p:cNvSpPr>
                <a:spLocks noChangeShapeType="1"/>
              </p:cNvSpPr>
              <p:nvPr/>
            </p:nvSpPr>
            <p:spPr bwMode="auto">
              <a:xfrm>
                <a:off x="2793" y="2209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2" name="Line 30"/>
              <p:cNvSpPr>
                <a:spLocks noChangeShapeType="1"/>
              </p:cNvSpPr>
              <p:nvPr/>
            </p:nvSpPr>
            <p:spPr bwMode="auto">
              <a:xfrm flipV="1">
                <a:off x="3099" y="1984"/>
                <a:ext cx="330" cy="2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3" name="Line 31"/>
              <p:cNvSpPr>
                <a:spLocks noChangeShapeType="1"/>
              </p:cNvSpPr>
              <p:nvPr/>
            </p:nvSpPr>
            <p:spPr bwMode="auto">
              <a:xfrm>
                <a:off x="3076" y="1449"/>
                <a:ext cx="330" cy="2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4" name="Oval 32"/>
              <p:cNvSpPr>
                <a:spLocks noChangeArrowheads="1"/>
              </p:cNvSpPr>
              <p:nvPr/>
            </p:nvSpPr>
            <p:spPr bwMode="auto">
              <a:xfrm>
                <a:off x="3364" y="1591"/>
                <a:ext cx="530" cy="46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/>
              </a:p>
            </p:txBody>
          </p:sp>
          <p:sp>
            <p:nvSpPr>
              <p:cNvPr id="29725" name="Text Box 33"/>
              <p:cNvSpPr txBox="1">
                <a:spLocks noChangeArrowheads="1"/>
              </p:cNvSpPr>
              <p:nvPr/>
            </p:nvSpPr>
            <p:spPr bwMode="auto">
              <a:xfrm>
                <a:off x="3480" y="1639"/>
                <a:ext cx="285" cy="4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>
                    <a:solidFill>
                      <a:srgbClr val="000000"/>
                    </a:solidFill>
                    <a:latin typeface="Symbol" pitchFamily="18" charset="2"/>
                  </a:rPr>
                  <a:t>S</a:t>
                </a:r>
              </a:p>
            </p:txBody>
          </p:sp>
          <p:sp>
            <p:nvSpPr>
              <p:cNvPr id="29726" name="Line 34"/>
              <p:cNvSpPr>
                <a:spLocks noChangeShapeType="1"/>
              </p:cNvSpPr>
              <p:nvPr/>
            </p:nvSpPr>
            <p:spPr bwMode="auto">
              <a:xfrm>
                <a:off x="3908" y="1815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07" name="Text Box 35"/>
            <p:cNvSpPr txBox="1">
              <a:spLocks noChangeArrowheads="1"/>
            </p:cNvSpPr>
            <p:nvPr/>
          </p:nvSpPr>
          <p:spPr bwMode="auto">
            <a:xfrm>
              <a:off x="692150" y="2090738"/>
              <a:ext cx="800216" cy="4557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000000"/>
                  </a:solidFill>
                </a:rPr>
                <a:t>R</a:t>
              </a:r>
              <a:r>
                <a:rPr lang="en-US" sz="18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29708" name="Line 36"/>
            <p:cNvSpPr>
              <a:spLocks noChangeShapeType="1"/>
            </p:cNvSpPr>
            <p:nvPr/>
          </p:nvSpPr>
          <p:spPr bwMode="auto">
            <a:xfrm>
              <a:off x="2459038" y="2303463"/>
              <a:ext cx="13350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Text Box 37"/>
            <p:cNvSpPr txBox="1">
              <a:spLocks noChangeArrowheads="1"/>
            </p:cNvSpPr>
            <p:nvPr/>
          </p:nvSpPr>
          <p:spPr bwMode="auto">
            <a:xfrm>
              <a:off x="2600325" y="1879600"/>
              <a:ext cx="1113598" cy="4557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000000"/>
                  </a:solidFill>
                </a:rPr>
                <a:t>R/N</a:t>
              </a:r>
              <a:r>
                <a:rPr lang="en-US" sz="1800">
                  <a:solidFill>
                    <a:srgbClr val="000000"/>
                  </a:solidFill>
                </a:rPr>
                <a:t>  bps</a:t>
              </a:r>
            </a:p>
          </p:txBody>
        </p:sp>
        <p:sp>
          <p:nvSpPr>
            <p:cNvPr id="29710" name="Text Box 38"/>
            <p:cNvSpPr txBox="1">
              <a:spLocks noChangeArrowheads="1"/>
            </p:cNvSpPr>
            <p:nvPr/>
          </p:nvSpPr>
          <p:spPr bwMode="auto">
            <a:xfrm>
              <a:off x="2535237" y="3048000"/>
              <a:ext cx="1113598" cy="4557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srgbClr val="000000"/>
                  </a:solidFill>
                </a:rPr>
                <a:t>R/N</a:t>
              </a:r>
              <a:r>
                <a:rPr lang="en-US" sz="1800">
                  <a:solidFill>
                    <a:srgbClr val="000000"/>
                  </a:solidFill>
                </a:rPr>
                <a:t>  bps</a:t>
              </a:r>
            </a:p>
          </p:txBody>
        </p:sp>
        <p:sp>
          <p:nvSpPr>
            <p:cNvPr id="29711" name="Text Box 39"/>
            <p:cNvSpPr txBox="1">
              <a:spLocks noChangeArrowheads="1"/>
            </p:cNvSpPr>
            <p:nvPr/>
          </p:nvSpPr>
          <p:spPr bwMode="auto">
            <a:xfrm>
              <a:off x="3755509" y="2009775"/>
              <a:ext cx="1017034" cy="5696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QAM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29712" name="Text Box 40"/>
            <p:cNvSpPr txBox="1">
              <a:spLocks noChangeArrowheads="1"/>
            </p:cNvSpPr>
            <p:nvPr/>
          </p:nvSpPr>
          <p:spPr bwMode="auto">
            <a:xfrm>
              <a:off x="3763447" y="3178175"/>
              <a:ext cx="1017034" cy="5696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QAM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29713" name="Text Box 41"/>
            <p:cNvSpPr txBox="1">
              <a:spLocks noChangeArrowheads="1"/>
            </p:cNvSpPr>
            <p:nvPr/>
          </p:nvSpPr>
          <p:spPr bwMode="auto">
            <a:xfrm>
              <a:off x="1468002" y="2373313"/>
              <a:ext cx="978772" cy="10253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Serial 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To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Parallel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Converter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1813"/>
            <a:ext cx="8548688" cy="881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FFT Implementation: OFDM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5507038"/>
            <a:ext cx="7931150" cy="101282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mtClean="0"/>
              <a:t>Design Issues</a:t>
            </a:r>
          </a:p>
          <a:p>
            <a:pPr lvl="1"/>
            <a:r>
              <a:rPr lang="en-US" smtClean="0"/>
              <a:t>PAPR, frequency offset, fading, complexity</a:t>
            </a:r>
          </a:p>
          <a:p>
            <a:pPr lvl="1"/>
            <a:r>
              <a:rPr lang="en-US" smtClean="0"/>
              <a:t>MIMO-OFDM</a:t>
            </a:r>
          </a:p>
          <a:p>
            <a:pPr lvl="1">
              <a:lnSpc>
                <a:spcPct val="70000"/>
              </a:lnSpc>
            </a:pPr>
            <a:endParaRPr lang="en-US" sz="2000" smtClean="0"/>
          </a:p>
          <a:p>
            <a:pPr lvl="1">
              <a:lnSpc>
                <a:spcPct val="210000"/>
              </a:lnSpc>
              <a:buFont typeface="Wingdings" pitchFamily="2" charset="2"/>
              <a:buNone/>
            </a:pPr>
            <a:endParaRPr lang="en-US" sz="2000" smtClean="0"/>
          </a:p>
          <a:p>
            <a:pPr lvl="1">
              <a:buFont typeface="Wingdings" pitchFamily="2" charset="2"/>
              <a:buNone/>
            </a:pPr>
            <a:r>
              <a:rPr lang="en-US" sz="2000" smtClean="0"/>
              <a:t>		v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377825" y="1582738"/>
            <a:ext cx="8388350" cy="1763712"/>
            <a:chOff x="377369" y="3156858"/>
            <a:chExt cx="8389258" cy="1763491"/>
          </a:xfrm>
        </p:grpSpPr>
        <p:sp>
          <p:nvSpPr>
            <p:cNvPr id="30763" name="Line 4"/>
            <p:cNvSpPr>
              <a:spLocks noChangeShapeType="1"/>
            </p:cNvSpPr>
            <p:nvPr/>
          </p:nvSpPr>
          <p:spPr bwMode="auto">
            <a:xfrm>
              <a:off x="811890" y="3993471"/>
              <a:ext cx="463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Rectangle 5"/>
            <p:cNvSpPr>
              <a:spLocks noChangeArrowheads="1"/>
            </p:cNvSpPr>
            <p:nvPr/>
          </p:nvSpPr>
          <p:spPr bwMode="auto">
            <a:xfrm flipH="1">
              <a:off x="1269090" y="3766458"/>
              <a:ext cx="915988" cy="4921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5" name="Line 6"/>
            <p:cNvSpPr>
              <a:spLocks noChangeShapeType="1"/>
            </p:cNvSpPr>
            <p:nvPr/>
          </p:nvSpPr>
          <p:spPr bwMode="auto">
            <a:xfrm>
              <a:off x="7360328" y="4009346"/>
              <a:ext cx="3476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Line 7"/>
            <p:cNvSpPr>
              <a:spLocks noChangeShapeType="1"/>
            </p:cNvSpPr>
            <p:nvPr/>
          </p:nvSpPr>
          <p:spPr bwMode="auto">
            <a:xfrm>
              <a:off x="6468153" y="4017283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67" name="Group 8"/>
            <p:cNvGrpSpPr>
              <a:grpSpLocks/>
            </p:cNvGrpSpPr>
            <p:nvPr/>
          </p:nvGrpSpPr>
          <p:grpSpPr bwMode="auto">
            <a:xfrm>
              <a:off x="7371440" y="3753758"/>
              <a:ext cx="1101725" cy="1019175"/>
              <a:chOff x="2265" y="1266"/>
              <a:chExt cx="694" cy="642"/>
            </a:xfrm>
          </p:grpSpPr>
          <p:grpSp>
            <p:nvGrpSpPr>
              <p:cNvPr id="30792" name="Group 9"/>
              <p:cNvGrpSpPr>
                <a:grpSpLocks/>
              </p:cNvGrpSpPr>
              <p:nvPr/>
            </p:nvGrpSpPr>
            <p:grpSpPr bwMode="auto">
              <a:xfrm>
                <a:off x="2487" y="1266"/>
                <a:ext cx="265" cy="288"/>
                <a:chOff x="2002" y="2683"/>
                <a:chExt cx="265" cy="288"/>
              </a:xfrm>
            </p:grpSpPr>
            <p:sp>
              <p:nvSpPr>
                <p:cNvPr id="30795" name="Oval 10"/>
                <p:cNvSpPr>
                  <a:spLocks noChangeArrowheads="1"/>
                </p:cNvSpPr>
                <p:nvPr/>
              </p:nvSpPr>
              <p:spPr bwMode="auto">
                <a:xfrm>
                  <a:off x="2002" y="2745"/>
                  <a:ext cx="265" cy="22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9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028" y="2683"/>
                  <a:ext cx="212" cy="28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30793" name="Line 12"/>
              <p:cNvSpPr>
                <a:spLocks noChangeShapeType="1"/>
              </p:cNvSpPr>
              <p:nvPr/>
            </p:nvSpPr>
            <p:spPr bwMode="auto">
              <a:xfrm flipV="1">
                <a:off x="2606" y="1545"/>
                <a:ext cx="0" cy="1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4" name="Text Box 13"/>
              <p:cNvSpPr txBox="1">
                <a:spLocks noChangeArrowheads="1"/>
              </p:cNvSpPr>
              <p:nvPr/>
            </p:nvSpPr>
            <p:spPr bwMode="auto">
              <a:xfrm>
                <a:off x="2265" y="1677"/>
                <a:ext cx="6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rgbClr val="000000"/>
                    </a:solidFill>
                  </a:rPr>
                  <a:t>cos(2</a:t>
                </a:r>
                <a:r>
                  <a:rPr lang="en-US" sz="1800" b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r>
                  <a:rPr lang="en-US" sz="1800" b="1">
                    <a:solidFill>
                      <a:srgbClr val="000000"/>
                    </a:solidFill>
                  </a:rPr>
                  <a:t>f</a:t>
                </a:r>
                <a:r>
                  <a:rPr lang="en-US" sz="1800" b="1" baseline="-25000">
                    <a:solidFill>
                      <a:srgbClr val="000000"/>
                    </a:solidFill>
                  </a:rPr>
                  <a:t>c</a:t>
                </a:r>
                <a:r>
                  <a:rPr lang="en-US" sz="1800" b="1">
                    <a:solidFill>
                      <a:srgbClr val="000000"/>
                    </a:solidFill>
                  </a:rPr>
                  <a:t>t)</a:t>
                </a:r>
              </a:p>
            </p:txBody>
          </p:sp>
        </p:grpSp>
        <p:sp>
          <p:nvSpPr>
            <p:cNvPr id="30768" name="Text Box 14"/>
            <p:cNvSpPr txBox="1">
              <a:spLocks noChangeArrowheads="1"/>
            </p:cNvSpPr>
            <p:nvPr/>
          </p:nvSpPr>
          <p:spPr bwMode="auto">
            <a:xfrm>
              <a:off x="488040" y="3555321"/>
              <a:ext cx="75565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30769" name="Line 15"/>
            <p:cNvSpPr>
              <a:spLocks noChangeShapeType="1"/>
            </p:cNvSpPr>
            <p:nvPr/>
          </p:nvSpPr>
          <p:spPr bwMode="auto">
            <a:xfrm>
              <a:off x="3532865" y="3566433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0" name="Text Box 16"/>
            <p:cNvSpPr txBox="1">
              <a:spLocks noChangeArrowheads="1"/>
            </p:cNvSpPr>
            <p:nvPr/>
          </p:nvSpPr>
          <p:spPr bwMode="auto">
            <a:xfrm>
              <a:off x="1242103" y="3729946"/>
              <a:ext cx="1003300" cy="51752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Modulator</a:t>
              </a:r>
            </a:p>
          </p:txBody>
        </p:sp>
        <p:grpSp>
          <p:nvGrpSpPr>
            <p:cNvPr id="30771" name="Group 17"/>
            <p:cNvGrpSpPr>
              <a:grpSpLocks/>
            </p:cNvGrpSpPr>
            <p:nvPr/>
          </p:nvGrpSpPr>
          <p:grpSpPr bwMode="auto">
            <a:xfrm>
              <a:off x="2548615" y="3355296"/>
              <a:ext cx="965200" cy="1481137"/>
              <a:chOff x="947" y="1949"/>
              <a:chExt cx="608" cy="933"/>
            </a:xfrm>
          </p:grpSpPr>
          <p:sp>
            <p:nvSpPr>
              <p:cNvPr id="30790" name="Rectangle 18"/>
              <p:cNvSpPr>
                <a:spLocks noChangeArrowheads="1"/>
              </p:cNvSpPr>
              <p:nvPr/>
            </p:nvSpPr>
            <p:spPr bwMode="auto">
              <a:xfrm>
                <a:off x="970" y="1949"/>
                <a:ext cx="585" cy="933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1" name="Text Box 19"/>
              <p:cNvSpPr txBox="1">
                <a:spLocks noChangeArrowheads="1"/>
              </p:cNvSpPr>
              <p:nvPr/>
            </p:nvSpPr>
            <p:spPr bwMode="auto">
              <a:xfrm>
                <a:off x="947" y="2125"/>
                <a:ext cx="608" cy="59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Serial 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To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Parallel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Converter</a:t>
                </a:r>
              </a:p>
            </p:txBody>
          </p:sp>
        </p:grpSp>
        <p:sp>
          <p:nvSpPr>
            <p:cNvPr id="30772" name="Line 20"/>
            <p:cNvSpPr>
              <a:spLocks noChangeShapeType="1"/>
            </p:cNvSpPr>
            <p:nvPr/>
          </p:nvSpPr>
          <p:spPr bwMode="auto">
            <a:xfrm>
              <a:off x="2210478" y="4014108"/>
              <a:ext cx="377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3" name="Line 21"/>
            <p:cNvSpPr>
              <a:spLocks noChangeShapeType="1"/>
            </p:cNvSpPr>
            <p:nvPr/>
          </p:nvSpPr>
          <p:spPr bwMode="auto">
            <a:xfrm>
              <a:off x="3526515" y="4633233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4" name="Rectangle 22"/>
            <p:cNvSpPr>
              <a:spLocks noChangeArrowheads="1"/>
            </p:cNvSpPr>
            <p:nvPr/>
          </p:nvSpPr>
          <p:spPr bwMode="auto">
            <a:xfrm>
              <a:off x="4115478" y="3334658"/>
              <a:ext cx="798512" cy="148113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5" name="Text Box 23"/>
            <p:cNvSpPr txBox="1">
              <a:spLocks noChangeArrowheads="1"/>
            </p:cNvSpPr>
            <p:nvPr/>
          </p:nvSpPr>
          <p:spPr bwMode="auto">
            <a:xfrm>
              <a:off x="4252003" y="3933146"/>
              <a:ext cx="588962" cy="304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IFFT</a:t>
              </a:r>
            </a:p>
          </p:txBody>
        </p:sp>
        <p:sp>
          <p:nvSpPr>
            <p:cNvPr id="30776" name="Text Box 24"/>
            <p:cNvSpPr txBox="1">
              <a:spLocks noChangeArrowheads="1"/>
            </p:cNvSpPr>
            <p:nvPr/>
          </p:nvSpPr>
          <p:spPr bwMode="auto">
            <a:xfrm>
              <a:off x="3615415" y="3156858"/>
              <a:ext cx="45085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777" name="Text Box 25"/>
            <p:cNvSpPr txBox="1">
              <a:spLocks noChangeArrowheads="1"/>
            </p:cNvSpPr>
            <p:nvPr/>
          </p:nvSpPr>
          <p:spPr bwMode="auto">
            <a:xfrm>
              <a:off x="3548740" y="4180796"/>
              <a:ext cx="625475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30778" name="Rectangle 26"/>
            <p:cNvSpPr>
              <a:spLocks noChangeArrowheads="1"/>
            </p:cNvSpPr>
            <p:nvPr/>
          </p:nvSpPr>
          <p:spPr bwMode="auto">
            <a:xfrm>
              <a:off x="5531528" y="3342596"/>
              <a:ext cx="928687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9" name="Line 27"/>
            <p:cNvSpPr>
              <a:spLocks noChangeShapeType="1"/>
            </p:cNvSpPr>
            <p:nvPr/>
          </p:nvSpPr>
          <p:spPr bwMode="auto">
            <a:xfrm>
              <a:off x="4948915" y="3587071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0" name="Line 28"/>
            <p:cNvSpPr>
              <a:spLocks noChangeShapeType="1"/>
            </p:cNvSpPr>
            <p:nvPr/>
          </p:nvSpPr>
          <p:spPr bwMode="auto">
            <a:xfrm>
              <a:off x="4942565" y="4653871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1" name="Text Box 29"/>
            <p:cNvSpPr txBox="1">
              <a:spLocks noChangeArrowheads="1"/>
            </p:cNvSpPr>
            <p:nvPr/>
          </p:nvSpPr>
          <p:spPr bwMode="auto">
            <a:xfrm>
              <a:off x="5031465" y="3163208"/>
              <a:ext cx="39370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782" name="Text Box 30"/>
            <p:cNvSpPr txBox="1">
              <a:spLocks noChangeArrowheads="1"/>
            </p:cNvSpPr>
            <p:nvPr/>
          </p:nvSpPr>
          <p:spPr bwMode="auto">
            <a:xfrm>
              <a:off x="4964790" y="4201433"/>
              <a:ext cx="568325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30783" name="Text Box 31"/>
            <p:cNvSpPr txBox="1">
              <a:spLocks noChangeArrowheads="1"/>
            </p:cNvSpPr>
            <p:nvPr/>
          </p:nvSpPr>
          <p:spPr bwMode="auto">
            <a:xfrm>
              <a:off x="5522624" y="3518808"/>
              <a:ext cx="987771" cy="11695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Add </a:t>
              </a:r>
              <a:r>
                <a:rPr lang="en-US" sz="1400" b="1">
                  <a:solidFill>
                    <a:srgbClr val="FF0000"/>
                  </a:solidFill>
                </a:rPr>
                <a:t>cyclic</a:t>
              </a:r>
            </a:p>
            <a:p>
              <a:pPr algn="ctr"/>
              <a:r>
                <a:rPr lang="en-US" sz="1400" b="1">
                  <a:solidFill>
                    <a:srgbClr val="FF0000"/>
                  </a:solidFill>
                </a:rPr>
                <a:t>prefix </a:t>
              </a:r>
              <a:r>
                <a:rPr lang="en-US" sz="1400" b="1">
                  <a:solidFill>
                    <a:srgbClr val="000000"/>
                  </a:solidFill>
                </a:rPr>
                <a:t>and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To Serial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grpSp>
          <p:nvGrpSpPr>
            <p:cNvPr id="30784" name="Group 32"/>
            <p:cNvGrpSpPr>
              <a:grpSpLocks/>
            </p:cNvGrpSpPr>
            <p:nvPr/>
          </p:nvGrpSpPr>
          <p:grpSpPr bwMode="auto">
            <a:xfrm>
              <a:off x="6849153" y="3833133"/>
              <a:ext cx="503237" cy="347663"/>
              <a:chOff x="4608" y="1829"/>
              <a:chExt cx="317" cy="219"/>
            </a:xfrm>
          </p:grpSpPr>
          <p:sp>
            <p:nvSpPr>
              <p:cNvPr id="30788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9" name="Text Box 34"/>
              <p:cNvSpPr txBox="1">
                <a:spLocks noChangeArrowheads="1"/>
              </p:cNvSpPr>
              <p:nvPr/>
            </p:nvSpPr>
            <p:spPr bwMode="auto">
              <a:xfrm>
                <a:off x="4616" y="1850"/>
                <a:ext cx="309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D/A</a:t>
                </a:r>
              </a:p>
            </p:txBody>
          </p:sp>
        </p:grpSp>
        <p:sp>
          <p:nvSpPr>
            <p:cNvPr id="30785" name="Line 35"/>
            <p:cNvSpPr>
              <a:spLocks noChangeShapeType="1"/>
            </p:cNvSpPr>
            <p:nvPr/>
          </p:nvSpPr>
          <p:spPr bwMode="auto">
            <a:xfrm>
              <a:off x="8150903" y="4017283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6" name="Rectangle 67"/>
            <p:cNvSpPr>
              <a:spLocks noChangeArrowheads="1"/>
            </p:cNvSpPr>
            <p:nvPr/>
          </p:nvSpPr>
          <p:spPr bwMode="auto">
            <a:xfrm>
              <a:off x="377369" y="3207663"/>
              <a:ext cx="8389258" cy="1712686"/>
            </a:xfrm>
            <a:prstGeom prst="rect">
              <a:avLst/>
            </a:prstGeom>
            <a:noFill/>
            <a:ln w="28575" algn="ctr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7" name="TextBox 78"/>
            <p:cNvSpPr txBox="1">
              <a:spLocks noChangeArrowheads="1"/>
            </p:cNvSpPr>
            <p:nvPr/>
          </p:nvSpPr>
          <p:spPr bwMode="auto">
            <a:xfrm>
              <a:off x="7997371" y="3265714"/>
              <a:ext cx="61266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TX</a:t>
              </a:r>
            </a:p>
          </p:txBody>
        </p:sp>
      </p:grpSp>
      <p:grpSp>
        <p:nvGrpSpPr>
          <p:cNvPr id="7" name="Group 80"/>
          <p:cNvGrpSpPr>
            <a:grpSpLocks/>
          </p:cNvGrpSpPr>
          <p:nvPr/>
        </p:nvGrpSpPr>
        <p:grpSpPr bwMode="auto">
          <a:xfrm>
            <a:off x="203200" y="3455988"/>
            <a:ext cx="8766175" cy="1828800"/>
            <a:chOff x="203195" y="4985660"/>
            <a:chExt cx="8766629" cy="1828798"/>
          </a:xfrm>
        </p:grpSpPr>
        <p:sp>
          <p:nvSpPr>
            <p:cNvPr id="30726" name="Line 4"/>
            <p:cNvSpPr>
              <a:spLocks noChangeShapeType="1"/>
            </p:cNvSpPr>
            <p:nvPr/>
          </p:nvSpPr>
          <p:spPr bwMode="auto">
            <a:xfrm flipH="1">
              <a:off x="8155205" y="5898926"/>
              <a:ext cx="463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7" name="Rectangle 5"/>
            <p:cNvSpPr>
              <a:spLocks noChangeArrowheads="1"/>
            </p:cNvSpPr>
            <p:nvPr/>
          </p:nvSpPr>
          <p:spPr bwMode="auto">
            <a:xfrm>
              <a:off x="7245567" y="5671913"/>
              <a:ext cx="915988" cy="4921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Line 6"/>
            <p:cNvSpPr>
              <a:spLocks noChangeShapeType="1"/>
            </p:cNvSpPr>
            <p:nvPr/>
          </p:nvSpPr>
          <p:spPr bwMode="auto">
            <a:xfrm flipH="1" flipV="1">
              <a:off x="1142095" y="5929315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9" name="Group 8"/>
            <p:cNvGrpSpPr>
              <a:grpSpLocks/>
            </p:cNvGrpSpPr>
            <p:nvPr/>
          </p:nvGrpSpPr>
          <p:grpSpPr bwMode="auto">
            <a:xfrm flipH="1">
              <a:off x="391434" y="5659213"/>
              <a:ext cx="1101725" cy="1019175"/>
              <a:chOff x="2265" y="1266"/>
              <a:chExt cx="694" cy="642"/>
            </a:xfrm>
          </p:grpSpPr>
          <p:grpSp>
            <p:nvGrpSpPr>
              <p:cNvPr id="30758" name="Group 9"/>
              <p:cNvGrpSpPr>
                <a:grpSpLocks/>
              </p:cNvGrpSpPr>
              <p:nvPr/>
            </p:nvGrpSpPr>
            <p:grpSpPr bwMode="auto">
              <a:xfrm>
                <a:off x="2487" y="1266"/>
                <a:ext cx="265" cy="288"/>
                <a:chOff x="2002" y="2683"/>
                <a:chExt cx="265" cy="288"/>
              </a:xfrm>
            </p:grpSpPr>
            <p:sp>
              <p:nvSpPr>
                <p:cNvPr id="30761" name="Oval 10"/>
                <p:cNvSpPr>
                  <a:spLocks noChangeArrowheads="1"/>
                </p:cNvSpPr>
                <p:nvPr/>
              </p:nvSpPr>
              <p:spPr bwMode="auto">
                <a:xfrm>
                  <a:off x="2002" y="2745"/>
                  <a:ext cx="265" cy="22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028" y="2683"/>
                  <a:ext cx="212" cy="28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30759" name="Line 12"/>
              <p:cNvSpPr>
                <a:spLocks noChangeShapeType="1"/>
              </p:cNvSpPr>
              <p:nvPr/>
            </p:nvSpPr>
            <p:spPr bwMode="auto">
              <a:xfrm flipV="1">
                <a:off x="2606" y="1545"/>
                <a:ext cx="0" cy="1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0" name="Text Box 13"/>
              <p:cNvSpPr txBox="1">
                <a:spLocks noChangeArrowheads="1"/>
              </p:cNvSpPr>
              <p:nvPr/>
            </p:nvSpPr>
            <p:spPr bwMode="auto">
              <a:xfrm>
                <a:off x="2265" y="1677"/>
                <a:ext cx="6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rgbClr val="000000"/>
                    </a:solidFill>
                  </a:rPr>
                  <a:t>cos(2</a:t>
                </a:r>
                <a:r>
                  <a:rPr lang="en-US" sz="1800" b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r>
                  <a:rPr lang="en-US" sz="1800" b="1">
                    <a:solidFill>
                      <a:srgbClr val="000000"/>
                    </a:solidFill>
                  </a:rPr>
                  <a:t>f</a:t>
                </a:r>
                <a:r>
                  <a:rPr lang="en-US" sz="1800" b="1" baseline="-25000">
                    <a:solidFill>
                      <a:srgbClr val="000000"/>
                    </a:solidFill>
                  </a:rPr>
                  <a:t>c</a:t>
                </a:r>
                <a:r>
                  <a:rPr lang="en-US" sz="1800" b="1">
                    <a:solidFill>
                      <a:srgbClr val="000000"/>
                    </a:solidFill>
                  </a:rPr>
                  <a:t>t)</a:t>
                </a:r>
              </a:p>
            </p:txBody>
          </p:sp>
        </p:grpSp>
        <p:sp>
          <p:nvSpPr>
            <p:cNvPr id="30730" name="Text Box 14"/>
            <p:cNvSpPr txBox="1">
              <a:spLocks noChangeArrowheads="1"/>
            </p:cNvSpPr>
            <p:nvPr/>
          </p:nvSpPr>
          <p:spPr bwMode="auto">
            <a:xfrm flipH="1">
              <a:off x="8186955" y="5460776"/>
              <a:ext cx="75565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30731" name="Line 15"/>
            <p:cNvSpPr>
              <a:spLocks noChangeShapeType="1"/>
            </p:cNvSpPr>
            <p:nvPr/>
          </p:nvSpPr>
          <p:spPr bwMode="auto">
            <a:xfrm flipH="1">
              <a:off x="5304055" y="5471888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Text Box 16"/>
            <p:cNvSpPr txBox="1">
              <a:spLocks noChangeArrowheads="1"/>
            </p:cNvSpPr>
            <p:nvPr/>
          </p:nvSpPr>
          <p:spPr bwMode="auto">
            <a:xfrm flipH="1">
              <a:off x="7185242" y="5635401"/>
              <a:ext cx="1003300" cy="51752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30733" name="Rectangle 18"/>
            <p:cNvSpPr>
              <a:spLocks noChangeArrowheads="1"/>
            </p:cNvSpPr>
            <p:nvPr/>
          </p:nvSpPr>
          <p:spPr bwMode="auto">
            <a:xfrm flipH="1">
              <a:off x="5916830" y="5260751"/>
              <a:ext cx="928688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Line 20"/>
            <p:cNvSpPr>
              <a:spLocks noChangeShapeType="1"/>
            </p:cNvSpPr>
            <p:nvPr/>
          </p:nvSpPr>
          <p:spPr bwMode="auto">
            <a:xfrm flipH="1">
              <a:off x="6842342" y="5919563"/>
              <a:ext cx="377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Line 21"/>
            <p:cNvSpPr>
              <a:spLocks noChangeShapeType="1"/>
            </p:cNvSpPr>
            <p:nvPr/>
          </p:nvSpPr>
          <p:spPr bwMode="auto">
            <a:xfrm flipH="1">
              <a:off x="5296117" y="6538688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Rectangle 22"/>
            <p:cNvSpPr>
              <a:spLocks noChangeArrowheads="1"/>
            </p:cNvSpPr>
            <p:nvPr/>
          </p:nvSpPr>
          <p:spPr bwMode="auto">
            <a:xfrm flipH="1">
              <a:off x="4516655" y="5240113"/>
              <a:ext cx="798512" cy="148113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Text Box 23"/>
            <p:cNvSpPr txBox="1">
              <a:spLocks noChangeArrowheads="1"/>
            </p:cNvSpPr>
            <p:nvPr/>
          </p:nvSpPr>
          <p:spPr bwMode="auto">
            <a:xfrm flipH="1">
              <a:off x="4622711" y="5838601"/>
              <a:ext cx="522900" cy="3077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FFT</a:t>
              </a:r>
            </a:p>
          </p:txBody>
        </p:sp>
        <p:sp>
          <p:nvSpPr>
            <p:cNvPr id="30738" name="Text Box 24"/>
            <p:cNvSpPr txBox="1">
              <a:spLocks noChangeArrowheads="1"/>
            </p:cNvSpPr>
            <p:nvPr/>
          </p:nvSpPr>
          <p:spPr bwMode="auto">
            <a:xfrm flipH="1">
              <a:off x="5378894" y="5091341"/>
              <a:ext cx="455574" cy="4001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739" name="Text Box 25"/>
            <p:cNvSpPr txBox="1">
              <a:spLocks noChangeArrowheads="1"/>
            </p:cNvSpPr>
            <p:nvPr/>
          </p:nvSpPr>
          <p:spPr bwMode="auto">
            <a:xfrm flipH="1">
              <a:off x="5285458" y="6129793"/>
              <a:ext cx="636713" cy="4001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30740" name="Rectangle 26"/>
            <p:cNvSpPr>
              <a:spLocks noChangeArrowheads="1"/>
            </p:cNvSpPr>
            <p:nvPr/>
          </p:nvSpPr>
          <p:spPr bwMode="auto">
            <a:xfrm flipH="1">
              <a:off x="2970430" y="5248051"/>
              <a:ext cx="928687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Line 27"/>
            <p:cNvSpPr>
              <a:spLocks noChangeShapeType="1"/>
            </p:cNvSpPr>
            <p:nvPr/>
          </p:nvSpPr>
          <p:spPr bwMode="auto">
            <a:xfrm flipH="1">
              <a:off x="3888005" y="5492526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Line 28"/>
            <p:cNvSpPr>
              <a:spLocks noChangeShapeType="1"/>
            </p:cNvSpPr>
            <p:nvPr/>
          </p:nvSpPr>
          <p:spPr bwMode="auto">
            <a:xfrm flipH="1">
              <a:off x="3880067" y="6559326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Text Box 29"/>
            <p:cNvSpPr txBox="1">
              <a:spLocks noChangeArrowheads="1"/>
            </p:cNvSpPr>
            <p:nvPr/>
          </p:nvSpPr>
          <p:spPr bwMode="auto">
            <a:xfrm flipH="1">
              <a:off x="3990966" y="5097691"/>
              <a:ext cx="397866" cy="4001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744" name="Text Box 30"/>
            <p:cNvSpPr txBox="1">
              <a:spLocks noChangeArrowheads="1"/>
            </p:cNvSpPr>
            <p:nvPr/>
          </p:nvSpPr>
          <p:spPr bwMode="auto">
            <a:xfrm flipH="1">
              <a:off x="3897530" y="6106888"/>
              <a:ext cx="579005" cy="4001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30745" name="Text Box 31"/>
            <p:cNvSpPr txBox="1">
              <a:spLocks noChangeArrowheads="1"/>
            </p:cNvSpPr>
            <p:nvPr/>
          </p:nvSpPr>
          <p:spPr bwMode="auto">
            <a:xfrm flipH="1">
              <a:off x="2927496" y="5279123"/>
              <a:ext cx="973279" cy="138499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Remove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 </a:t>
              </a:r>
              <a:r>
                <a:rPr lang="en-US" sz="1400" b="1">
                  <a:solidFill>
                    <a:srgbClr val="FF0000"/>
                  </a:solidFill>
                </a:rPr>
                <a:t>cyclic</a:t>
              </a:r>
            </a:p>
            <a:p>
              <a:pPr algn="ctr"/>
              <a:r>
                <a:rPr lang="en-US" sz="1400" b="1">
                  <a:solidFill>
                    <a:srgbClr val="FF0000"/>
                  </a:solidFill>
                </a:rPr>
                <a:t>prefix </a:t>
              </a:r>
              <a:r>
                <a:rPr lang="en-US" sz="1400" b="1">
                  <a:solidFill>
                    <a:srgbClr val="000000"/>
                  </a:solidFill>
                </a:rPr>
                <a:t>and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Serial to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grpSp>
          <p:nvGrpSpPr>
            <p:cNvPr id="30746" name="Group 32"/>
            <p:cNvGrpSpPr>
              <a:grpSpLocks/>
            </p:cNvGrpSpPr>
            <p:nvPr/>
          </p:nvGrpSpPr>
          <p:grpSpPr bwMode="auto">
            <a:xfrm flipH="1">
              <a:off x="2134743" y="5767616"/>
              <a:ext cx="504824" cy="347663"/>
              <a:chOff x="4608" y="1829"/>
              <a:chExt cx="318" cy="219"/>
            </a:xfrm>
          </p:grpSpPr>
          <p:sp>
            <p:nvSpPr>
              <p:cNvPr id="30756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Text Box 34"/>
              <p:cNvSpPr txBox="1">
                <a:spLocks noChangeArrowheads="1"/>
              </p:cNvSpPr>
              <p:nvPr/>
            </p:nvSpPr>
            <p:spPr bwMode="auto">
              <a:xfrm>
                <a:off x="4615" y="1850"/>
                <a:ext cx="311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A/D</a:t>
                </a:r>
              </a:p>
            </p:txBody>
          </p:sp>
        </p:grpSp>
        <p:sp>
          <p:nvSpPr>
            <p:cNvPr id="30747" name="Line 35"/>
            <p:cNvSpPr>
              <a:spLocks noChangeShapeType="1"/>
            </p:cNvSpPr>
            <p:nvPr/>
          </p:nvSpPr>
          <p:spPr bwMode="auto">
            <a:xfrm flipH="1">
              <a:off x="364673" y="5922738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48" name="Group 32"/>
            <p:cNvGrpSpPr>
              <a:grpSpLocks/>
            </p:cNvGrpSpPr>
            <p:nvPr/>
          </p:nvGrpSpPr>
          <p:grpSpPr bwMode="auto">
            <a:xfrm flipH="1">
              <a:off x="1343927" y="5745845"/>
              <a:ext cx="542925" cy="437243"/>
              <a:chOff x="4606" y="1829"/>
              <a:chExt cx="329" cy="219"/>
            </a:xfrm>
          </p:grpSpPr>
          <p:sp>
            <p:nvSpPr>
              <p:cNvPr id="30754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5" name="Text Box 34"/>
              <p:cNvSpPr txBox="1">
                <a:spLocks noChangeArrowheads="1"/>
              </p:cNvSpPr>
              <p:nvPr/>
            </p:nvSpPr>
            <p:spPr bwMode="auto">
              <a:xfrm>
                <a:off x="4606" y="1850"/>
                <a:ext cx="329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LPF</a:t>
                </a:r>
              </a:p>
            </p:txBody>
          </p:sp>
        </p:grpSp>
        <p:sp>
          <p:nvSpPr>
            <p:cNvPr id="30749" name="Line 6"/>
            <p:cNvSpPr>
              <a:spLocks noChangeShapeType="1"/>
            </p:cNvSpPr>
            <p:nvPr/>
          </p:nvSpPr>
          <p:spPr bwMode="auto">
            <a:xfrm flipH="1" flipV="1">
              <a:off x="1918609" y="5936572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Line 6"/>
            <p:cNvSpPr>
              <a:spLocks noChangeShapeType="1"/>
            </p:cNvSpPr>
            <p:nvPr/>
          </p:nvSpPr>
          <p:spPr bwMode="auto">
            <a:xfrm flipH="1" flipV="1">
              <a:off x="2666095" y="5929314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5979699" y="5659655"/>
              <a:ext cx="871905" cy="73866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To Serial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sp>
          <p:nvSpPr>
            <p:cNvPr id="30752" name="Rectangle 77"/>
            <p:cNvSpPr>
              <a:spLocks noChangeArrowheads="1"/>
            </p:cNvSpPr>
            <p:nvPr/>
          </p:nvSpPr>
          <p:spPr bwMode="auto">
            <a:xfrm>
              <a:off x="203195" y="4985660"/>
              <a:ext cx="8766629" cy="1828798"/>
            </a:xfrm>
            <a:prstGeom prst="rect">
              <a:avLst/>
            </a:prstGeom>
            <a:noFill/>
            <a:ln w="28575" algn="ctr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TextBox 79"/>
            <p:cNvSpPr txBox="1">
              <a:spLocks noChangeArrowheads="1"/>
            </p:cNvSpPr>
            <p:nvPr/>
          </p:nvSpPr>
          <p:spPr bwMode="auto">
            <a:xfrm>
              <a:off x="8280400" y="5029200"/>
              <a:ext cx="63030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RX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Challenges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936750"/>
            <a:ext cx="8224837" cy="4405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Wireless channels are a difficult and capacity-limited broadcast communications medium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Traffic patterns, user locations, and network conditions are constantly changing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Applications are heterogeneous with hard constraints that must be met by the network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Energy, delay, and rate constraints change design principles across all layers of the protocol stack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228600"/>
            <a:ext cx="8477250" cy="1143000"/>
          </a:xfrm>
        </p:spPr>
        <p:txBody>
          <a:bodyPr/>
          <a:lstStyle/>
          <a:p>
            <a:r>
              <a:rPr lang="en-US" sz="4000" smtClean="0"/>
              <a:t>Multicarrier/OFDM Design Issues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530350"/>
            <a:ext cx="8139112" cy="4114800"/>
          </a:xfrm>
        </p:spPr>
        <p:txBody>
          <a:bodyPr/>
          <a:lstStyle/>
          <a:p>
            <a:r>
              <a:rPr lang="en-US" smtClean="0"/>
              <a:t>Can overlaps substreams</a:t>
            </a:r>
          </a:p>
          <a:p>
            <a:pPr lvl="1"/>
            <a:r>
              <a:rPr lang="en-US" sz="2400" smtClean="0"/>
              <a:t>Substreams (symbol time T</a:t>
            </a:r>
            <a:r>
              <a:rPr lang="en-US" sz="2400" baseline="-25000" smtClean="0"/>
              <a:t>N</a:t>
            </a:r>
            <a:r>
              <a:rPr lang="en-US" sz="2400" smtClean="0"/>
              <a:t>) separated in RX</a:t>
            </a:r>
          </a:p>
          <a:p>
            <a:pPr lvl="1"/>
            <a:r>
              <a:rPr lang="en-US" sz="2400" smtClean="0"/>
              <a:t>Minimum substream separation is B</a:t>
            </a:r>
            <a:r>
              <a:rPr lang="en-US" sz="2400" baseline="-25000" smtClean="0"/>
              <a:t>N</a:t>
            </a:r>
            <a:r>
              <a:rPr lang="en-US" sz="2400" smtClean="0"/>
              <a:t>/(1+</a:t>
            </a:r>
            <a:r>
              <a:rPr lang="en-US" sz="2400" smtClean="0">
                <a:latin typeface="Symbol" pitchFamily="18" charset="2"/>
              </a:rPr>
              <a:t>b</a:t>
            </a:r>
            <a:r>
              <a:rPr lang="en-US" sz="2400" smtClean="0"/>
              <a:t>).</a:t>
            </a:r>
          </a:p>
          <a:p>
            <a:pPr lvl="1"/>
            <a:r>
              <a:rPr lang="en-US" sz="2400" smtClean="0"/>
              <a:t>Total required bandwidth is B/2 (for T</a:t>
            </a:r>
            <a:r>
              <a:rPr lang="en-US" sz="2400" baseline="-25000" smtClean="0"/>
              <a:t>N</a:t>
            </a:r>
            <a:r>
              <a:rPr lang="en-US" sz="2400" smtClean="0"/>
              <a:t>=1/B</a:t>
            </a:r>
            <a:r>
              <a:rPr lang="en-US" sz="2400" baseline="-25000" smtClean="0"/>
              <a:t>N</a:t>
            </a:r>
            <a:r>
              <a:rPr lang="en-US" sz="2400" smtClean="0"/>
              <a:t>)</a:t>
            </a:r>
          </a:p>
          <a:p>
            <a:pPr lvl="2"/>
            <a:endParaRPr lang="en-US" sz="2000" smtClean="0"/>
          </a:p>
          <a:p>
            <a:pPr lvl="2"/>
            <a:endParaRPr lang="en-US" sz="2000" smtClean="0"/>
          </a:p>
          <a:p>
            <a:pPr lvl="1"/>
            <a:endParaRPr lang="en-US" sz="2400" smtClean="0"/>
          </a:p>
          <a:p>
            <a:pPr lvl="1">
              <a:buFont typeface="Wingdings" pitchFamily="2" charset="2"/>
              <a:buNone/>
            </a:pPr>
            <a:r>
              <a:rPr lang="en-US" sz="2400" smtClean="0"/>
              <a:t>	</a:t>
            </a:r>
          </a:p>
          <a:p>
            <a:r>
              <a:rPr lang="en-US" smtClean="0"/>
              <a:t>Compensation for fading across subcarriers</a:t>
            </a:r>
          </a:p>
          <a:p>
            <a:pPr lvl="1"/>
            <a:r>
              <a:rPr lang="en-US" sz="2400" smtClean="0"/>
              <a:t>Frequency equalization (noise enhancement)</a:t>
            </a:r>
          </a:p>
          <a:p>
            <a:pPr lvl="1"/>
            <a:r>
              <a:rPr lang="en-US" sz="2400" smtClean="0"/>
              <a:t>Precoding</a:t>
            </a:r>
          </a:p>
          <a:p>
            <a:pPr lvl="1"/>
            <a:r>
              <a:rPr lang="en-US" sz="2400" smtClean="0"/>
              <a:t>Coding across subcarriers</a:t>
            </a:r>
          </a:p>
          <a:p>
            <a:pPr lvl="1"/>
            <a:r>
              <a:rPr lang="en-US" sz="2400" smtClean="0"/>
              <a:t>Adaptive loading (power and rate)</a:t>
            </a:r>
          </a:p>
          <a:p>
            <a:endParaRPr lang="en-US" smtClean="0"/>
          </a:p>
        </p:txBody>
      </p:sp>
      <p:grpSp>
        <p:nvGrpSpPr>
          <p:cNvPr id="31748" name="Group 28"/>
          <p:cNvGrpSpPr>
            <a:grpSpLocks/>
          </p:cNvGrpSpPr>
          <p:nvPr/>
        </p:nvGrpSpPr>
        <p:grpSpPr bwMode="auto">
          <a:xfrm>
            <a:off x="1712913" y="3267075"/>
            <a:ext cx="4949825" cy="1508125"/>
            <a:chOff x="1088121" y="3266652"/>
            <a:chExt cx="5573936" cy="1639888"/>
          </a:xfrm>
        </p:grpSpPr>
        <p:sp>
          <p:nvSpPr>
            <p:cNvPr id="31749" name="Line 4"/>
            <p:cNvSpPr>
              <a:spLocks noChangeShapeType="1"/>
            </p:cNvSpPr>
            <p:nvPr/>
          </p:nvSpPr>
          <p:spPr bwMode="auto">
            <a:xfrm>
              <a:off x="1088121" y="4382665"/>
              <a:ext cx="5573936" cy="6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0" name="Group 5"/>
            <p:cNvGrpSpPr>
              <a:grpSpLocks/>
            </p:cNvGrpSpPr>
            <p:nvPr/>
          </p:nvGrpSpPr>
          <p:grpSpPr bwMode="auto">
            <a:xfrm>
              <a:off x="1364346" y="3773065"/>
              <a:ext cx="1341438" cy="615950"/>
              <a:chOff x="960" y="3355"/>
              <a:chExt cx="845" cy="388"/>
            </a:xfrm>
          </p:grpSpPr>
          <p:sp>
            <p:nvSpPr>
              <p:cNvPr id="31772" name="Arc 6"/>
              <p:cNvSpPr>
                <a:spLocks/>
              </p:cNvSpPr>
              <p:nvPr/>
            </p:nvSpPr>
            <p:spPr bwMode="auto">
              <a:xfrm flipH="1">
                <a:off x="960" y="3355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3" name="Arc 7"/>
              <p:cNvSpPr>
                <a:spLocks/>
              </p:cNvSpPr>
              <p:nvPr/>
            </p:nvSpPr>
            <p:spPr bwMode="auto">
              <a:xfrm>
                <a:off x="1376" y="3359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1" name="Group 8"/>
            <p:cNvGrpSpPr>
              <a:grpSpLocks/>
            </p:cNvGrpSpPr>
            <p:nvPr/>
          </p:nvGrpSpPr>
          <p:grpSpPr bwMode="auto">
            <a:xfrm>
              <a:off x="2039034" y="3773065"/>
              <a:ext cx="1341437" cy="615950"/>
              <a:chOff x="960" y="3355"/>
              <a:chExt cx="845" cy="388"/>
            </a:xfrm>
          </p:grpSpPr>
          <p:sp>
            <p:nvSpPr>
              <p:cNvPr id="31770" name="Arc 9"/>
              <p:cNvSpPr>
                <a:spLocks/>
              </p:cNvSpPr>
              <p:nvPr/>
            </p:nvSpPr>
            <p:spPr bwMode="auto">
              <a:xfrm flipH="1">
                <a:off x="960" y="3355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Arc 10"/>
              <p:cNvSpPr>
                <a:spLocks/>
              </p:cNvSpPr>
              <p:nvPr/>
            </p:nvSpPr>
            <p:spPr bwMode="auto">
              <a:xfrm>
                <a:off x="1376" y="3359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2" name="Group 11"/>
            <p:cNvGrpSpPr>
              <a:grpSpLocks/>
            </p:cNvGrpSpPr>
            <p:nvPr/>
          </p:nvGrpSpPr>
          <p:grpSpPr bwMode="auto">
            <a:xfrm>
              <a:off x="2713721" y="3773065"/>
              <a:ext cx="1341438" cy="615950"/>
              <a:chOff x="960" y="3355"/>
              <a:chExt cx="845" cy="388"/>
            </a:xfrm>
          </p:grpSpPr>
          <p:sp>
            <p:nvSpPr>
              <p:cNvPr id="31768" name="Arc 12"/>
              <p:cNvSpPr>
                <a:spLocks/>
              </p:cNvSpPr>
              <p:nvPr/>
            </p:nvSpPr>
            <p:spPr bwMode="auto">
              <a:xfrm flipH="1">
                <a:off x="960" y="3355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9" name="Arc 13"/>
              <p:cNvSpPr>
                <a:spLocks/>
              </p:cNvSpPr>
              <p:nvPr/>
            </p:nvSpPr>
            <p:spPr bwMode="auto">
              <a:xfrm>
                <a:off x="1376" y="3359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3" name="Group 14"/>
            <p:cNvGrpSpPr>
              <a:grpSpLocks/>
            </p:cNvGrpSpPr>
            <p:nvPr/>
          </p:nvGrpSpPr>
          <p:grpSpPr bwMode="auto">
            <a:xfrm>
              <a:off x="3388409" y="3773065"/>
              <a:ext cx="1341437" cy="615950"/>
              <a:chOff x="960" y="3355"/>
              <a:chExt cx="845" cy="388"/>
            </a:xfrm>
          </p:grpSpPr>
          <p:sp>
            <p:nvSpPr>
              <p:cNvPr id="31766" name="Arc 15"/>
              <p:cNvSpPr>
                <a:spLocks/>
              </p:cNvSpPr>
              <p:nvPr/>
            </p:nvSpPr>
            <p:spPr bwMode="auto">
              <a:xfrm flipH="1">
                <a:off x="960" y="3355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7" name="Arc 16"/>
              <p:cNvSpPr>
                <a:spLocks/>
              </p:cNvSpPr>
              <p:nvPr/>
            </p:nvSpPr>
            <p:spPr bwMode="auto">
              <a:xfrm>
                <a:off x="1376" y="3359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4" name="Group 17"/>
            <p:cNvGrpSpPr>
              <a:grpSpLocks/>
            </p:cNvGrpSpPr>
            <p:nvPr/>
          </p:nvGrpSpPr>
          <p:grpSpPr bwMode="auto">
            <a:xfrm>
              <a:off x="4063096" y="3773065"/>
              <a:ext cx="1341438" cy="615950"/>
              <a:chOff x="960" y="3355"/>
              <a:chExt cx="845" cy="388"/>
            </a:xfrm>
          </p:grpSpPr>
          <p:sp>
            <p:nvSpPr>
              <p:cNvPr id="31764" name="Arc 18"/>
              <p:cNvSpPr>
                <a:spLocks/>
              </p:cNvSpPr>
              <p:nvPr/>
            </p:nvSpPr>
            <p:spPr bwMode="auto">
              <a:xfrm flipH="1">
                <a:off x="960" y="3355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5" name="Arc 19"/>
              <p:cNvSpPr>
                <a:spLocks/>
              </p:cNvSpPr>
              <p:nvPr/>
            </p:nvSpPr>
            <p:spPr bwMode="auto">
              <a:xfrm>
                <a:off x="1376" y="3359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5" name="Group 20"/>
            <p:cNvGrpSpPr>
              <a:grpSpLocks/>
            </p:cNvGrpSpPr>
            <p:nvPr/>
          </p:nvGrpSpPr>
          <p:grpSpPr bwMode="auto">
            <a:xfrm>
              <a:off x="4737784" y="3773065"/>
              <a:ext cx="1341437" cy="615950"/>
              <a:chOff x="960" y="3355"/>
              <a:chExt cx="845" cy="388"/>
            </a:xfrm>
          </p:grpSpPr>
          <p:sp>
            <p:nvSpPr>
              <p:cNvPr id="31762" name="Arc 21"/>
              <p:cNvSpPr>
                <a:spLocks/>
              </p:cNvSpPr>
              <p:nvPr/>
            </p:nvSpPr>
            <p:spPr bwMode="auto">
              <a:xfrm flipH="1">
                <a:off x="960" y="3355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3" name="Arc 22"/>
              <p:cNvSpPr>
                <a:spLocks/>
              </p:cNvSpPr>
              <p:nvPr/>
            </p:nvSpPr>
            <p:spPr bwMode="auto">
              <a:xfrm>
                <a:off x="1376" y="3359"/>
                <a:ext cx="429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56" name="Text Box 23"/>
            <p:cNvSpPr txBox="1">
              <a:spLocks noChangeArrowheads="1"/>
            </p:cNvSpPr>
            <p:nvPr/>
          </p:nvSpPr>
          <p:spPr bwMode="auto">
            <a:xfrm>
              <a:off x="1853296" y="4449340"/>
              <a:ext cx="387350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f</a:t>
              </a:r>
              <a:r>
                <a:rPr lang="en-US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1757" name="Line 24"/>
            <p:cNvSpPr>
              <a:spLocks noChangeShapeType="1"/>
            </p:cNvSpPr>
            <p:nvPr/>
          </p:nvSpPr>
          <p:spPr bwMode="auto">
            <a:xfrm flipH="1">
              <a:off x="2046971" y="4295352"/>
              <a:ext cx="1588" cy="1889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Text Box 25"/>
            <p:cNvSpPr txBox="1">
              <a:spLocks noChangeArrowheads="1"/>
            </p:cNvSpPr>
            <p:nvPr/>
          </p:nvSpPr>
          <p:spPr bwMode="auto">
            <a:xfrm>
              <a:off x="5198159" y="4441402"/>
              <a:ext cx="601662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f</a:t>
              </a:r>
              <a:r>
                <a:rPr lang="en-US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31759" name="Line 26"/>
            <p:cNvSpPr>
              <a:spLocks noChangeShapeType="1"/>
            </p:cNvSpPr>
            <p:nvPr/>
          </p:nvSpPr>
          <p:spPr bwMode="auto">
            <a:xfrm flipH="1">
              <a:off x="5391834" y="4287415"/>
              <a:ext cx="1587" cy="1889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Line 27"/>
            <p:cNvSpPr>
              <a:spLocks noChangeShapeType="1"/>
            </p:cNvSpPr>
            <p:nvPr/>
          </p:nvSpPr>
          <p:spPr bwMode="auto">
            <a:xfrm>
              <a:off x="1465946" y="3585740"/>
              <a:ext cx="9874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Text Box 28"/>
            <p:cNvSpPr txBox="1">
              <a:spLocks noChangeArrowheads="1"/>
            </p:cNvSpPr>
            <p:nvPr/>
          </p:nvSpPr>
          <p:spPr bwMode="auto">
            <a:xfrm>
              <a:off x="1700896" y="3266652"/>
              <a:ext cx="565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B/N</a:t>
              </a:r>
              <a:endParaRPr lang="en-US" sz="1800" b="1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 smtClean="0"/>
              <a:t>Direct Sequence </a:t>
            </a:r>
            <a:br>
              <a:rPr lang="en-US" sz="4400" smtClean="0"/>
            </a:br>
            <a:r>
              <a:rPr lang="en-US" sz="4400" smtClean="0"/>
              <a:t>Spread Spectrum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713" y="1676400"/>
            <a:ext cx="78486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Bit sequence modulated by </a:t>
            </a:r>
            <a:r>
              <a:rPr lang="en-US" sz="2800" smtClean="0">
                <a:solidFill>
                  <a:schemeClr val="accent1"/>
                </a:solidFill>
              </a:rPr>
              <a:t>chip</a:t>
            </a:r>
            <a:r>
              <a:rPr lang="en-US" sz="2800" smtClean="0"/>
              <a:t> sequence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31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Spreads bandwidth by large factor (K)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Despread by multiplying by s</a:t>
            </a:r>
            <a:r>
              <a:rPr lang="en-US" sz="2800" baseline="-25000" smtClean="0"/>
              <a:t>c</a:t>
            </a:r>
            <a:r>
              <a:rPr lang="en-US" sz="2800" smtClean="0"/>
              <a:t>(t) again (s</a:t>
            </a:r>
            <a:r>
              <a:rPr lang="en-US" sz="2800" baseline="-25000" smtClean="0"/>
              <a:t>c</a:t>
            </a:r>
            <a:r>
              <a:rPr lang="en-US" sz="2800" smtClean="0"/>
              <a:t>(t)=1) 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Mitigates ISI and narrowband interference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ISI mitigation a function of code autocorrelation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Must synchronize to incoming signal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636588" y="2944813"/>
            <a:ext cx="4079875" cy="684212"/>
            <a:chOff x="1298" y="1810"/>
            <a:chExt cx="2570" cy="431"/>
          </a:xfrm>
        </p:grpSpPr>
        <p:sp>
          <p:nvSpPr>
            <p:cNvPr id="32798" name="Line 5"/>
            <p:cNvSpPr>
              <a:spLocks noChangeShapeType="1"/>
            </p:cNvSpPr>
            <p:nvPr/>
          </p:nvSpPr>
          <p:spPr bwMode="auto">
            <a:xfrm>
              <a:off x="1298" y="2021"/>
              <a:ext cx="25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Rectangle 6"/>
            <p:cNvSpPr>
              <a:spLocks noChangeArrowheads="1"/>
            </p:cNvSpPr>
            <p:nvPr/>
          </p:nvSpPr>
          <p:spPr bwMode="auto">
            <a:xfrm>
              <a:off x="1536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0" name="Rectangle 7"/>
            <p:cNvSpPr>
              <a:spLocks noChangeArrowheads="1"/>
            </p:cNvSpPr>
            <p:nvPr/>
          </p:nvSpPr>
          <p:spPr bwMode="auto">
            <a:xfrm>
              <a:off x="1659" y="2017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1" name="Rectangle 8"/>
            <p:cNvSpPr>
              <a:spLocks noChangeArrowheads="1"/>
            </p:cNvSpPr>
            <p:nvPr/>
          </p:nvSpPr>
          <p:spPr bwMode="auto">
            <a:xfrm>
              <a:off x="1910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2" name="Rectangle 9"/>
            <p:cNvSpPr>
              <a:spLocks noChangeArrowheads="1"/>
            </p:cNvSpPr>
            <p:nvPr/>
          </p:nvSpPr>
          <p:spPr bwMode="auto">
            <a:xfrm>
              <a:off x="1787" y="1816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3" name="Rectangle 10"/>
            <p:cNvSpPr>
              <a:spLocks noChangeArrowheads="1"/>
            </p:cNvSpPr>
            <p:nvPr/>
          </p:nvSpPr>
          <p:spPr bwMode="auto">
            <a:xfrm>
              <a:off x="2051" y="2017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4" name="Rectangle 11"/>
            <p:cNvSpPr>
              <a:spLocks noChangeArrowheads="1"/>
            </p:cNvSpPr>
            <p:nvPr/>
          </p:nvSpPr>
          <p:spPr bwMode="auto">
            <a:xfrm>
              <a:off x="2303" y="2022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5" name="Rectangle 12"/>
            <p:cNvSpPr>
              <a:spLocks noChangeArrowheads="1"/>
            </p:cNvSpPr>
            <p:nvPr/>
          </p:nvSpPr>
          <p:spPr bwMode="auto">
            <a:xfrm>
              <a:off x="2180" y="181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6" name="Rectangle 13"/>
            <p:cNvSpPr>
              <a:spLocks noChangeArrowheads="1"/>
            </p:cNvSpPr>
            <p:nvPr/>
          </p:nvSpPr>
          <p:spPr bwMode="auto">
            <a:xfrm>
              <a:off x="2436" y="2018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7" name="Rectangle 14"/>
            <p:cNvSpPr>
              <a:spLocks noChangeArrowheads="1"/>
            </p:cNvSpPr>
            <p:nvPr/>
          </p:nvSpPr>
          <p:spPr bwMode="auto">
            <a:xfrm>
              <a:off x="2555" y="181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8" name="Rectangle 15"/>
            <p:cNvSpPr>
              <a:spLocks noChangeArrowheads="1"/>
            </p:cNvSpPr>
            <p:nvPr/>
          </p:nvSpPr>
          <p:spPr bwMode="auto">
            <a:xfrm>
              <a:off x="2678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09" name="Rectangle 16"/>
            <p:cNvSpPr>
              <a:spLocks noChangeArrowheads="1"/>
            </p:cNvSpPr>
            <p:nvPr/>
          </p:nvSpPr>
          <p:spPr bwMode="auto">
            <a:xfrm>
              <a:off x="2938" y="202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10" name="Rectangle 17"/>
            <p:cNvSpPr>
              <a:spLocks noChangeArrowheads="1"/>
            </p:cNvSpPr>
            <p:nvPr/>
          </p:nvSpPr>
          <p:spPr bwMode="auto">
            <a:xfrm>
              <a:off x="2806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11" name="Rectangle 18"/>
            <p:cNvSpPr>
              <a:spLocks noChangeArrowheads="1"/>
            </p:cNvSpPr>
            <p:nvPr/>
          </p:nvSpPr>
          <p:spPr bwMode="auto">
            <a:xfrm>
              <a:off x="3061" y="2021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12" name="Rectangle 19"/>
            <p:cNvSpPr>
              <a:spLocks noChangeArrowheads="1"/>
            </p:cNvSpPr>
            <p:nvPr/>
          </p:nvSpPr>
          <p:spPr bwMode="auto">
            <a:xfrm>
              <a:off x="3331" y="2018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13" name="Rectangle 20"/>
            <p:cNvSpPr>
              <a:spLocks noChangeArrowheads="1"/>
            </p:cNvSpPr>
            <p:nvPr/>
          </p:nvSpPr>
          <p:spPr bwMode="auto">
            <a:xfrm>
              <a:off x="3190" y="1819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14" name="Rectangle 21"/>
            <p:cNvSpPr>
              <a:spLocks noChangeArrowheads="1"/>
            </p:cNvSpPr>
            <p:nvPr/>
          </p:nvSpPr>
          <p:spPr bwMode="auto">
            <a:xfrm>
              <a:off x="3455" y="2023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2815" name="Line 22"/>
            <p:cNvSpPr>
              <a:spLocks noChangeShapeType="1"/>
            </p:cNvSpPr>
            <p:nvPr/>
          </p:nvSpPr>
          <p:spPr bwMode="auto">
            <a:xfrm>
              <a:off x="1536" y="1810"/>
              <a:ext cx="100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6" name="Line 23"/>
            <p:cNvSpPr>
              <a:spLocks noChangeShapeType="1"/>
            </p:cNvSpPr>
            <p:nvPr/>
          </p:nvSpPr>
          <p:spPr bwMode="auto">
            <a:xfrm rot="5400000">
              <a:off x="1430" y="1916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Line 24"/>
            <p:cNvSpPr>
              <a:spLocks noChangeShapeType="1"/>
            </p:cNvSpPr>
            <p:nvPr/>
          </p:nvSpPr>
          <p:spPr bwMode="auto">
            <a:xfrm rot="5400000">
              <a:off x="2440" y="192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Line 25"/>
            <p:cNvSpPr>
              <a:spLocks noChangeShapeType="1"/>
            </p:cNvSpPr>
            <p:nvPr/>
          </p:nvSpPr>
          <p:spPr bwMode="auto">
            <a:xfrm>
              <a:off x="2565" y="2235"/>
              <a:ext cx="100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Line 26"/>
            <p:cNvSpPr>
              <a:spLocks noChangeShapeType="1"/>
            </p:cNvSpPr>
            <p:nvPr/>
          </p:nvSpPr>
          <p:spPr bwMode="auto">
            <a:xfrm rot="5400000">
              <a:off x="3492" y="213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Line 27"/>
            <p:cNvSpPr>
              <a:spLocks noChangeShapeType="1"/>
            </p:cNvSpPr>
            <p:nvPr/>
          </p:nvSpPr>
          <p:spPr bwMode="auto">
            <a:xfrm rot="5400000">
              <a:off x="2450" y="214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3" name="Text Box 28"/>
          <p:cNvSpPr txBox="1">
            <a:spLocks noChangeArrowheads="1"/>
          </p:cNvSpPr>
          <p:nvPr/>
        </p:nvSpPr>
        <p:spPr bwMode="auto">
          <a:xfrm>
            <a:off x="1603375" y="2522538"/>
            <a:ext cx="5349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33CC"/>
                </a:solidFill>
              </a:rPr>
              <a:t>s(t)</a:t>
            </a:r>
          </a:p>
        </p:txBody>
      </p:sp>
      <p:sp>
        <p:nvSpPr>
          <p:cNvPr id="32774" name="Text Box 29"/>
          <p:cNvSpPr txBox="1">
            <a:spLocks noChangeArrowheads="1"/>
          </p:cNvSpPr>
          <p:nvPr/>
        </p:nvSpPr>
        <p:spPr bwMode="auto">
          <a:xfrm>
            <a:off x="3397250" y="2546350"/>
            <a:ext cx="6080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accent1"/>
                </a:solidFill>
              </a:rPr>
              <a:t>s</a:t>
            </a:r>
            <a:r>
              <a:rPr lang="en-US" sz="2000" b="1" baseline="-25000">
                <a:solidFill>
                  <a:schemeClr val="accent1"/>
                </a:solidFill>
              </a:rPr>
              <a:t>c</a:t>
            </a:r>
            <a:r>
              <a:rPr lang="en-US" sz="2000" b="1">
                <a:solidFill>
                  <a:schemeClr val="accent1"/>
                </a:solidFill>
              </a:rPr>
              <a:t>(t)</a:t>
            </a:r>
          </a:p>
        </p:txBody>
      </p:sp>
      <p:sp>
        <p:nvSpPr>
          <p:cNvPr id="32775" name="Line 30"/>
          <p:cNvSpPr>
            <a:spLocks noChangeShapeType="1"/>
          </p:cNvSpPr>
          <p:nvPr/>
        </p:nvSpPr>
        <p:spPr bwMode="auto">
          <a:xfrm>
            <a:off x="2613025" y="3743325"/>
            <a:ext cx="17129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Text Box 31"/>
          <p:cNvSpPr txBox="1">
            <a:spLocks noChangeArrowheads="1"/>
          </p:cNvSpPr>
          <p:nvPr/>
        </p:nvSpPr>
        <p:spPr bwMode="auto">
          <a:xfrm>
            <a:off x="3003550" y="3730625"/>
            <a:ext cx="10128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b</a:t>
            </a:r>
            <a:r>
              <a:rPr lang="en-US" sz="1800" b="1">
                <a:solidFill>
                  <a:srgbClr val="000000"/>
                </a:solidFill>
              </a:rPr>
              <a:t>=KT</a:t>
            </a:r>
            <a:r>
              <a:rPr lang="en-US" sz="1800" b="1" baseline="-25000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32777" name="Group 32"/>
          <p:cNvGrpSpPr>
            <a:grpSpLocks/>
          </p:cNvGrpSpPr>
          <p:nvPr/>
        </p:nvGrpSpPr>
        <p:grpSpPr bwMode="auto">
          <a:xfrm>
            <a:off x="1049338" y="3694113"/>
            <a:ext cx="468312" cy="396875"/>
            <a:chOff x="899" y="2529"/>
            <a:chExt cx="295" cy="250"/>
          </a:xfrm>
        </p:grpSpPr>
        <p:sp>
          <p:nvSpPr>
            <p:cNvPr id="32796" name="Line 33"/>
            <p:cNvSpPr>
              <a:spLocks noChangeShapeType="1"/>
            </p:cNvSpPr>
            <p:nvPr/>
          </p:nvSpPr>
          <p:spPr bwMode="auto">
            <a:xfrm>
              <a:off x="974" y="2546"/>
              <a:ext cx="17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Text Box 34"/>
            <p:cNvSpPr txBox="1">
              <a:spLocks noChangeArrowheads="1"/>
            </p:cNvSpPr>
            <p:nvPr/>
          </p:nvSpPr>
          <p:spPr bwMode="auto">
            <a:xfrm>
              <a:off x="899" y="2529"/>
              <a:ext cx="2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 </a:t>
              </a:r>
              <a:r>
                <a:rPr lang="en-US" sz="1800" b="1">
                  <a:solidFill>
                    <a:srgbClr val="000000"/>
                  </a:solidFill>
                </a:rPr>
                <a:t>T</a:t>
              </a:r>
              <a:r>
                <a:rPr lang="en-US" sz="18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  <p:sp>
        <p:nvSpPr>
          <p:cNvPr id="32778" name="Line 35"/>
          <p:cNvSpPr>
            <a:spLocks noChangeShapeType="1"/>
          </p:cNvSpPr>
          <p:nvPr/>
        </p:nvSpPr>
        <p:spPr bwMode="auto">
          <a:xfrm>
            <a:off x="4932363" y="3408363"/>
            <a:ext cx="28590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2779" name="Group 36"/>
          <p:cNvGrpSpPr>
            <a:grpSpLocks/>
          </p:cNvGrpSpPr>
          <p:nvPr/>
        </p:nvGrpSpPr>
        <p:grpSpPr bwMode="auto">
          <a:xfrm>
            <a:off x="6148388" y="2727325"/>
            <a:ext cx="528637" cy="687388"/>
            <a:chOff x="3653" y="1929"/>
            <a:chExt cx="635" cy="333"/>
          </a:xfrm>
        </p:grpSpPr>
        <p:sp>
          <p:nvSpPr>
            <p:cNvPr id="32794" name="Arc 37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Arc 38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0" name="Text Box 39"/>
          <p:cNvSpPr txBox="1">
            <a:spLocks noChangeArrowheads="1"/>
          </p:cNvSpPr>
          <p:nvPr/>
        </p:nvSpPr>
        <p:spPr bwMode="auto">
          <a:xfrm>
            <a:off x="6126163" y="2312988"/>
            <a:ext cx="5778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grpSp>
        <p:nvGrpSpPr>
          <p:cNvPr id="32781" name="Group 40"/>
          <p:cNvGrpSpPr>
            <a:grpSpLocks/>
          </p:cNvGrpSpPr>
          <p:nvPr/>
        </p:nvGrpSpPr>
        <p:grpSpPr bwMode="auto">
          <a:xfrm>
            <a:off x="5256213" y="3009900"/>
            <a:ext cx="2111375" cy="412750"/>
            <a:chOff x="3653" y="1929"/>
            <a:chExt cx="635" cy="333"/>
          </a:xfrm>
        </p:grpSpPr>
        <p:sp>
          <p:nvSpPr>
            <p:cNvPr id="32792" name="Arc 41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Arc 42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2" name="Text Box 43"/>
          <p:cNvSpPr txBox="1">
            <a:spLocks noChangeArrowheads="1"/>
          </p:cNvSpPr>
          <p:nvPr/>
        </p:nvSpPr>
        <p:spPr bwMode="auto">
          <a:xfrm>
            <a:off x="5159375" y="2566988"/>
            <a:ext cx="650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accent1"/>
                </a:solidFill>
              </a:rPr>
              <a:t>S</a:t>
            </a:r>
            <a:r>
              <a:rPr lang="en-US" sz="2000" b="1" baseline="-25000">
                <a:solidFill>
                  <a:schemeClr val="accent1"/>
                </a:solidFill>
              </a:rPr>
              <a:t>c</a:t>
            </a:r>
            <a:r>
              <a:rPr lang="en-US" sz="2000" b="1">
                <a:solidFill>
                  <a:schemeClr val="accent1"/>
                </a:solidFill>
              </a:rPr>
              <a:t>(f)</a:t>
            </a:r>
          </a:p>
        </p:txBody>
      </p:sp>
      <p:sp>
        <p:nvSpPr>
          <p:cNvPr id="32783" name="Line 44"/>
          <p:cNvSpPr>
            <a:spLocks noChangeShapeType="1"/>
          </p:cNvSpPr>
          <p:nvPr/>
        </p:nvSpPr>
        <p:spPr bwMode="auto">
          <a:xfrm>
            <a:off x="6140450" y="3554413"/>
            <a:ext cx="5794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4" name="Text Box 45"/>
          <p:cNvSpPr txBox="1">
            <a:spLocks noChangeArrowheads="1"/>
          </p:cNvSpPr>
          <p:nvPr/>
        </p:nvSpPr>
        <p:spPr bwMode="auto">
          <a:xfrm>
            <a:off x="6657975" y="3354388"/>
            <a:ext cx="681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 1/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2785" name="Line 46"/>
          <p:cNvSpPr>
            <a:spLocks noChangeShapeType="1"/>
          </p:cNvSpPr>
          <p:nvPr/>
        </p:nvSpPr>
        <p:spPr bwMode="auto">
          <a:xfrm>
            <a:off x="5262563" y="3794125"/>
            <a:ext cx="2162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6" name="Text Box 47"/>
          <p:cNvSpPr txBox="1">
            <a:spLocks noChangeArrowheads="1"/>
          </p:cNvSpPr>
          <p:nvPr/>
        </p:nvSpPr>
        <p:spPr bwMode="auto">
          <a:xfrm>
            <a:off x="7318375" y="3594100"/>
            <a:ext cx="6651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 1/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32787" name="Group 48"/>
          <p:cNvGrpSpPr>
            <a:grpSpLocks/>
          </p:cNvGrpSpPr>
          <p:nvPr/>
        </p:nvGrpSpPr>
        <p:grpSpPr bwMode="auto">
          <a:xfrm>
            <a:off x="5002213" y="2916238"/>
            <a:ext cx="2560637" cy="528637"/>
            <a:chOff x="3653" y="1929"/>
            <a:chExt cx="635" cy="333"/>
          </a:xfrm>
        </p:grpSpPr>
        <p:sp>
          <p:nvSpPr>
            <p:cNvPr id="32790" name="Arc 49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Arc 50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8" name="Text Box 51"/>
          <p:cNvSpPr txBox="1">
            <a:spLocks noChangeArrowheads="1"/>
          </p:cNvSpPr>
          <p:nvPr/>
        </p:nvSpPr>
        <p:spPr bwMode="auto">
          <a:xfrm>
            <a:off x="6878638" y="2619375"/>
            <a:ext cx="11271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6600"/>
                </a:solidFill>
              </a:rPr>
              <a:t>S(f)</a:t>
            </a:r>
            <a:r>
              <a:rPr lang="en-US" sz="2000" b="1" baseline="-4000">
                <a:solidFill>
                  <a:srgbClr val="006600"/>
                </a:solidFill>
              </a:rPr>
              <a:t>*</a:t>
            </a:r>
            <a:r>
              <a:rPr lang="en-US" sz="2000" b="1">
                <a:solidFill>
                  <a:srgbClr val="006600"/>
                </a:solidFill>
              </a:rPr>
              <a:t>S</a:t>
            </a:r>
            <a:r>
              <a:rPr lang="en-US" sz="2000" b="1" baseline="-25000">
                <a:solidFill>
                  <a:srgbClr val="006600"/>
                </a:solidFill>
              </a:rPr>
              <a:t>c</a:t>
            </a:r>
            <a:r>
              <a:rPr lang="en-US" sz="2000" b="1">
                <a:solidFill>
                  <a:srgbClr val="006600"/>
                </a:solidFill>
              </a:rPr>
              <a:t>(f)</a:t>
            </a:r>
          </a:p>
        </p:txBody>
      </p:sp>
      <p:sp>
        <p:nvSpPr>
          <p:cNvPr id="32789" name="Text Box 52"/>
          <p:cNvSpPr txBox="1">
            <a:spLocks noChangeArrowheads="1"/>
          </p:cNvSpPr>
          <p:nvPr/>
        </p:nvSpPr>
        <p:spPr bwMode="auto">
          <a:xfrm>
            <a:off x="7121525" y="513238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rgbClr val="0033CC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67688" cy="1143000"/>
          </a:xfrm>
        </p:spPr>
        <p:txBody>
          <a:bodyPr/>
          <a:lstStyle/>
          <a:p>
            <a:r>
              <a:rPr lang="en-US" smtClean="0"/>
              <a:t>ISI and Interference Rejection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Narrowband Interference Rejection (1/K)</a:t>
            </a:r>
          </a:p>
          <a:p>
            <a:pPr>
              <a:lnSpc>
                <a:spcPct val="160000"/>
              </a:lnSpc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Multipath Rejection (Autocorrelation </a:t>
            </a:r>
            <a:r>
              <a:rPr lang="en-US" smtClean="0">
                <a:latin typeface="Symbol" pitchFamily="18" charset="2"/>
              </a:rPr>
              <a:t>r(t))</a:t>
            </a:r>
          </a:p>
        </p:txBody>
      </p:sp>
      <p:grpSp>
        <p:nvGrpSpPr>
          <p:cNvPr id="33796" name="Group 63"/>
          <p:cNvGrpSpPr>
            <a:grpSpLocks/>
          </p:cNvGrpSpPr>
          <p:nvPr/>
        </p:nvGrpSpPr>
        <p:grpSpPr bwMode="auto">
          <a:xfrm>
            <a:off x="650875" y="2560638"/>
            <a:ext cx="7777163" cy="1495425"/>
            <a:chOff x="519" y="1622"/>
            <a:chExt cx="4899" cy="942"/>
          </a:xfrm>
        </p:grpSpPr>
        <p:sp>
          <p:nvSpPr>
            <p:cNvPr id="33823" name="Text Box 10"/>
            <p:cNvSpPr txBox="1">
              <a:spLocks noChangeArrowheads="1"/>
            </p:cNvSpPr>
            <p:nvPr/>
          </p:nvSpPr>
          <p:spPr bwMode="auto">
            <a:xfrm>
              <a:off x="942" y="1704"/>
              <a:ext cx="36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33CC"/>
                  </a:solidFill>
                </a:rPr>
                <a:t>S(f)</a:t>
              </a:r>
            </a:p>
          </p:txBody>
        </p:sp>
        <p:sp>
          <p:nvSpPr>
            <p:cNvPr id="33824" name="Line 26"/>
            <p:cNvSpPr>
              <a:spLocks noChangeShapeType="1"/>
            </p:cNvSpPr>
            <p:nvPr/>
          </p:nvSpPr>
          <p:spPr bwMode="auto">
            <a:xfrm>
              <a:off x="575" y="2340"/>
              <a:ext cx="66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25" name="Group 27"/>
            <p:cNvGrpSpPr>
              <a:grpSpLocks/>
            </p:cNvGrpSpPr>
            <p:nvPr/>
          </p:nvGrpSpPr>
          <p:grpSpPr bwMode="auto">
            <a:xfrm>
              <a:off x="738" y="1911"/>
              <a:ext cx="333" cy="433"/>
              <a:chOff x="3653" y="1929"/>
              <a:chExt cx="635" cy="333"/>
            </a:xfrm>
          </p:grpSpPr>
          <p:sp>
            <p:nvSpPr>
              <p:cNvPr id="33849" name="Arc 28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50" name="Arc 29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26" name="Text Box 30"/>
            <p:cNvSpPr txBox="1">
              <a:spLocks noChangeArrowheads="1"/>
            </p:cNvSpPr>
            <p:nvPr/>
          </p:nvSpPr>
          <p:spPr bwMode="auto">
            <a:xfrm>
              <a:off x="4380" y="1622"/>
              <a:ext cx="36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33CC"/>
                  </a:solidFill>
                </a:rPr>
                <a:t>S(f)</a:t>
              </a:r>
            </a:p>
          </p:txBody>
        </p:sp>
        <p:grpSp>
          <p:nvGrpSpPr>
            <p:cNvPr id="33827" name="Group 31"/>
            <p:cNvGrpSpPr>
              <a:grpSpLocks/>
            </p:cNvGrpSpPr>
            <p:nvPr/>
          </p:nvGrpSpPr>
          <p:grpSpPr bwMode="auto">
            <a:xfrm>
              <a:off x="2643" y="1858"/>
              <a:ext cx="196" cy="499"/>
              <a:chOff x="3653" y="1929"/>
              <a:chExt cx="635" cy="333"/>
            </a:xfrm>
          </p:grpSpPr>
          <p:sp>
            <p:nvSpPr>
              <p:cNvPr id="33847" name="Arc 32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8" name="Arc 33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28" name="Text Box 34"/>
            <p:cNvSpPr txBox="1">
              <a:spLocks noChangeArrowheads="1"/>
            </p:cNvSpPr>
            <p:nvPr/>
          </p:nvSpPr>
          <p:spPr bwMode="auto">
            <a:xfrm>
              <a:off x="2757" y="1682"/>
              <a:ext cx="337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accent1"/>
                  </a:solidFill>
                </a:rPr>
                <a:t>I(f)</a:t>
              </a:r>
            </a:p>
          </p:txBody>
        </p:sp>
        <p:sp>
          <p:nvSpPr>
            <p:cNvPr id="33829" name="Text Box 39"/>
            <p:cNvSpPr txBox="1">
              <a:spLocks noChangeArrowheads="1"/>
            </p:cNvSpPr>
            <p:nvPr/>
          </p:nvSpPr>
          <p:spPr bwMode="auto">
            <a:xfrm>
              <a:off x="1599" y="1852"/>
              <a:ext cx="71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6600"/>
                  </a:solidFill>
                </a:rPr>
                <a:t>S(f)</a:t>
              </a:r>
              <a:r>
                <a:rPr lang="en-US" sz="2000" b="1" baseline="-4000">
                  <a:solidFill>
                    <a:srgbClr val="006600"/>
                  </a:solidFill>
                </a:rPr>
                <a:t>*</a:t>
              </a:r>
              <a:r>
                <a:rPr lang="en-US" sz="2000" b="1">
                  <a:solidFill>
                    <a:srgbClr val="006600"/>
                  </a:solidFill>
                </a:rPr>
                <a:t>S</a:t>
              </a:r>
              <a:r>
                <a:rPr lang="en-US" sz="2000" b="1" baseline="-25000">
                  <a:solidFill>
                    <a:srgbClr val="006600"/>
                  </a:solidFill>
                </a:rPr>
                <a:t>c</a:t>
              </a:r>
              <a:r>
                <a:rPr lang="en-US" sz="2000" b="1">
                  <a:solidFill>
                    <a:srgbClr val="006600"/>
                  </a:solidFill>
                </a:rPr>
                <a:t>(f)</a:t>
              </a:r>
            </a:p>
          </p:txBody>
        </p:sp>
        <p:grpSp>
          <p:nvGrpSpPr>
            <p:cNvPr id="33830" name="Group 45"/>
            <p:cNvGrpSpPr>
              <a:grpSpLocks/>
            </p:cNvGrpSpPr>
            <p:nvPr/>
          </p:nvGrpSpPr>
          <p:grpSpPr bwMode="auto">
            <a:xfrm>
              <a:off x="1869" y="2012"/>
              <a:ext cx="1654" cy="333"/>
              <a:chOff x="1878" y="2030"/>
              <a:chExt cx="1654" cy="333"/>
            </a:xfrm>
          </p:grpSpPr>
          <p:grpSp>
            <p:nvGrpSpPr>
              <p:cNvPr id="33843" name="Group 36"/>
              <p:cNvGrpSpPr>
                <a:grpSpLocks/>
              </p:cNvGrpSpPr>
              <p:nvPr/>
            </p:nvGrpSpPr>
            <p:grpSpPr bwMode="auto">
              <a:xfrm>
                <a:off x="1890" y="2030"/>
                <a:ext cx="1613" cy="333"/>
                <a:chOff x="3653" y="1929"/>
                <a:chExt cx="635" cy="333"/>
              </a:xfrm>
            </p:grpSpPr>
            <p:sp>
              <p:nvSpPr>
                <p:cNvPr id="33845" name="Arc 37"/>
                <p:cNvSpPr>
                  <a:spLocks/>
                </p:cNvSpPr>
                <p:nvPr/>
              </p:nvSpPr>
              <p:spPr bwMode="auto">
                <a:xfrm>
                  <a:off x="3959" y="1929"/>
                  <a:ext cx="329" cy="3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6" name="Arc 38"/>
                <p:cNvSpPr>
                  <a:spLocks/>
                </p:cNvSpPr>
                <p:nvPr/>
              </p:nvSpPr>
              <p:spPr bwMode="auto">
                <a:xfrm flipH="1">
                  <a:off x="3653" y="1933"/>
                  <a:ext cx="329" cy="3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844" name="Line 41"/>
              <p:cNvSpPr>
                <a:spLocks noChangeShapeType="1"/>
              </p:cNvSpPr>
              <p:nvPr/>
            </p:nvSpPr>
            <p:spPr bwMode="auto">
              <a:xfrm>
                <a:off x="1878" y="2354"/>
                <a:ext cx="165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31" name="Text Box 46"/>
            <p:cNvSpPr txBox="1">
              <a:spLocks noChangeArrowheads="1"/>
            </p:cNvSpPr>
            <p:nvPr/>
          </p:nvSpPr>
          <p:spPr bwMode="auto">
            <a:xfrm>
              <a:off x="519" y="2352"/>
              <a:ext cx="75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000000"/>
                  </a:solidFill>
                </a:rPr>
                <a:t>Info. Signal</a:t>
              </a:r>
            </a:p>
          </p:txBody>
        </p:sp>
        <p:sp>
          <p:nvSpPr>
            <p:cNvPr id="33832" name="Text Box 47"/>
            <p:cNvSpPr txBox="1">
              <a:spLocks noChangeArrowheads="1"/>
            </p:cNvSpPr>
            <p:nvPr/>
          </p:nvSpPr>
          <p:spPr bwMode="auto">
            <a:xfrm>
              <a:off x="2270" y="2347"/>
              <a:ext cx="93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000000"/>
                  </a:solidFill>
                </a:rPr>
                <a:t>Receiver Input</a:t>
              </a:r>
            </a:p>
          </p:txBody>
        </p:sp>
        <p:grpSp>
          <p:nvGrpSpPr>
            <p:cNvPr id="33833" name="Group 53"/>
            <p:cNvGrpSpPr>
              <a:grpSpLocks/>
            </p:cNvGrpSpPr>
            <p:nvPr/>
          </p:nvGrpSpPr>
          <p:grpSpPr bwMode="auto">
            <a:xfrm>
              <a:off x="3750" y="2190"/>
              <a:ext cx="1613" cy="132"/>
              <a:chOff x="3653" y="1929"/>
              <a:chExt cx="635" cy="333"/>
            </a:xfrm>
          </p:grpSpPr>
          <p:sp>
            <p:nvSpPr>
              <p:cNvPr id="33841" name="Arc 54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2" name="Arc 55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34" name="Line 56"/>
            <p:cNvSpPr>
              <a:spLocks noChangeShapeType="1"/>
            </p:cNvSpPr>
            <p:nvPr/>
          </p:nvSpPr>
          <p:spPr bwMode="auto">
            <a:xfrm>
              <a:off x="3738" y="2318"/>
              <a:ext cx="165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Text Box 57"/>
            <p:cNvSpPr txBox="1">
              <a:spLocks noChangeArrowheads="1"/>
            </p:cNvSpPr>
            <p:nvPr/>
          </p:nvSpPr>
          <p:spPr bwMode="auto">
            <a:xfrm>
              <a:off x="4139" y="2324"/>
              <a:ext cx="100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000000"/>
                  </a:solidFill>
                </a:rPr>
                <a:t>Despread Signal</a:t>
              </a:r>
            </a:p>
          </p:txBody>
        </p:sp>
        <p:grpSp>
          <p:nvGrpSpPr>
            <p:cNvPr id="33836" name="Group 58"/>
            <p:cNvGrpSpPr>
              <a:grpSpLocks/>
            </p:cNvGrpSpPr>
            <p:nvPr/>
          </p:nvGrpSpPr>
          <p:grpSpPr bwMode="auto">
            <a:xfrm>
              <a:off x="4381" y="1889"/>
              <a:ext cx="333" cy="433"/>
              <a:chOff x="3653" y="1929"/>
              <a:chExt cx="635" cy="333"/>
            </a:xfrm>
          </p:grpSpPr>
          <p:sp>
            <p:nvSpPr>
              <p:cNvPr id="33839" name="Arc 59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0" name="Arc 60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37" name="Text Box 61"/>
            <p:cNvSpPr txBox="1">
              <a:spLocks noChangeArrowheads="1"/>
            </p:cNvSpPr>
            <p:nvPr/>
          </p:nvSpPr>
          <p:spPr bwMode="auto">
            <a:xfrm>
              <a:off x="4735" y="1906"/>
              <a:ext cx="68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CC0000"/>
                  </a:solidFill>
                </a:rPr>
                <a:t>I(f)</a:t>
              </a:r>
              <a:r>
                <a:rPr lang="en-US" sz="2000" b="1" baseline="-4000">
                  <a:solidFill>
                    <a:srgbClr val="CC0000"/>
                  </a:solidFill>
                </a:rPr>
                <a:t>*</a:t>
              </a:r>
              <a:r>
                <a:rPr lang="en-US" sz="2000" b="1">
                  <a:solidFill>
                    <a:srgbClr val="CC0000"/>
                  </a:solidFill>
                </a:rPr>
                <a:t>S</a:t>
              </a:r>
              <a:r>
                <a:rPr lang="en-US" sz="2000" b="1" baseline="-25000">
                  <a:solidFill>
                    <a:srgbClr val="CC0000"/>
                  </a:solidFill>
                </a:rPr>
                <a:t>c</a:t>
              </a:r>
              <a:r>
                <a:rPr lang="en-US" sz="2000" b="1">
                  <a:solidFill>
                    <a:srgbClr val="CC0000"/>
                  </a:solidFill>
                </a:rPr>
                <a:t>(f)</a:t>
              </a:r>
            </a:p>
          </p:txBody>
        </p:sp>
        <p:sp>
          <p:nvSpPr>
            <p:cNvPr id="33838" name="Rectangle 62"/>
            <p:cNvSpPr>
              <a:spLocks noChangeArrowheads="1"/>
            </p:cNvSpPr>
            <p:nvPr/>
          </p:nvSpPr>
          <p:spPr bwMode="auto">
            <a:xfrm>
              <a:off x="4307" y="1856"/>
              <a:ext cx="466" cy="46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33797" name="Text Box 65"/>
          <p:cNvSpPr txBox="1">
            <a:spLocks noChangeArrowheads="1"/>
          </p:cNvSpPr>
          <p:nvPr/>
        </p:nvSpPr>
        <p:spPr bwMode="auto">
          <a:xfrm>
            <a:off x="1314450" y="4932363"/>
            <a:ext cx="5778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sp>
        <p:nvSpPr>
          <p:cNvPr id="33798" name="Line 66"/>
          <p:cNvSpPr>
            <a:spLocks noChangeShapeType="1"/>
          </p:cNvSpPr>
          <p:nvPr/>
        </p:nvSpPr>
        <p:spPr bwMode="auto">
          <a:xfrm>
            <a:off x="731838" y="5942013"/>
            <a:ext cx="10588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3799" name="Group 67"/>
          <p:cNvGrpSpPr>
            <a:grpSpLocks/>
          </p:cNvGrpSpPr>
          <p:nvPr/>
        </p:nvGrpSpPr>
        <p:grpSpPr bwMode="auto">
          <a:xfrm>
            <a:off x="990600" y="5260975"/>
            <a:ext cx="528638" cy="687388"/>
            <a:chOff x="3653" y="1929"/>
            <a:chExt cx="635" cy="333"/>
          </a:xfrm>
        </p:grpSpPr>
        <p:sp>
          <p:nvSpPr>
            <p:cNvPr id="33821" name="Arc 68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Arc 69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0" name="Text Box 70"/>
          <p:cNvSpPr txBox="1">
            <a:spLocks noChangeArrowheads="1"/>
          </p:cNvSpPr>
          <p:nvPr/>
        </p:nvSpPr>
        <p:spPr bwMode="auto">
          <a:xfrm>
            <a:off x="6772275" y="4795838"/>
            <a:ext cx="7381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sp>
        <p:nvSpPr>
          <p:cNvPr id="33801" name="Text Box 75"/>
          <p:cNvSpPr txBox="1">
            <a:spLocks noChangeArrowheads="1"/>
          </p:cNvSpPr>
          <p:nvPr/>
        </p:nvSpPr>
        <p:spPr bwMode="auto">
          <a:xfrm>
            <a:off x="2778125" y="4913313"/>
            <a:ext cx="2565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6600"/>
                </a:solidFill>
              </a:rPr>
              <a:t>S(f)</a:t>
            </a:r>
            <a:r>
              <a:rPr lang="en-US" sz="2000" b="1" baseline="-4000">
                <a:solidFill>
                  <a:srgbClr val="006600"/>
                </a:solidFill>
              </a:rPr>
              <a:t>*</a:t>
            </a:r>
            <a:r>
              <a:rPr lang="en-US" sz="2000" b="1">
                <a:solidFill>
                  <a:srgbClr val="006600"/>
                </a:solidFill>
              </a:rPr>
              <a:t>S</a:t>
            </a:r>
            <a:r>
              <a:rPr lang="en-US" sz="2000" b="1" baseline="-25000">
                <a:solidFill>
                  <a:srgbClr val="006600"/>
                </a:solidFill>
              </a:rPr>
              <a:t>c</a:t>
            </a:r>
            <a:r>
              <a:rPr lang="en-US" sz="2000" b="1">
                <a:solidFill>
                  <a:srgbClr val="006600"/>
                </a:solidFill>
              </a:rPr>
              <a:t>(f)[</a:t>
            </a:r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ad</a:t>
            </a:r>
            <a:r>
              <a:rPr lang="en-US" sz="2000" b="1">
                <a:solidFill>
                  <a:srgbClr val="0033CC"/>
                </a:solidFill>
              </a:rPr>
              <a:t>(t)</a:t>
            </a:r>
            <a:r>
              <a:rPr lang="en-US" sz="2000" b="1">
                <a:solidFill>
                  <a:srgbClr val="006600"/>
                </a:solidFill>
              </a:rPr>
              <a:t>+</a:t>
            </a:r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b</a:t>
            </a:r>
            <a:r>
              <a:rPr lang="en-US" sz="2000" b="1">
                <a:solidFill>
                  <a:srgbClr val="CC0000"/>
                </a:solidFill>
              </a:rPr>
              <a:t>(t-</a:t>
            </a:r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t</a:t>
            </a:r>
            <a:r>
              <a:rPr lang="en-US" sz="2000" b="1">
                <a:solidFill>
                  <a:srgbClr val="CC0000"/>
                </a:solidFill>
              </a:rPr>
              <a:t>)]</a:t>
            </a:r>
          </a:p>
        </p:txBody>
      </p:sp>
      <p:grpSp>
        <p:nvGrpSpPr>
          <p:cNvPr id="33802" name="Group 76"/>
          <p:cNvGrpSpPr>
            <a:grpSpLocks/>
          </p:cNvGrpSpPr>
          <p:nvPr/>
        </p:nvGrpSpPr>
        <p:grpSpPr bwMode="auto">
          <a:xfrm>
            <a:off x="2786063" y="5421313"/>
            <a:ext cx="2625725" cy="528637"/>
            <a:chOff x="1878" y="2030"/>
            <a:chExt cx="1654" cy="333"/>
          </a:xfrm>
        </p:grpSpPr>
        <p:grpSp>
          <p:nvGrpSpPr>
            <p:cNvPr id="33817" name="Group 77"/>
            <p:cNvGrpSpPr>
              <a:grpSpLocks/>
            </p:cNvGrpSpPr>
            <p:nvPr/>
          </p:nvGrpSpPr>
          <p:grpSpPr bwMode="auto">
            <a:xfrm>
              <a:off x="1890" y="2030"/>
              <a:ext cx="1613" cy="333"/>
              <a:chOff x="3653" y="1929"/>
              <a:chExt cx="635" cy="333"/>
            </a:xfrm>
          </p:grpSpPr>
          <p:sp>
            <p:nvSpPr>
              <p:cNvPr id="33819" name="Arc 78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0" name="Arc 79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18" name="Line 80"/>
            <p:cNvSpPr>
              <a:spLocks noChangeShapeType="1"/>
            </p:cNvSpPr>
            <p:nvPr/>
          </p:nvSpPr>
          <p:spPr bwMode="auto">
            <a:xfrm>
              <a:off x="1878" y="2354"/>
              <a:ext cx="1654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3" name="Text Box 81"/>
          <p:cNvSpPr txBox="1">
            <a:spLocks noChangeArrowheads="1"/>
          </p:cNvSpPr>
          <p:nvPr/>
        </p:nvSpPr>
        <p:spPr bwMode="auto">
          <a:xfrm>
            <a:off x="642938" y="5961063"/>
            <a:ext cx="119062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Info. Signal</a:t>
            </a:r>
          </a:p>
        </p:txBody>
      </p:sp>
      <p:sp>
        <p:nvSpPr>
          <p:cNvPr id="33804" name="Text Box 82"/>
          <p:cNvSpPr txBox="1">
            <a:spLocks noChangeArrowheads="1"/>
          </p:cNvSpPr>
          <p:nvPr/>
        </p:nvSpPr>
        <p:spPr bwMode="auto">
          <a:xfrm>
            <a:off x="3422650" y="5953125"/>
            <a:ext cx="14779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Receiver Input</a:t>
            </a:r>
          </a:p>
        </p:txBody>
      </p:sp>
      <p:grpSp>
        <p:nvGrpSpPr>
          <p:cNvPr id="33805" name="Group 83"/>
          <p:cNvGrpSpPr>
            <a:grpSpLocks/>
          </p:cNvGrpSpPr>
          <p:nvPr/>
        </p:nvGrpSpPr>
        <p:grpSpPr bwMode="auto">
          <a:xfrm>
            <a:off x="5772150" y="5703888"/>
            <a:ext cx="2560638" cy="209550"/>
            <a:chOff x="3653" y="1929"/>
            <a:chExt cx="635" cy="333"/>
          </a:xfrm>
        </p:grpSpPr>
        <p:sp>
          <p:nvSpPr>
            <p:cNvPr id="33815" name="Arc 84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Arc 85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6" name="Line 86"/>
          <p:cNvSpPr>
            <a:spLocks noChangeShapeType="1"/>
          </p:cNvSpPr>
          <p:nvPr/>
        </p:nvSpPr>
        <p:spPr bwMode="auto">
          <a:xfrm>
            <a:off x="5753100" y="5907088"/>
            <a:ext cx="2625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807" name="Text Box 87"/>
          <p:cNvSpPr txBox="1">
            <a:spLocks noChangeArrowheads="1"/>
          </p:cNvSpPr>
          <p:nvPr/>
        </p:nvSpPr>
        <p:spPr bwMode="auto">
          <a:xfrm>
            <a:off x="6389688" y="5916613"/>
            <a:ext cx="1601787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Despread Signal</a:t>
            </a:r>
          </a:p>
        </p:txBody>
      </p:sp>
      <p:grpSp>
        <p:nvGrpSpPr>
          <p:cNvPr id="33808" name="Group 88"/>
          <p:cNvGrpSpPr>
            <a:grpSpLocks/>
          </p:cNvGrpSpPr>
          <p:nvPr/>
        </p:nvGrpSpPr>
        <p:grpSpPr bwMode="auto">
          <a:xfrm>
            <a:off x="6773863" y="5226050"/>
            <a:ext cx="528637" cy="687388"/>
            <a:chOff x="3653" y="1929"/>
            <a:chExt cx="635" cy="333"/>
          </a:xfrm>
        </p:grpSpPr>
        <p:sp>
          <p:nvSpPr>
            <p:cNvPr id="33813" name="Arc 89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Arc 90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9" name="Text Box 91"/>
          <p:cNvSpPr txBox="1">
            <a:spLocks noChangeArrowheads="1"/>
          </p:cNvSpPr>
          <p:nvPr/>
        </p:nvSpPr>
        <p:spPr bwMode="auto">
          <a:xfrm>
            <a:off x="7335838" y="5246688"/>
            <a:ext cx="9271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br</a:t>
            </a:r>
            <a:r>
              <a:rPr lang="en-US" sz="2000" b="1">
                <a:solidFill>
                  <a:srgbClr val="CC0000"/>
                </a:solidFill>
              </a:rPr>
              <a:t>S</a:t>
            </a:r>
            <a:r>
              <a:rPr lang="en-US" sz="2000" b="1">
                <a:solidFill>
                  <a:srgbClr val="CC0000"/>
                </a:solidFill>
                <a:latin typeface="Arial" pitchFamily="34" charset="0"/>
              </a:rPr>
              <a:t>’</a:t>
            </a:r>
            <a:r>
              <a:rPr lang="en-US" sz="2000" b="1">
                <a:solidFill>
                  <a:srgbClr val="CC0000"/>
                </a:solidFill>
              </a:rPr>
              <a:t>(f)</a:t>
            </a:r>
          </a:p>
        </p:txBody>
      </p:sp>
      <p:grpSp>
        <p:nvGrpSpPr>
          <p:cNvPr id="33810" name="Group 95"/>
          <p:cNvGrpSpPr>
            <a:grpSpLocks/>
          </p:cNvGrpSpPr>
          <p:nvPr/>
        </p:nvGrpSpPr>
        <p:grpSpPr bwMode="auto">
          <a:xfrm>
            <a:off x="2825750" y="5326063"/>
            <a:ext cx="2560638" cy="630237"/>
            <a:chOff x="3653" y="1929"/>
            <a:chExt cx="635" cy="333"/>
          </a:xfrm>
        </p:grpSpPr>
        <p:sp>
          <p:nvSpPr>
            <p:cNvPr id="33811" name="Arc 96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Arc 97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Spreading Code Design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573213"/>
            <a:ext cx="8505825" cy="463867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Autocorrelation determines ISI rejection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Ideally equals delta function</a:t>
            </a:r>
          </a:p>
          <a:p>
            <a:pPr lvl="2">
              <a:lnSpc>
                <a:spcPct val="20000"/>
              </a:lnSpc>
            </a:pPr>
            <a:endParaRPr lang="en-US" smtClean="0"/>
          </a:p>
          <a:p>
            <a:pPr>
              <a:lnSpc>
                <a:spcPct val="70000"/>
              </a:lnSpc>
            </a:pPr>
            <a:r>
              <a:rPr lang="en-US" smtClean="0"/>
              <a:t>Would like similar properties as random codes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Balanced, small runs, shift invariant (PN codes)</a:t>
            </a:r>
          </a:p>
          <a:p>
            <a:pPr>
              <a:lnSpc>
                <a:spcPct val="110000"/>
              </a:lnSpc>
            </a:pPr>
            <a:r>
              <a:rPr lang="en-US" smtClean="0"/>
              <a:t>Maximal Linear Codes</a:t>
            </a:r>
          </a:p>
          <a:p>
            <a:pPr lvl="1">
              <a:lnSpc>
                <a:spcPct val="67000"/>
              </a:lnSpc>
            </a:pPr>
            <a:r>
              <a:rPr lang="en-US" smtClean="0"/>
              <a:t>No DC component</a:t>
            </a:r>
          </a:p>
          <a:p>
            <a:pPr lvl="1">
              <a:lnSpc>
                <a:spcPct val="67000"/>
              </a:lnSpc>
            </a:pPr>
            <a:r>
              <a:rPr lang="en-US" smtClean="0"/>
              <a:t>Max period (2</a:t>
            </a:r>
            <a:r>
              <a:rPr lang="en-US" baseline="50000" smtClean="0"/>
              <a:t>n</a:t>
            </a:r>
            <a:r>
              <a:rPr lang="en-US" smtClean="0"/>
              <a:t>-1)T</a:t>
            </a:r>
            <a:r>
              <a:rPr lang="en-US" baseline="-25000" smtClean="0"/>
              <a:t>c</a:t>
            </a:r>
          </a:p>
          <a:p>
            <a:pPr lvl="1">
              <a:lnSpc>
                <a:spcPct val="67000"/>
              </a:lnSpc>
            </a:pPr>
            <a:r>
              <a:rPr lang="en-US" smtClean="0"/>
              <a:t>Linear autocorrelation</a:t>
            </a:r>
          </a:p>
          <a:p>
            <a:pPr lvl="1">
              <a:lnSpc>
                <a:spcPct val="67000"/>
              </a:lnSpc>
            </a:pPr>
            <a:r>
              <a:rPr lang="en-US" smtClean="0"/>
              <a:t>Recorrelates every period</a:t>
            </a:r>
          </a:p>
          <a:p>
            <a:pPr lvl="1">
              <a:lnSpc>
                <a:spcPct val="67000"/>
              </a:lnSpc>
            </a:pPr>
            <a:r>
              <a:rPr lang="en-US" smtClean="0"/>
              <a:t>Short code for acquisition, longer for transmission</a:t>
            </a:r>
          </a:p>
          <a:p>
            <a:pPr lvl="1">
              <a:lnSpc>
                <a:spcPct val="67000"/>
              </a:lnSpc>
            </a:pPr>
            <a:r>
              <a:rPr lang="en-US" smtClean="0"/>
              <a:t>In SS receiver, autocorrelation taken over T</a:t>
            </a:r>
            <a:r>
              <a:rPr lang="en-US" baseline="-25000" smtClean="0"/>
              <a:t>s</a:t>
            </a:r>
            <a:endParaRPr lang="en-US" smtClean="0"/>
          </a:p>
          <a:p>
            <a:pPr lvl="1">
              <a:lnSpc>
                <a:spcPct val="67000"/>
              </a:lnSpc>
            </a:pPr>
            <a:r>
              <a:rPr lang="en-US" smtClean="0"/>
              <a:t>Poor cross correlation (bad for MAC)</a:t>
            </a:r>
          </a:p>
        </p:txBody>
      </p:sp>
      <p:grpSp>
        <p:nvGrpSpPr>
          <p:cNvPr id="34820" name="Group 14"/>
          <p:cNvGrpSpPr>
            <a:grpSpLocks/>
          </p:cNvGrpSpPr>
          <p:nvPr/>
        </p:nvGrpSpPr>
        <p:grpSpPr bwMode="auto">
          <a:xfrm>
            <a:off x="5268913" y="3324225"/>
            <a:ext cx="3033712" cy="2298700"/>
            <a:chOff x="3493" y="2277"/>
            <a:chExt cx="1911" cy="1448"/>
          </a:xfrm>
        </p:grpSpPr>
        <p:sp>
          <p:nvSpPr>
            <p:cNvPr id="34821" name="Line 4"/>
            <p:cNvSpPr>
              <a:spLocks noChangeShapeType="1"/>
            </p:cNvSpPr>
            <p:nvPr/>
          </p:nvSpPr>
          <p:spPr bwMode="auto">
            <a:xfrm>
              <a:off x="3493" y="3483"/>
              <a:ext cx="15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2" name="AutoShape 5"/>
            <p:cNvSpPr>
              <a:spLocks noChangeArrowheads="1"/>
            </p:cNvSpPr>
            <p:nvPr/>
          </p:nvSpPr>
          <p:spPr bwMode="auto">
            <a:xfrm>
              <a:off x="3858" y="2422"/>
              <a:ext cx="777" cy="1061"/>
            </a:xfrm>
            <a:prstGeom prst="flowChartExtra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Text Box 6"/>
            <p:cNvSpPr txBox="1">
              <a:spLocks noChangeArrowheads="1"/>
            </p:cNvSpPr>
            <p:nvPr/>
          </p:nvSpPr>
          <p:spPr bwMode="auto">
            <a:xfrm>
              <a:off x="4322" y="2277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34824" name="Group 9"/>
            <p:cNvGrpSpPr>
              <a:grpSpLocks/>
            </p:cNvGrpSpPr>
            <p:nvPr/>
          </p:nvGrpSpPr>
          <p:grpSpPr bwMode="auto">
            <a:xfrm>
              <a:off x="5059" y="3270"/>
              <a:ext cx="345" cy="446"/>
              <a:chOff x="4473" y="3644"/>
              <a:chExt cx="345" cy="446"/>
            </a:xfrm>
          </p:grpSpPr>
          <p:sp>
            <p:nvSpPr>
              <p:cNvPr id="34827" name="Text Box 7"/>
              <p:cNvSpPr txBox="1">
                <a:spLocks noChangeArrowheads="1"/>
              </p:cNvSpPr>
              <p:nvPr/>
            </p:nvSpPr>
            <p:spPr bwMode="auto">
              <a:xfrm>
                <a:off x="4473" y="3644"/>
                <a:ext cx="314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rgbClr val="000000"/>
                    </a:solidFill>
                  </a:rPr>
                  <a:t> -1</a:t>
                </a:r>
              </a:p>
              <a:p>
                <a:r>
                  <a:rPr lang="en-US" sz="2000" b="1">
                    <a:solidFill>
                      <a:srgbClr val="000000"/>
                    </a:solidFill>
                  </a:rPr>
                  <a:t>  N</a:t>
                </a:r>
              </a:p>
            </p:txBody>
          </p:sp>
          <p:sp>
            <p:nvSpPr>
              <p:cNvPr id="34828" name="Line 8"/>
              <p:cNvSpPr>
                <a:spLocks noChangeShapeType="1"/>
              </p:cNvSpPr>
              <p:nvPr/>
            </p:nvSpPr>
            <p:spPr bwMode="auto">
              <a:xfrm>
                <a:off x="4517" y="3867"/>
                <a:ext cx="30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25" name="Text Box 11"/>
            <p:cNvSpPr txBox="1">
              <a:spLocks noChangeArrowheads="1"/>
            </p:cNvSpPr>
            <p:nvPr/>
          </p:nvSpPr>
          <p:spPr bwMode="auto">
            <a:xfrm>
              <a:off x="4506" y="3475"/>
              <a:ext cx="30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</a:rPr>
                <a:t> 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4826" name="Text Box 13"/>
            <p:cNvSpPr txBox="1">
              <a:spLocks noChangeArrowheads="1"/>
            </p:cNvSpPr>
            <p:nvPr/>
          </p:nvSpPr>
          <p:spPr bwMode="auto">
            <a:xfrm>
              <a:off x="3669" y="3475"/>
              <a:ext cx="36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</a:rPr>
                <a:t> -T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Synchronization</a:t>
            </a: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0688" y="1704975"/>
            <a:ext cx="8167687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Adjusts delay of s</a:t>
            </a:r>
            <a:r>
              <a:rPr lang="en-US" baseline="-25000" smtClean="0"/>
              <a:t>c</a:t>
            </a:r>
            <a:r>
              <a:rPr lang="en-US" smtClean="0"/>
              <a:t>(t-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smtClean="0"/>
              <a:t>) to hit peak value of autocorrelation.</a:t>
            </a:r>
          </a:p>
          <a:p>
            <a:pPr lvl="1"/>
            <a:r>
              <a:rPr lang="en-US" smtClean="0"/>
              <a:t>Typically synchronize to LOS component</a:t>
            </a:r>
          </a:p>
          <a:p>
            <a:pPr lvl="1">
              <a:lnSpc>
                <a:spcPct val="0"/>
              </a:lnSpc>
            </a:pPr>
            <a:endParaRPr lang="en-US" smtClean="0"/>
          </a:p>
          <a:p>
            <a:r>
              <a:rPr lang="en-US" smtClean="0"/>
              <a:t>Complicated by noise, interference, and MP</a:t>
            </a:r>
          </a:p>
          <a:p>
            <a:r>
              <a:rPr lang="en-US" smtClean="0"/>
              <a:t>Synchronization offset of 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 leads to signal attenuation by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(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t)</a:t>
            </a:r>
          </a:p>
        </p:txBody>
      </p:sp>
      <p:grpSp>
        <p:nvGrpSpPr>
          <p:cNvPr id="35844" name="Group 1028"/>
          <p:cNvGrpSpPr>
            <a:grpSpLocks/>
          </p:cNvGrpSpPr>
          <p:nvPr/>
        </p:nvGrpSpPr>
        <p:grpSpPr bwMode="auto">
          <a:xfrm>
            <a:off x="5878513" y="4643438"/>
            <a:ext cx="2855912" cy="2009775"/>
            <a:chOff x="3493" y="2277"/>
            <a:chExt cx="1995" cy="1526"/>
          </a:xfrm>
        </p:grpSpPr>
        <p:sp>
          <p:nvSpPr>
            <p:cNvPr id="35849" name="Line 1029"/>
            <p:cNvSpPr>
              <a:spLocks noChangeShapeType="1"/>
            </p:cNvSpPr>
            <p:nvPr/>
          </p:nvSpPr>
          <p:spPr bwMode="auto">
            <a:xfrm>
              <a:off x="3493" y="3483"/>
              <a:ext cx="15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AutoShape 1030"/>
            <p:cNvSpPr>
              <a:spLocks noChangeArrowheads="1"/>
            </p:cNvSpPr>
            <p:nvPr/>
          </p:nvSpPr>
          <p:spPr bwMode="auto">
            <a:xfrm>
              <a:off x="3858" y="2422"/>
              <a:ext cx="777" cy="1061"/>
            </a:xfrm>
            <a:prstGeom prst="flowChartExtra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5851" name="Text Box 1031"/>
            <p:cNvSpPr txBox="1">
              <a:spLocks noChangeArrowheads="1"/>
            </p:cNvSpPr>
            <p:nvPr/>
          </p:nvSpPr>
          <p:spPr bwMode="auto">
            <a:xfrm>
              <a:off x="4322" y="2277"/>
              <a:ext cx="218" cy="3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35852" name="Group 1032"/>
            <p:cNvGrpSpPr>
              <a:grpSpLocks/>
            </p:cNvGrpSpPr>
            <p:nvPr/>
          </p:nvGrpSpPr>
          <p:grpSpPr bwMode="auto">
            <a:xfrm>
              <a:off x="5059" y="3270"/>
              <a:ext cx="429" cy="533"/>
              <a:chOff x="4473" y="3644"/>
              <a:chExt cx="429" cy="533"/>
            </a:xfrm>
          </p:grpSpPr>
          <p:sp>
            <p:nvSpPr>
              <p:cNvPr id="35855" name="Text Box 1033"/>
              <p:cNvSpPr txBox="1">
                <a:spLocks noChangeArrowheads="1"/>
              </p:cNvSpPr>
              <p:nvPr/>
            </p:nvSpPr>
            <p:spPr bwMode="auto">
              <a:xfrm>
                <a:off x="4473" y="3644"/>
                <a:ext cx="429" cy="5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 -1</a:t>
                </a:r>
              </a:p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2</a:t>
                </a:r>
                <a:r>
                  <a:rPr lang="en-US" sz="2000" b="1" baseline="30000">
                    <a:solidFill>
                      <a:srgbClr val="000000"/>
                    </a:solidFill>
                  </a:rPr>
                  <a:t>n</a:t>
                </a:r>
                <a:r>
                  <a:rPr lang="en-US" sz="2000" b="1">
                    <a:solidFill>
                      <a:srgbClr val="000000"/>
                    </a:solidFill>
                  </a:rPr>
                  <a:t>-1</a:t>
                </a:r>
              </a:p>
            </p:txBody>
          </p:sp>
          <p:sp>
            <p:nvSpPr>
              <p:cNvPr id="35856" name="Line 1034"/>
              <p:cNvSpPr>
                <a:spLocks noChangeShapeType="1"/>
              </p:cNvSpPr>
              <p:nvPr/>
            </p:nvSpPr>
            <p:spPr bwMode="auto">
              <a:xfrm>
                <a:off x="4517" y="3867"/>
                <a:ext cx="30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53" name="Text Box 1035"/>
            <p:cNvSpPr txBox="1">
              <a:spLocks noChangeArrowheads="1"/>
            </p:cNvSpPr>
            <p:nvPr/>
          </p:nvSpPr>
          <p:spPr bwMode="auto">
            <a:xfrm>
              <a:off x="4506" y="3475"/>
              <a:ext cx="342" cy="3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 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5854" name="Text Box 1036"/>
            <p:cNvSpPr txBox="1">
              <a:spLocks noChangeArrowheads="1"/>
            </p:cNvSpPr>
            <p:nvPr/>
          </p:nvSpPr>
          <p:spPr bwMode="auto">
            <a:xfrm>
              <a:off x="3669" y="3474"/>
              <a:ext cx="402" cy="30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 -T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  <p:sp>
        <p:nvSpPr>
          <p:cNvPr id="35845" name="Line 1037"/>
          <p:cNvSpPr>
            <a:spLocks noChangeShapeType="1"/>
          </p:cNvSpPr>
          <p:nvPr/>
        </p:nvSpPr>
        <p:spPr bwMode="auto">
          <a:xfrm>
            <a:off x="6951663" y="5443538"/>
            <a:ext cx="2476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Text Box 1038"/>
          <p:cNvSpPr txBox="1">
            <a:spLocks noChangeArrowheads="1"/>
          </p:cNvSpPr>
          <p:nvPr/>
        </p:nvSpPr>
        <p:spPr bwMode="auto">
          <a:xfrm>
            <a:off x="6859588" y="5413375"/>
            <a:ext cx="4587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CC00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CC0000"/>
                </a:solidFill>
                <a:latin typeface="Garamond" pitchFamily="18" charset="0"/>
              </a:rPr>
              <a:t>t</a:t>
            </a:r>
          </a:p>
        </p:txBody>
      </p:sp>
      <p:sp>
        <p:nvSpPr>
          <p:cNvPr id="35847" name="Line 1039"/>
          <p:cNvSpPr>
            <a:spLocks noChangeShapeType="1"/>
          </p:cNvSpPr>
          <p:nvPr/>
        </p:nvSpPr>
        <p:spPr bwMode="auto">
          <a:xfrm>
            <a:off x="6951663" y="4876800"/>
            <a:ext cx="0" cy="137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1040"/>
          <p:cNvSpPr txBox="1">
            <a:spLocks noChangeArrowheads="1"/>
          </p:cNvSpPr>
          <p:nvPr/>
        </p:nvSpPr>
        <p:spPr bwMode="auto">
          <a:xfrm>
            <a:off x="7215188" y="5187950"/>
            <a:ext cx="8159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CC0000"/>
                </a:solidFill>
                <a:latin typeface="Symbol" pitchFamily="18" charset="2"/>
              </a:rPr>
              <a:t>r(D</a:t>
            </a:r>
            <a:r>
              <a:rPr lang="en-US">
                <a:solidFill>
                  <a:srgbClr val="CC0000"/>
                </a:solidFill>
                <a:latin typeface="Garamond" pitchFamily="18" charset="0"/>
              </a:rPr>
              <a:t>t)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RAKE Receiver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3538" y="1704975"/>
            <a:ext cx="8486775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Multibranch receiver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Branches synchronized to different MP components</a:t>
            </a:r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These components can be coherently combined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Use SC, MRC, or EGC</a:t>
            </a:r>
          </a:p>
        </p:txBody>
      </p:sp>
      <p:sp>
        <p:nvSpPr>
          <p:cNvPr id="36868" name="Line 1028"/>
          <p:cNvSpPr>
            <a:spLocks noChangeShapeType="1"/>
          </p:cNvSpPr>
          <p:nvPr/>
        </p:nvSpPr>
        <p:spPr bwMode="auto">
          <a:xfrm>
            <a:off x="857250" y="3541713"/>
            <a:ext cx="638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Line 1029"/>
          <p:cNvSpPr>
            <a:spLocks noChangeShapeType="1"/>
          </p:cNvSpPr>
          <p:nvPr/>
        </p:nvSpPr>
        <p:spPr bwMode="auto">
          <a:xfrm>
            <a:off x="1509713" y="2932113"/>
            <a:ext cx="0" cy="204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Line 1030"/>
          <p:cNvSpPr>
            <a:spLocks noChangeShapeType="1"/>
          </p:cNvSpPr>
          <p:nvPr/>
        </p:nvSpPr>
        <p:spPr bwMode="auto">
          <a:xfrm>
            <a:off x="1524000" y="2916238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Line 1031"/>
          <p:cNvSpPr>
            <a:spLocks noChangeShapeType="1"/>
          </p:cNvSpPr>
          <p:nvPr/>
        </p:nvSpPr>
        <p:spPr bwMode="auto">
          <a:xfrm>
            <a:off x="1530350" y="3910013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6872" name="Group 1032"/>
          <p:cNvGrpSpPr>
            <a:grpSpLocks/>
          </p:cNvGrpSpPr>
          <p:nvPr/>
        </p:nvGrpSpPr>
        <p:grpSpPr bwMode="auto">
          <a:xfrm>
            <a:off x="1982788" y="2644775"/>
            <a:ext cx="338137" cy="457200"/>
            <a:chOff x="2291" y="1887"/>
            <a:chExt cx="213" cy="288"/>
          </a:xfrm>
        </p:grpSpPr>
        <p:sp>
          <p:nvSpPr>
            <p:cNvPr id="36909" name="Oval 1033"/>
            <p:cNvSpPr>
              <a:spLocks noChangeArrowheads="1"/>
            </p:cNvSpPr>
            <p:nvPr/>
          </p:nvSpPr>
          <p:spPr bwMode="auto">
            <a:xfrm>
              <a:off x="2313" y="1975"/>
              <a:ext cx="156" cy="14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10" name="Text Box 1034"/>
            <p:cNvSpPr txBox="1">
              <a:spLocks noChangeArrowheads="1"/>
            </p:cNvSpPr>
            <p:nvPr/>
          </p:nvSpPr>
          <p:spPr bwMode="auto">
            <a:xfrm>
              <a:off x="2291" y="1887"/>
              <a:ext cx="21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Georgia" pitchFamily="18" charset="0"/>
                </a:rPr>
                <a:t>x</a:t>
              </a:r>
            </a:p>
          </p:txBody>
        </p:sp>
      </p:grpSp>
      <p:grpSp>
        <p:nvGrpSpPr>
          <p:cNvPr id="36873" name="Group 1035"/>
          <p:cNvGrpSpPr>
            <a:grpSpLocks/>
          </p:cNvGrpSpPr>
          <p:nvPr/>
        </p:nvGrpSpPr>
        <p:grpSpPr bwMode="auto">
          <a:xfrm>
            <a:off x="2005013" y="3668713"/>
            <a:ext cx="338137" cy="457200"/>
            <a:chOff x="2291" y="1887"/>
            <a:chExt cx="213" cy="288"/>
          </a:xfrm>
        </p:grpSpPr>
        <p:sp>
          <p:nvSpPr>
            <p:cNvPr id="36907" name="Oval 1036"/>
            <p:cNvSpPr>
              <a:spLocks noChangeArrowheads="1"/>
            </p:cNvSpPr>
            <p:nvPr/>
          </p:nvSpPr>
          <p:spPr bwMode="auto">
            <a:xfrm>
              <a:off x="2313" y="1975"/>
              <a:ext cx="156" cy="14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08" name="Text Box 1037"/>
            <p:cNvSpPr txBox="1">
              <a:spLocks noChangeArrowheads="1"/>
            </p:cNvSpPr>
            <p:nvPr/>
          </p:nvSpPr>
          <p:spPr bwMode="auto">
            <a:xfrm>
              <a:off x="2291" y="1887"/>
              <a:ext cx="21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Georgia" pitchFamily="18" charset="0"/>
                </a:rPr>
                <a:t>x</a:t>
              </a:r>
            </a:p>
          </p:txBody>
        </p:sp>
      </p:grpSp>
      <p:sp>
        <p:nvSpPr>
          <p:cNvPr id="36874" name="Line 1038"/>
          <p:cNvSpPr>
            <a:spLocks noChangeShapeType="1"/>
          </p:cNvSpPr>
          <p:nvPr/>
        </p:nvSpPr>
        <p:spPr bwMode="auto">
          <a:xfrm flipV="1">
            <a:off x="2135188" y="3001963"/>
            <a:ext cx="0" cy="2460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5" name="Line 1039"/>
          <p:cNvSpPr>
            <a:spLocks noChangeShapeType="1"/>
          </p:cNvSpPr>
          <p:nvPr/>
        </p:nvSpPr>
        <p:spPr bwMode="auto">
          <a:xfrm flipV="1">
            <a:off x="2171700" y="4025900"/>
            <a:ext cx="0" cy="347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6" name="Text Box 1040"/>
          <p:cNvSpPr txBox="1">
            <a:spLocks noChangeArrowheads="1"/>
          </p:cNvSpPr>
          <p:nvPr/>
        </p:nvSpPr>
        <p:spPr bwMode="auto">
          <a:xfrm>
            <a:off x="2070100" y="3116263"/>
            <a:ext cx="5937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(t)</a:t>
            </a:r>
          </a:p>
        </p:txBody>
      </p:sp>
      <p:sp>
        <p:nvSpPr>
          <p:cNvPr id="36877" name="Text Box 1041"/>
          <p:cNvSpPr txBox="1">
            <a:spLocks noChangeArrowheads="1"/>
          </p:cNvSpPr>
          <p:nvPr/>
        </p:nvSpPr>
        <p:spPr bwMode="auto">
          <a:xfrm>
            <a:off x="2163763" y="4108450"/>
            <a:ext cx="976312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(t-iT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6878" name="Line 1042"/>
          <p:cNvSpPr>
            <a:spLocks noChangeShapeType="1"/>
          </p:cNvSpPr>
          <p:nvPr/>
        </p:nvSpPr>
        <p:spPr bwMode="auto">
          <a:xfrm>
            <a:off x="1522413" y="4976813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6879" name="Group 1043"/>
          <p:cNvGrpSpPr>
            <a:grpSpLocks/>
          </p:cNvGrpSpPr>
          <p:nvPr/>
        </p:nvGrpSpPr>
        <p:grpSpPr bwMode="auto">
          <a:xfrm>
            <a:off x="1997075" y="4735513"/>
            <a:ext cx="338138" cy="457200"/>
            <a:chOff x="2291" y="1887"/>
            <a:chExt cx="213" cy="288"/>
          </a:xfrm>
        </p:grpSpPr>
        <p:sp>
          <p:nvSpPr>
            <p:cNvPr id="36905" name="Oval 1044"/>
            <p:cNvSpPr>
              <a:spLocks noChangeArrowheads="1"/>
            </p:cNvSpPr>
            <p:nvPr/>
          </p:nvSpPr>
          <p:spPr bwMode="auto">
            <a:xfrm>
              <a:off x="2313" y="1975"/>
              <a:ext cx="156" cy="14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06" name="Text Box 1045"/>
            <p:cNvSpPr txBox="1">
              <a:spLocks noChangeArrowheads="1"/>
            </p:cNvSpPr>
            <p:nvPr/>
          </p:nvSpPr>
          <p:spPr bwMode="auto">
            <a:xfrm>
              <a:off x="2291" y="1887"/>
              <a:ext cx="21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Georgia" pitchFamily="18" charset="0"/>
                </a:rPr>
                <a:t>x</a:t>
              </a:r>
            </a:p>
          </p:txBody>
        </p:sp>
      </p:grpSp>
      <p:sp>
        <p:nvSpPr>
          <p:cNvPr id="36880" name="Line 1046"/>
          <p:cNvSpPr>
            <a:spLocks noChangeShapeType="1"/>
          </p:cNvSpPr>
          <p:nvPr/>
        </p:nvSpPr>
        <p:spPr bwMode="auto">
          <a:xfrm flipV="1">
            <a:off x="2163763" y="5092700"/>
            <a:ext cx="0" cy="347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81" name="Text Box 1047"/>
          <p:cNvSpPr txBox="1">
            <a:spLocks noChangeArrowheads="1"/>
          </p:cNvSpPr>
          <p:nvPr/>
        </p:nvSpPr>
        <p:spPr bwMode="auto">
          <a:xfrm>
            <a:off x="2155825" y="5175250"/>
            <a:ext cx="10906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(t-NT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6882" name="Line 1048"/>
          <p:cNvSpPr>
            <a:spLocks noChangeShapeType="1"/>
          </p:cNvSpPr>
          <p:nvPr/>
        </p:nvSpPr>
        <p:spPr bwMode="auto">
          <a:xfrm>
            <a:off x="2287588" y="2909888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83" name="Text Box 1049"/>
          <p:cNvSpPr txBox="1">
            <a:spLocks noChangeArrowheads="1"/>
          </p:cNvSpPr>
          <p:nvPr/>
        </p:nvSpPr>
        <p:spPr bwMode="auto">
          <a:xfrm>
            <a:off x="3825875" y="2727325"/>
            <a:ext cx="944563" cy="40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Demod</a:t>
            </a:r>
          </a:p>
        </p:txBody>
      </p:sp>
      <p:sp>
        <p:nvSpPr>
          <p:cNvPr id="36884" name="Line 1050"/>
          <p:cNvSpPr>
            <a:spLocks noChangeShapeType="1"/>
          </p:cNvSpPr>
          <p:nvPr/>
        </p:nvSpPr>
        <p:spPr bwMode="auto">
          <a:xfrm>
            <a:off x="2295525" y="3917950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85" name="Text Box 1051"/>
          <p:cNvSpPr txBox="1">
            <a:spLocks noChangeArrowheads="1"/>
          </p:cNvSpPr>
          <p:nvPr/>
        </p:nvSpPr>
        <p:spPr bwMode="auto">
          <a:xfrm>
            <a:off x="3833813" y="3735388"/>
            <a:ext cx="944562" cy="40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Demod</a:t>
            </a:r>
          </a:p>
        </p:txBody>
      </p:sp>
      <p:sp>
        <p:nvSpPr>
          <p:cNvPr id="36886" name="Line 1052"/>
          <p:cNvSpPr>
            <a:spLocks noChangeShapeType="1"/>
          </p:cNvSpPr>
          <p:nvPr/>
        </p:nvSpPr>
        <p:spPr bwMode="auto">
          <a:xfrm>
            <a:off x="2301875" y="5013325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87" name="Text Box 1053"/>
          <p:cNvSpPr txBox="1">
            <a:spLocks noChangeArrowheads="1"/>
          </p:cNvSpPr>
          <p:nvPr/>
        </p:nvSpPr>
        <p:spPr bwMode="auto">
          <a:xfrm>
            <a:off x="3840163" y="4830763"/>
            <a:ext cx="944562" cy="40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Demod</a:t>
            </a:r>
          </a:p>
        </p:txBody>
      </p:sp>
      <p:grpSp>
        <p:nvGrpSpPr>
          <p:cNvPr id="36888" name="Group 1054"/>
          <p:cNvGrpSpPr>
            <a:grpSpLocks/>
          </p:cNvGrpSpPr>
          <p:nvPr/>
        </p:nvGrpSpPr>
        <p:grpSpPr bwMode="auto">
          <a:xfrm>
            <a:off x="1754188" y="4279900"/>
            <a:ext cx="88900" cy="393700"/>
            <a:chOff x="4187" y="2880"/>
            <a:chExt cx="56" cy="248"/>
          </a:xfrm>
        </p:grpSpPr>
        <p:sp>
          <p:nvSpPr>
            <p:cNvPr id="36902" name="Oval 1055"/>
            <p:cNvSpPr>
              <a:spLocks noChangeArrowheads="1"/>
            </p:cNvSpPr>
            <p:nvPr/>
          </p:nvSpPr>
          <p:spPr bwMode="auto">
            <a:xfrm>
              <a:off x="4187" y="2880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03" name="Oval 1056"/>
            <p:cNvSpPr>
              <a:spLocks noChangeArrowheads="1"/>
            </p:cNvSpPr>
            <p:nvPr/>
          </p:nvSpPr>
          <p:spPr bwMode="auto">
            <a:xfrm>
              <a:off x="4187" y="2976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04" name="Oval 1057"/>
            <p:cNvSpPr>
              <a:spLocks noChangeArrowheads="1"/>
            </p:cNvSpPr>
            <p:nvPr/>
          </p:nvSpPr>
          <p:spPr bwMode="auto">
            <a:xfrm>
              <a:off x="4187" y="3072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36889" name="Group 1058"/>
          <p:cNvGrpSpPr>
            <a:grpSpLocks/>
          </p:cNvGrpSpPr>
          <p:nvPr/>
        </p:nvGrpSpPr>
        <p:grpSpPr bwMode="auto">
          <a:xfrm>
            <a:off x="1762125" y="3257550"/>
            <a:ext cx="88900" cy="393700"/>
            <a:chOff x="4187" y="2880"/>
            <a:chExt cx="56" cy="248"/>
          </a:xfrm>
        </p:grpSpPr>
        <p:sp>
          <p:nvSpPr>
            <p:cNvPr id="36899" name="Oval 1059"/>
            <p:cNvSpPr>
              <a:spLocks noChangeArrowheads="1"/>
            </p:cNvSpPr>
            <p:nvPr/>
          </p:nvSpPr>
          <p:spPr bwMode="auto">
            <a:xfrm>
              <a:off x="4187" y="2880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00" name="Oval 1060"/>
            <p:cNvSpPr>
              <a:spLocks noChangeArrowheads="1"/>
            </p:cNvSpPr>
            <p:nvPr/>
          </p:nvSpPr>
          <p:spPr bwMode="auto">
            <a:xfrm>
              <a:off x="4187" y="2976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6901" name="Oval 1061"/>
            <p:cNvSpPr>
              <a:spLocks noChangeArrowheads="1"/>
            </p:cNvSpPr>
            <p:nvPr/>
          </p:nvSpPr>
          <p:spPr bwMode="auto">
            <a:xfrm>
              <a:off x="4187" y="3072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36890" name="Line 1062"/>
          <p:cNvSpPr>
            <a:spLocks noChangeShapeType="1"/>
          </p:cNvSpPr>
          <p:nvPr/>
        </p:nvSpPr>
        <p:spPr bwMode="auto">
          <a:xfrm>
            <a:off x="4768850" y="2922588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91" name="Line 1063"/>
          <p:cNvSpPr>
            <a:spLocks noChangeShapeType="1"/>
          </p:cNvSpPr>
          <p:nvPr/>
        </p:nvSpPr>
        <p:spPr bwMode="auto">
          <a:xfrm>
            <a:off x="4776788" y="3960813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92" name="Line 1064"/>
          <p:cNvSpPr>
            <a:spLocks noChangeShapeType="1"/>
          </p:cNvSpPr>
          <p:nvPr/>
        </p:nvSpPr>
        <p:spPr bwMode="auto">
          <a:xfrm>
            <a:off x="4784725" y="5041900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93" name="Text Box 1065"/>
          <p:cNvSpPr txBox="1">
            <a:spLocks noChangeArrowheads="1"/>
          </p:cNvSpPr>
          <p:nvPr/>
        </p:nvSpPr>
        <p:spPr bwMode="auto">
          <a:xfrm>
            <a:off x="684213" y="3124200"/>
            <a:ext cx="5492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y(t)</a:t>
            </a:r>
          </a:p>
        </p:txBody>
      </p:sp>
      <p:sp>
        <p:nvSpPr>
          <p:cNvPr id="36894" name="Rectangle 1066"/>
          <p:cNvSpPr>
            <a:spLocks noChangeArrowheads="1"/>
          </p:cNvSpPr>
          <p:nvPr/>
        </p:nvSpPr>
        <p:spPr bwMode="auto">
          <a:xfrm>
            <a:off x="5297488" y="2814638"/>
            <a:ext cx="1697037" cy="245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6895" name="Text Box 1067"/>
          <p:cNvSpPr txBox="1">
            <a:spLocks noChangeArrowheads="1"/>
          </p:cNvSpPr>
          <p:nvPr/>
        </p:nvSpPr>
        <p:spPr bwMode="auto">
          <a:xfrm>
            <a:off x="5451475" y="3592513"/>
            <a:ext cx="1401763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Diversity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Combiner</a:t>
            </a:r>
          </a:p>
        </p:txBody>
      </p:sp>
      <p:sp>
        <p:nvSpPr>
          <p:cNvPr id="36896" name="Line 1068"/>
          <p:cNvSpPr>
            <a:spLocks noChangeShapeType="1"/>
          </p:cNvSpPr>
          <p:nvPr/>
        </p:nvSpPr>
        <p:spPr bwMode="auto">
          <a:xfrm>
            <a:off x="7005638" y="3968750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97" name="Text Box 1069"/>
          <p:cNvSpPr txBox="1">
            <a:spLocks noChangeArrowheads="1"/>
          </p:cNvSpPr>
          <p:nvPr/>
        </p:nvSpPr>
        <p:spPr bwMode="auto">
          <a:xfrm>
            <a:off x="7208838" y="3408363"/>
            <a:ext cx="3937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d</a:t>
            </a:r>
            <a:r>
              <a:rPr lang="en-US" sz="2000" baseline="-2500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6898" name="Text Box 1070"/>
          <p:cNvSpPr txBox="1">
            <a:spLocks noChangeArrowheads="1"/>
          </p:cNvSpPr>
          <p:nvPr/>
        </p:nvSpPr>
        <p:spPr bwMode="auto">
          <a:xfrm>
            <a:off x="7243763" y="3314700"/>
            <a:ext cx="303212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^</a:t>
            </a:r>
            <a:endParaRPr lang="en-US" sz="2000" baseline="-25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Megathemes of EE359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65250"/>
            <a:ext cx="8853487" cy="457835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0"/>
              </a:lnSpc>
            </a:pPr>
            <a:endParaRPr lang="en-US" sz="2400" smtClean="0"/>
          </a:p>
          <a:p>
            <a:r>
              <a:rPr lang="en-US" sz="2400" smtClean="0"/>
              <a:t>The wireless vision poses great technical challenges</a:t>
            </a:r>
          </a:p>
          <a:p>
            <a:r>
              <a:rPr lang="en-US" sz="2400" smtClean="0"/>
              <a:t>The wireless channel greatly impedes performance</a:t>
            </a:r>
          </a:p>
          <a:p>
            <a:pPr lvl="1"/>
            <a:r>
              <a:rPr lang="en-US" sz="2000" smtClean="0"/>
              <a:t>Low fundamental capacity.</a:t>
            </a:r>
          </a:p>
          <a:p>
            <a:pPr lvl="1"/>
            <a:r>
              <a:rPr lang="en-US" sz="2000" smtClean="0"/>
              <a:t>Channel is randomly time-varying.</a:t>
            </a:r>
          </a:p>
          <a:p>
            <a:pPr lvl="1"/>
            <a:r>
              <a:rPr lang="en-US" sz="2000" smtClean="0"/>
              <a:t>ISI must be compensated for.</a:t>
            </a:r>
          </a:p>
          <a:p>
            <a:pPr lvl="1"/>
            <a:r>
              <a:rPr lang="en-US" sz="2000" smtClean="0"/>
              <a:t>Hard to provide performance guarantees (needed for multimedia).</a:t>
            </a:r>
          </a:p>
          <a:p>
            <a:pPr lvl="3"/>
            <a:endParaRPr lang="en-US" sz="1200" smtClean="0"/>
          </a:p>
          <a:p>
            <a:pPr>
              <a:lnSpc>
                <a:spcPct val="90000"/>
              </a:lnSpc>
            </a:pPr>
            <a:r>
              <a:rPr lang="en-US" sz="2400" smtClean="0"/>
              <a:t>Compensate for flat fading with diversity or adaptive mod.</a:t>
            </a:r>
          </a:p>
          <a:p>
            <a:r>
              <a:rPr lang="en-US" sz="2400" smtClean="0"/>
              <a:t>MIMO provides diversity and/or multiplexing gain</a:t>
            </a:r>
          </a:p>
          <a:p>
            <a:pPr lvl="1">
              <a:lnSpc>
                <a:spcPct val="2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400" smtClean="0"/>
              <a:t>A plethora of ISI compensation techniques exist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Various tradeoffs in performance, complexity, and implementation.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OFDM and spread spectrum are the dominant techniques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OFDM works well with MIMO: basis for 4G Cellular/Wifi systems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Propagation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Path Loss</a:t>
            </a:r>
          </a:p>
          <a:p>
            <a:r>
              <a:rPr lang="en-US" smtClean="0"/>
              <a:t>Shadowing</a:t>
            </a:r>
          </a:p>
          <a:p>
            <a:r>
              <a:rPr lang="en-US" smtClean="0"/>
              <a:t>Multipath</a:t>
            </a:r>
          </a:p>
        </p:txBody>
      </p:sp>
      <p:grpSp>
        <p:nvGrpSpPr>
          <p:cNvPr id="14340" name="Group 1028"/>
          <p:cNvGrpSpPr>
            <a:grpSpLocks/>
          </p:cNvGrpSpPr>
          <p:nvPr/>
        </p:nvGrpSpPr>
        <p:grpSpPr bwMode="auto">
          <a:xfrm>
            <a:off x="4324350" y="2039938"/>
            <a:ext cx="4056063" cy="1489075"/>
            <a:chOff x="2304" y="1395"/>
            <a:chExt cx="2555" cy="938"/>
          </a:xfrm>
        </p:grpSpPr>
        <p:sp>
          <p:nvSpPr>
            <p:cNvPr id="14350" name="Rectangle 1029" descr="Granite"/>
            <p:cNvSpPr>
              <a:spLocks noChangeArrowheads="1"/>
            </p:cNvSpPr>
            <p:nvPr/>
          </p:nvSpPr>
          <p:spPr bwMode="auto">
            <a:xfrm>
              <a:off x="3581" y="1841"/>
              <a:ext cx="214" cy="41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4351" name="Rectangle 1030" descr="Granite"/>
            <p:cNvSpPr>
              <a:spLocks noChangeArrowheads="1"/>
            </p:cNvSpPr>
            <p:nvPr/>
          </p:nvSpPr>
          <p:spPr bwMode="auto">
            <a:xfrm>
              <a:off x="3140" y="1395"/>
              <a:ext cx="271" cy="43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4352" name="Line 1031"/>
            <p:cNvSpPr>
              <a:spLocks noChangeShapeType="1"/>
            </p:cNvSpPr>
            <p:nvPr/>
          </p:nvSpPr>
          <p:spPr bwMode="auto">
            <a:xfrm flipV="1">
              <a:off x="2496" y="1559"/>
              <a:ext cx="813" cy="35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1032"/>
            <p:cNvSpPr>
              <a:spLocks noChangeShapeType="1"/>
            </p:cNvSpPr>
            <p:nvPr/>
          </p:nvSpPr>
          <p:spPr bwMode="auto">
            <a:xfrm>
              <a:off x="3314" y="1564"/>
              <a:ext cx="1159" cy="383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4" name="Group 1033"/>
            <p:cNvGrpSpPr>
              <a:grpSpLocks/>
            </p:cNvGrpSpPr>
            <p:nvPr/>
          </p:nvGrpSpPr>
          <p:grpSpPr bwMode="auto">
            <a:xfrm>
              <a:off x="2304" y="1929"/>
              <a:ext cx="144" cy="297"/>
              <a:chOff x="805" y="3660"/>
              <a:chExt cx="144" cy="297"/>
            </a:xfrm>
          </p:grpSpPr>
          <p:sp>
            <p:nvSpPr>
              <p:cNvPr id="14418" name="Line 1034"/>
              <p:cNvSpPr>
                <a:spLocks noChangeShapeType="1"/>
              </p:cNvSpPr>
              <p:nvPr/>
            </p:nvSpPr>
            <p:spPr bwMode="auto">
              <a:xfrm>
                <a:off x="876" y="3765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9" name="AutoShape 1035"/>
              <p:cNvSpPr>
                <a:spLocks noChangeArrowheads="1"/>
              </p:cNvSpPr>
              <p:nvPr/>
            </p:nvSpPr>
            <p:spPr bwMode="auto">
              <a:xfrm>
                <a:off x="805" y="366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" name="Line 1036"/>
            <p:cNvSpPr>
              <a:spLocks noChangeShapeType="1"/>
            </p:cNvSpPr>
            <p:nvPr/>
          </p:nvSpPr>
          <p:spPr bwMode="auto">
            <a:xfrm>
              <a:off x="2482" y="1956"/>
              <a:ext cx="2012" cy="23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6" name="Group 1037"/>
            <p:cNvGrpSpPr>
              <a:grpSpLocks/>
            </p:cNvGrpSpPr>
            <p:nvPr/>
          </p:nvGrpSpPr>
          <p:grpSpPr bwMode="auto">
            <a:xfrm>
              <a:off x="4273" y="2013"/>
              <a:ext cx="586" cy="261"/>
              <a:chOff x="3835" y="3383"/>
              <a:chExt cx="586" cy="261"/>
            </a:xfrm>
          </p:grpSpPr>
          <p:sp>
            <p:nvSpPr>
              <p:cNvPr id="14359" name="Freeform 1038"/>
              <p:cNvSpPr>
                <a:spLocks/>
              </p:cNvSpPr>
              <p:nvPr/>
            </p:nvSpPr>
            <p:spPr bwMode="auto">
              <a:xfrm>
                <a:off x="3858" y="3430"/>
                <a:ext cx="510" cy="146"/>
              </a:xfrm>
              <a:custGeom>
                <a:avLst/>
                <a:gdLst>
                  <a:gd name="T0" fmla="*/ 0 w 353"/>
                  <a:gd name="T1" fmla="*/ 603 h 83"/>
                  <a:gd name="T2" fmla="*/ 0 w 353"/>
                  <a:gd name="T3" fmla="*/ 1377 h 83"/>
                  <a:gd name="T4" fmla="*/ 2216 w 353"/>
                  <a:gd name="T5" fmla="*/ 1377 h 83"/>
                  <a:gd name="T6" fmla="*/ 2122 w 353"/>
                  <a:gd name="T7" fmla="*/ 795 h 83"/>
                  <a:gd name="T8" fmla="*/ 1540 w 353"/>
                  <a:gd name="T9" fmla="*/ 603 h 83"/>
                  <a:gd name="T10" fmla="*/ 1263 w 353"/>
                  <a:gd name="T11" fmla="*/ 0 h 83"/>
                  <a:gd name="T12" fmla="*/ 578 w 353"/>
                  <a:gd name="T13" fmla="*/ 0 h 83"/>
                  <a:gd name="T14" fmla="*/ 394 w 353"/>
                  <a:gd name="T15" fmla="*/ 603 h 83"/>
                  <a:gd name="T16" fmla="*/ 0 w 353"/>
                  <a:gd name="T17" fmla="*/ 603 h 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53"/>
                  <a:gd name="T28" fmla="*/ 0 h 83"/>
                  <a:gd name="T29" fmla="*/ 353 w 353"/>
                  <a:gd name="T30" fmla="*/ 83 h 8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53" h="83">
                    <a:moveTo>
                      <a:pt x="0" y="36"/>
                    </a:moveTo>
                    <a:lnTo>
                      <a:pt x="0" y="82"/>
                    </a:lnTo>
                    <a:lnTo>
                      <a:pt x="352" y="82"/>
                    </a:lnTo>
                    <a:lnTo>
                      <a:pt x="337" y="47"/>
                    </a:lnTo>
                    <a:lnTo>
                      <a:pt x="245" y="36"/>
                    </a:lnTo>
                    <a:lnTo>
                      <a:pt x="201" y="0"/>
                    </a:lnTo>
                    <a:lnTo>
                      <a:pt x="92" y="0"/>
                    </a:lnTo>
                    <a:lnTo>
                      <a:pt x="63" y="36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1039"/>
              <p:cNvSpPr>
                <a:spLocks/>
              </p:cNvSpPr>
              <p:nvPr/>
            </p:nvSpPr>
            <p:spPr bwMode="auto">
              <a:xfrm>
                <a:off x="3858" y="3430"/>
                <a:ext cx="510" cy="146"/>
              </a:xfrm>
              <a:custGeom>
                <a:avLst/>
                <a:gdLst>
                  <a:gd name="T0" fmla="*/ 0 w 353"/>
                  <a:gd name="T1" fmla="*/ 603 h 83"/>
                  <a:gd name="T2" fmla="*/ 0 w 353"/>
                  <a:gd name="T3" fmla="*/ 1377 h 83"/>
                  <a:gd name="T4" fmla="*/ 2216 w 353"/>
                  <a:gd name="T5" fmla="*/ 1377 h 83"/>
                  <a:gd name="T6" fmla="*/ 2122 w 353"/>
                  <a:gd name="T7" fmla="*/ 795 h 83"/>
                  <a:gd name="T8" fmla="*/ 1540 w 353"/>
                  <a:gd name="T9" fmla="*/ 603 h 83"/>
                  <a:gd name="T10" fmla="*/ 1263 w 353"/>
                  <a:gd name="T11" fmla="*/ 0 h 83"/>
                  <a:gd name="T12" fmla="*/ 578 w 353"/>
                  <a:gd name="T13" fmla="*/ 0 h 83"/>
                  <a:gd name="T14" fmla="*/ 394 w 353"/>
                  <a:gd name="T15" fmla="*/ 603 h 83"/>
                  <a:gd name="T16" fmla="*/ 0 w 353"/>
                  <a:gd name="T17" fmla="*/ 603 h 83"/>
                  <a:gd name="T18" fmla="*/ 0 w 353"/>
                  <a:gd name="T19" fmla="*/ 60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53"/>
                  <a:gd name="T31" fmla="*/ 0 h 83"/>
                  <a:gd name="T32" fmla="*/ 353 w 353"/>
                  <a:gd name="T33" fmla="*/ 83 h 8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53" h="83">
                    <a:moveTo>
                      <a:pt x="0" y="36"/>
                    </a:moveTo>
                    <a:lnTo>
                      <a:pt x="0" y="82"/>
                    </a:lnTo>
                    <a:lnTo>
                      <a:pt x="352" y="82"/>
                    </a:lnTo>
                    <a:lnTo>
                      <a:pt x="337" y="47"/>
                    </a:lnTo>
                    <a:lnTo>
                      <a:pt x="245" y="36"/>
                    </a:lnTo>
                    <a:lnTo>
                      <a:pt x="201" y="0"/>
                    </a:lnTo>
                    <a:lnTo>
                      <a:pt x="92" y="0"/>
                    </a:lnTo>
                    <a:lnTo>
                      <a:pt x="63" y="36"/>
                    </a:lnTo>
                    <a:lnTo>
                      <a:pt x="0" y="3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Freeform 1040"/>
              <p:cNvSpPr>
                <a:spLocks/>
              </p:cNvSpPr>
              <p:nvPr/>
            </p:nvSpPr>
            <p:spPr bwMode="auto">
              <a:xfrm>
                <a:off x="4245" y="3516"/>
                <a:ext cx="43" cy="60"/>
              </a:xfrm>
              <a:custGeom>
                <a:avLst/>
                <a:gdLst>
                  <a:gd name="T0" fmla="*/ 176 w 30"/>
                  <a:gd name="T1" fmla="*/ 561 h 34"/>
                  <a:gd name="T2" fmla="*/ 0 w 30"/>
                  <a:gd name="T3" fmla="*/ 561 h 34"/>
                  <a:gd name="T4" fmla="*/ 0 w 30"/>
                  <a:gd name="T5" fmla="*/ 468 h 34"/>
                  <a:gd name="T6" fmla="*/ 13 w 30"/>
                  <a:gd name="T7" fmla="*/ 358 h 34"/>
                  <a:gd name="T8" fmla="*/ 39 w 30"/>
                  <a:gd name="T9" fmla="*/ 268 h 34"/>
                  <a:gd name="T10" fmla="*/ 42 w 30"/>
                  <a:gd name="T11" fmla="*/ 175 h 34"/>
                  <a:gd name="T12" fmla="*/ 80 w 30"/>
                  <a:gd name="T13" fmla="*/ 106 h 34"/>
                  <a:gd name="T14" fmla="*/ 100 w 30"/>
                  <a:gd name="T15" fmla="*/ 65 h 34"/>
                  <a:gd name="T16" fmla="*/ 138 w 30"/>
                  <a:gd name="T17" fmla="*/ 37 h 34"/>
                  <a:gd name="T18" fmla="*/ 176 w 30"/>
                  <a:gd name="T19" fmla="*/ 0 h 34"/>
                  <a:gd name="T20" fmla="*/ 176 w 30"/>
                  <a:gd name="T21" fmla="*/ 0 h 34"/>
                  <a:gd name="T22" fmla="*/ 176 w 30"/>
                  <a:gd name="T23" fmla="*/ 37 h 34"/>
                  <a:gd name="T24" fmla="*/ 176 w 30"/>
                  <a:gd name="T25" fmla="*/ 37 h 34"/>
                  <a:gd name="T26" fmla="*/ 176 w 30"/>
                  <a:gd name="T27" fmla="*/ 65 h 34"/>
                  <a:gd name="T28" fmla="*/ 176 w 30"/>
                  <a:gd name="T29" fmla="*/ 138 h 34"/>
                  <a:gd name="T30" fmla="*/ 176 w 30"/>
                  <a:gd name="T31" fmla="*/ 268 h 34"/>
                  <a:gd name="T32" fmla="*/ 176 w 30"/>
                  <a:gd name="T33" fmla="*/ 395 h 34"/>
                  <a:gd name="T34" fmla="*/ 176 w 30"/>
                  <a:gd name="T35" fmla="*/ 561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0"/>
                  <a:gd name="T55" fmla="*/ 0 h 34"/>
                  <a:gd name="T56" fmla="*/ 30 w 30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0" h="34">
                    <a:moveTo>
                      <a:pt x="29" y="33"/>
                    </a:moveTo>
                    <a:lnTo>
                      <a:pt x="0" y="33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6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9" y="0"/>
                    </a:lnTo>
                    <a:lnTo>
                      <a:pt x="29" y="2"/>
                    </a:lnTo>
                    <a:lnTo>
                      <a:pt x="29" y="4"/>
                    </a:lnTo>
                    <a:lnTo>
                      <a:pt x="29" y="8"/>
                    </a:lnTo>
                    <a:lnTo>
                      <a:pt x="29" y="16"/>
                    </a:lnTo>
                    <a:lnTo>
                      <a:pt x="29" y="23"/>
                    </a:lnTo>
                    <a:lnTo>
                      <a:pt x="29" y="33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2" name="Freeform 1041"/>
              <p:cNvSpPr>
                <a:spLocks/>
              </p:cNvSpPr>
              <p:nvPr/>
            </p:nvSpPr>
            <p:spPr bwMode="auto">
              <a:xfrm>
                <a:off x="4245" y="3516"/>
                <a:ext cx="43" cy="60"/>
              </a:xfrm>
              <a:custGeom>
                <a:avLst/>
                <a:gdLst>
                  <a:gd name="T0" fmla="*/ 0 w 30"/>
                  <a:gd name="T1" fmla="*/ 561 h 34"/>
                  <a:gd name="T2" fmla="*/ 0 w 30"/>
                  <a:gd name="T3" fmla="*/ 468 h 34"/>
                  <a:gd name="T4" fmla="*/ 13 w 30"/>
                  <a:gd name="T5" fmla="*/ 358 h 34"/>
                  <a:gd name="T6" fmla="*/ 39 w 30"/>
                  <a:gd name="T7" fmla="*/ 268 h 34"/>
                  <a:gd name="T8" fmla="*/ 42 w 30"/>
                  <a:gd name="T9" fmla="*/ 175 h 34"/>
                  <a:gd name="T10" fmla="*/ 80 w 30"/>
                  <a:gd name="T11" fmla="*/ 106 h 34"/>
                  <a:gd name="T12" fmla="*/ 100 w 30"/>
                  <a:gd name="T13" fmla="*/ 65 h 34"/>
                  <a:gd name="T14" fmla="*/ 138 w 30"/>
                  <a:gd name="T15" fmla="*/ 37 h 34"/>
                  <a:gd name="T16" fmla="*/ 176 w 30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4"/>
                  <a:gd name="T29" fmla="*/ 30 w 30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4">
                    <a:moveTo>
                      <a:pt x="0" y="33"/>
                    </a:moveTo>
                    <a:lnTo>
                      <a:pt x="0" y="27"/>
                    </a:lnTo>
                    <a:lnTo>
                      <a:pt x="2" y="21"/>
                    </a:lnTo>
                    <a:lnTo>
                      <a:pt x="6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1042"/>
              <p:cNvSpPr>
                <a:spLocks/>
              </p:cNvSpPr>
              <p:nvPr/>
            </p:nvSpPr>
            <p:spPr bwMode="auto">
              <a:xfrm>
                <a:off x="4287" y="3516"/>
                <a:ext cx="45" cy="60"/>
              </a:xfrm>
              <a:custGeom>
                <a:avLst/>
                <a:gdLst>
                  <a:gd name="T0" fmla="*/ 0 w 31"/>
                  <a:gd name="T1" fmla="*/ 561 h 34"/>
                  <a:gd name="T2" fmla="*/ 0 w 31"/>
                  <a:gd name="T3" fmla="*/ 0 h 34"/>
                  <a:gd name="T4" fmla="*/ 32 w 31"/>
                  <a:gd name="T5" fmla="*/ 37 h 34"/>
                  <a:gd name="T6" fmla="*/ 70 w 31"/>
                  <a:gd name="T7" fmla="*/ 65 h 34"/>
                  <a:gd name="T8" fmla="*/ 109 w 31"/>
                  <a:gd name="T9" fmla="*/ 106 h 34"/>
                  <a:gd name="T10" fmla="*/ 135 w 31"/>
                  <a:gd name="T11" fmla="*/ 175 h 34"/>
                  <a:gd name="T12" fmla="*/ 155 w 31"/>
                  <a:gd name="T13" fmla="*/ 268 h 34"/>
                  <a:gd name="T14" fmla="*/ 168 w 31"/>
                  <a:gd name="T15" fmla="*/ 358 h 34"/>
                  <a:gd name="T16" fmla="*/ 183 w 31"/>
                  <a:gd name="T17" fmla="*/ 468 h 34"/>
                  <a:gd name="T18" fmla="*/ 196 w 31"/>
                  <a:gd name="T19" fmla="*/ 561 h 34"/>
                  <a:gd name="T20" fmla="*/ 196 w 31"/>
                  <a:gd name="T21" fmla="*/ 561 h 34"/>
                  <a:gd name="T22" fmla="*/ 183 w 31"/>
                  <a:gd name="T23" fmla="*/ 561 h 34"/>
                  <a:gd name="T24" fmla="*/ 183 w 31"/>
                  <a:gd name="T25" fmla="*/ 561 h 34"/>
                  <a:gd name="T26" fmla="*/ 168 w 31"/>
                  <a:gd name="T27" fmla="*/ 561 h 34"/>
                  <a:gd name="T28" fmla="*/ 148 w 31"/>
                  <a:gd name="T29" fmla="*/ 561 h 34"/>
                  <a:gd name="T30" fmla="*/ 109 w 31"/>
                  <a:gd name="T31" fmla="*/ 561 h 34"/>
                  <a:gd name="T32" fmla="*/ 60 w 31"/>
                  <a:gd name="T33" fmla="*/ 561 h 34"/>
                  <a:gd name="T34" fmla="*/ 0 w 31"/>
                  <a:gd name="T35" fmla="*/ 561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"/>
                  <a:gd name="T55" fmla="*/ 0 h 34"/>
                  <a:gd name="T56" fmla="*/ 31 w 31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" h="34">
                    <a:moveTo>
                      <a:pt x="0" y="33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1" y="4"/>
                    </a:lnTo>
                    <a:lnTo>
                      <a:pt x="17" y="6"/>
                    </a:lnTo>
                    <a:lnTo>
                      <a:pt x="21" y="10"/>
                    </a:lnTo>
                    <a:lnTo>
                      <a:pt x="24" y="16"/>
                    </a:lnTo>
                    <a:lnTo>
                      <a:pt x="26" y="21"/>
                    </a:lnTo>
                    <a:lnTo>
                      <a:pt x="28" y="27"/>
                    </a:lnTo>
                    <a:lnTo>
                      <a:pt x="30" y="33"/>
                    </a:lnTo>
                    <a:lnTo>
                      <a:pt x="28" y="33"/>
                    </a:lnTo>
                    <a:lnTo>
                      <a:pt x="26" y="33"/>
                    </a:lnTo>
                    <a:lnTo>
                      <a:pt x="23" y="33"/>
                    </a:lnTo>
                    <a:lnTo>
                      <a:pt x="17" y="33"/>
                    </a:lnTo>
                    <a:lnTo>
                      <a:pt x="9" y="33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Freeform 1043"/>
              <p:cNvSpPr>
                <a:spLocks/>
              </p:cNvSpPr>
              <p:nvPr/>
            </p:nvSpPr>
            <p:spPr bwMode="auto">
              <a:xfrm>
                <a:off x="4287" y="3516"/>
                <a:ext cx="45" cy="60"/>
              </a:xfrm>
              <a:custGeom>
                <a:avLst/>
                <a:gdLst>
                  <a:gd name="T0" fmla="*/ 0 w 31"/>
                  <a:gd name="T1" fmla="*/ 0 h 34"/>
                  <a:gd name="T2" fmla="*/ 32 w 31"/>
                  <a:gd name="T3" fmla="*/ 37 h 34"/>
                  <a:gd name="T4" fmla="*/ 70 w 31"/>
                  <a:gd name="T5" fmla="*/ 65 h 34"/>
                  <a:gd name="T6" fmla="*/ 109 w 31"/>
                  <a:gd name="T7" fmla="*/ 106 h 34"/>
                  <a:gd name="T8" fmla="*/ 135 w 31"/>
                  <a:gd name="T9" fmla="*/ 175 h 34"/>
                  <a:gd name="T10" fmla="*/ 155 w 31"/>
                  <a:gd name="T11" fmla="*/ 268 h 34"/>
                  <a:gd name="T12" fmla="*/ 168 w 31"/>
                  <a:gd name="T13" fmla="*/ 358 h 34"/>
                  <a:gd name="T14" fmla="*/ 183 w 31"/>
                  <a:gd name="T15" fmla="*/ 468 h 34"/>
                  <a:gd name="T16" fmla="*/ 196 w 31"/>
                  <a:gd name="T17" fmla="*/ 561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34"/>
                  <a:gd name="T29" fmla="*/ 31 w 3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34">
                    <a:moveTo>
                      <a:pt x="0" y="0"/>
                    </a:moveTo>
                    <a:lnTo>
                      <a:pt x="5" y="2"/>
                    </a:lnTo>
                    <a:lnTo>
                      <a:pt x="11" y="4"/>
                    </a:lnTo>
                    <a:lnTo>
                      <a:pt x="17" y="6"/>
                    </a:lnTo>
                    <a:lnTo>
                      <a:pt x="21" y="10"/>
                    </a:lnTo>
                    <a:lnTo>
                      <a:pt x="24" y="16"/>
                    </a:lnTo>
                    <a:lnTo>
                      <a:pt x="26" y="21"/>
                    </a:lnTo>
                    <a:lnTo>
                      <a:pt x="28" y="27"/>
                    </a:lnTo>
                    <a:lnTo>
                      <a:pt x="30" y="3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5" name="Freeform 1044"/>
              <p:cNvSpPr>
                <a:spLocks/>
              </p:cNvSpPr>
              <p:nvPr/>
            </p:nvSpPr>
            <p:spPr bwMode="auto">
              <a:xfrm>
                <a:off x="4251" y="3523"/>
                <a:ext cx="75" cy="93"/>
              </a:xfrm>
              <a:custGeom>
                <a:avLst/>
                <a:gdLst>
                  <a:gd name="T0" fmla="*/ 156 w 52"/>
                  <a:gd name="T1" fmla="*/ 0 h 53"/>
                  <a:gd name="T2" fmla="*/ 185 w 52"/>
                  <a:gd name="T3" fmla="*/ 0 h 53"/>
                  <a:gd name="T4" fmla="*/ 225 w 52"/>
                  <a:gd name="T5" fmla="*/ 37 h 53"/>
                  <a:gd name="T6" fmla="*/ 252 w 52"/>
                  <a:gd name="T7" fmla="*/ 65 h 53"/>
                  <a:gd name="T8" fmla="*/ 273 w 52"/>
                  <a:gd name="T9" fmla="*/ 135 h 53"/>
                  <a:gd name="T10" fmla="*/ 300 w 52"/>
                  <a:gd name="T11" fmla="*/ 200 h 53"/>
                  <a:gd name="T12" fmla="*/ 306 w 52"/>
                  <a:gd name="T13" fmla="*/ 265 h 53"/>
                  <a:gd name="T14" fmla="*/ 320 w 52"/>
                  <a:gd name="T15" fmla="*/ 351 h 53"/>
                  <a:gd name="T16" fmla="*/ 320 w 52"/>
                  <a:gd name="T17" fmla="*/ 444 h 53"/>
                  <a:gd name="T18" fmla="*/ 320 w 52"/>
                  <a:gd name="T19" fmla="*/ 514 h 53"/>
                  <a:gd name="T20" fmla="*/ 306 w 52"/>
                  <a:gd name="T21" fmla="*/ 616 h 53"/>
                  <a:gd name="T22" fmla="*/ 300 w 52"/>
                  <a:gd name="T23" fmla="*/ 665 h 53"/>
                  <a:gd name="T24" fmla="*/ 273 w 52"/>
                  <a:gd name="T25" fmla="*/ 730 h 53"/>
                  <a:gd name="T26" fmla="*/ 252 w 52"/>
                  <a:gd name="T27" fmla="*/ 795 h 53"/>
                  <a:gd name="T28" fmla="*/ 225 w 52"/>
                  <a:gd name="T29" fmla="*/ 832 h 53"/>
                  <a:gd name="T30" fmla="*/ 185 w 52"/>
                  <a:gd name="T31" fmla="*/ 865 h 53"/>
                  <a:gd name="T32" fmla="*/ 156 w 52"/>
                  <a:gd name="T33" fmla="*/ 865 h 53"/>
                  <a:gd name="T34" fmla="*/ 128 w 52"/>
                  <a:gd name="T35" fmla="*/ 865 h 53"/>
                  <a:gd name="T36" fmla="*/ 95 w 52"/>
                  <a:gd name="T37" fmla="*/ 832 h 53"/>
                  <a:gd name="T38" fmla="*/ 69 w 52"/>
                  <a:gd name="T39" fmla="*/ 795 h 53"/>
                  <a:gd name="T40" fmla="*/ 42 w 52"/>
                  <a:gd name="T41" fmla="*/ 730 h 53"/>
                  <a:gd name="T42" fmla="*/ 19 w 52"/>
                  <a:gd name="T43" fmla="*/ 665 h 53"/>
                  <a:gd name="T44" fmla="*/ 13 w 52"/>
                  <a:gd name="T45" fmla="*/ 616 h 53"/>
                  <a:gd name="T46" fmla="*/ 0 w 52"/>
                  <a:gd name="T47" fmla="*/ 514 h 53"/>
                  <a:gd name="T48" fmla="*/ 0 w 52"/>
                  <a:gd name="T49" fmla="*/ 444 h 53"/>
                  <a:gd name="T50" fmla="*/ 0 w 52"/>
                  <a:gd name="T51" fmla="*/ 351 h 53"/>
                  <a:gd name="T52" fmla="*/ 13 w 52"/>
                  <a:gd name="T53" fmla="*/ 265 h 53"/>
                  <a:gd name="T54" fmla="*/ 19 w 52"/>
                  <a:gd name="T55" fmla="*/ 200 h 53"/>
                  <a:gd name="T56" fmla="*/ 42 w 52"/>
                  <a:gd name="T57" fmla="*/ 135 h 53"/>
                  <a:gd name="T58" fmla="*/ 69 w 52"/>
                  <a:gd name="T59" fmla="*/ 65 h 53"/>
                  <a:gd name="T60" fmla="*/ 95 w 52"/>
                  <a:gd name="T61" fmla="*/ 37 h 53"/>
                  <a:gd name="T62" fmla="*/ 128 w 52"/>
                  <a:gd name="T63" fmla="*/ 0 h 53"/>
                  <a:gd name="T64" fmla="*/ 156 w 52"/>
                  <a:gd name="T65" fmla="*/ 0 h 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"/>
                  <a:gd name="T100" fmla="*/ 0 h 53"/>
                  <a:gd name="T101" fmla="*/ 52 w 52"/>
                  <a:gd name="T102" fmla="*/ 53 h 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" h="53">
                    <a:moveTo>
                      <a:pt x="25" y="0"/>
                    </a:moveTo>
                    <a:lnTo>
                      <a:pt x="30" y="0"/>
                    </a:lnTo>
                    <a:lnTo>
                      <a:pt x="36" y="2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8" y="12"/>
                    </a:lnTo>
                    <a:lnTo>
                      <a:pt x="49" y="16"/>
                    </a:lnTo>
                    <a:lnTo>
                      <a:pt x="51" y="21"/>
                    </a:lnTo>
                    <a:lnTo>
                      <a:pt x="51" y="27"/>
                    </a:lnTo>
                    <a:lnTo>
                      <a:pt x="51" y="31"/>
                    </a:lnTo>
                    <a:lnTo>
                      <a:pt x="49" y="37"/>
                    </a:lnTo>
                    <a:lnTo>
                      <a:pt x="48" y="40"/>
                    </a:lnTo>
                    <a:lnTo>
                      <a:pt x="44" y="44"/>
                    </a:lnTo>
                    <a:lnTo>
                      <a:pt x="40" y="48"/>
                    </a:lnTo>
                    <a:lnTo>
                      <a:pt x="36" y="50"/>
                    </a:lnTo>
                    <a:lnTo>
                      <a:pt x="30" y="52"/>
                    </a:lnTo>
                    <a:lnTo>
                      <a:pt x="25" y="52"/>
                    </a:lnTo>
                    <a:lnTo>
                      <a:pt x="21" y="52"/>
                    </a:lnTo>
                    <a:lnTo>
                      <a:pt x="15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0" y="31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2" y="16"/>
                    </a:lnTo>
                    <a:lnTo>
                      <a:pt x="3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5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6" name="Freeform 1045"/>
              <p:cNvSpPr>
                <a:spLocks/>
              </p:cNvSpPr>
              <p:nvPr/>
            </p:nvSpPr>
            <p:spPr bwMode="auto">
              <a:xfrm>
                <a:off x="4251" y="3523"/>
                <a:ext cx="75" cy="93"/>
              </a:xfrm>
              <a:custGeom>
                <a:avLst/>
                <a:gdLst>
                  <a:gd name="T0" fmla="*/ 156 w 52"/>
                  <a:gd name="T1" fmla="*/ 0 h 53"/>
                  <a:gd name="T2" fmla="*/ 185 w 52"/>
                  <a:gd name="T3" fmla="*/ 0 h 53"/>
                  <a:gd name="T4" fmla="*/ 225 w 52"/>
                  <a:gd name="T5" fmla="*/ 37 h 53"/>
                  <a:gd name="T6" fmla="*/ 252 w 52"/>
                  <a:gd name="T7" fmla="*/ 65 h 53"/>
                  <a:gd name="T8" fmla="*/ 273 w 52"/>
                  <a:gd name="T9" fmla="*/ 135 h 53"/>
                  <a:gd name="T10" fmla="*/ 300 w 52"/>
                  <a:gd name="T11" fmla="*/ 200 h 53"/>
                  <a:gd name="T12" fmla="*/ 306 w 52"/>
                  <a:gd name="T13" fmla="*/ 265 h 53"/>
                  <a:gd name="T14" fmla="*/ 320 w 52"/>
                  <a:gd name="T15" fmla="*/ 351 h 53"/>
                  <a:gd name="T16" fmla="*/ 320 w 52"/>
                  <a:gd name="T17" fmla="*/ 444 h 53"/>
                  <a:gd name="T18" fmla="*/ 320 w 52"/>
                  <a:gd name="T19" fmla="*/ 514 h 53"/>
                  <a:gd name="T20" fmla="*/ 306 w 52"/>
                  <a:gd name="T21" fmla="*/ 616 h 53"/>
                  <a:gd name="T22" fmla="*/ 300 w 52"/>
                  <a:gd name="T23" fmla="*/ 665 h 53"/>
                  <a:gd name="T24" fmla="*/ 273 w 52"/>
                  <a:gd name="T25" fmla="*/ 730 h 53"/>
                  <a:gd name="T26" fmla="*/ 252 w 52"/>
                  <a:gd name="T27" fmla="*/ 795 h 53"/>
                  <a:gd name="T28" fmla="*/ 225 w 52"/>
                  <a:gd name="T29" fmla="*/ 832 h 53"/>
                  <a:gd name="T30" fmla="*/ 185 w 52"/>
                  <a:gd name="T31" fmla="*/ 865 h 53"/>
                  <a:gd name="T32" fmla="*/ 156 w 52"/>
                  <a:gd name="T33" fmla="*/ 865 h 53"/>
                  <a:gd name="T34" fmla="*/ 128 w 52"/>
                  <a:gd name="T35" fmla="*/ 865 h 53"/>
                  <a:gd name="T36" fmla="*/ 95 w 52"/>
                  <a:gd name="T37" fmla="*/ 832 h 53"/>
                  <a:gd name="T38" fmla="*/ 69 w 52"/>
                  <a:gd name="T39" fmla="*/ 795 h 53"/>
                  <a:gd name="T40" fmla="*/ 42 w 52"/>
                  <a:gd name="T41" fmla="*/ 730 h 53"/>
                  <a:gd name="T42" fmla="*/ 19 w 52"/>
                  <a:gd name="T43" fmla="*/ 665 h 53"/>
                  <a:gd name="T44" fmla="*/ 13 w 52"/>
                  <a:gd name="T45" fmla="*/ 616 h 53"/>
                  <a:gd name="T46" fmla="*/ 0 w 52"/>
                  <a:gd name="T47" fmla="*/ 514 h 53"/>
                  <a:gd name="T48" fmla="*/ 0 w 52"/>
                  <a:gd name="T49" fmla="*/ 444 h 53"/>
                  <a:gd name="T50" fmla="*/ 0 w 52"/>
                  <a:gd name="T51" fmla="*/ 351 h 53"/>
                  <a:gd name="T52" fmla="*/ 13 w 52"/>
                  <a:gd name="T53" fmla="*/ 265 h 53"/>
                  <a:gd name="T54" fmla="*/ 19 w 52"/>
                  <a:gd name="T55" fmla="*/ 200 h 53"/>
                  <a:gd name="T56" fmla="*/ 42 w 52"/>
                  <a:gd name="T57" fmla="*/ 135 h 53"/>
                  <a:gd name="T58" fmla="*/ 69 w 52"/>
                  <a:gd name="T59" fmla="*/ 65 h 53"/>
                  <a:gd name="T60" fmla="*/ 95 w 52"/>
                  <a:gd name="T61" fmla="*/ 37 h 53"/>
                  <a:gd name="T62" fmla="*/ 128 w 52"/>
                  <a:gd name="T63" fmla="*/ 0 h 53"/>
                  <a:gd name="T64" fmla="*/ 156 w 52"/>
                  <a:gd name="T65" fmla="*/ 0 h 53"/>
                  <a:gd name="T66" fmla="*/ 156 w 52"/>
                  <a:gd name="T67" fmla="*/ 0 h 53"/>
                  <a:gd name="T68" fmla="*/ 156 w 52"/>
                  <a:gd name="T69" fmla="*/ 0 h 5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2"/>
                  <a:gd name="T106" fmla="*/ 0 h 53"/>
                  <a:gd name="T107" fmla="*/ 52 w 52"/>
                  <a:gd name="T108" fmla="*/ 53 h 5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2" h="53">
                    <a:moveTo>
                      <a:pt x="25" y="0"/>
                    </a:moveTo>
                    <a:lnTo>
                      <a:pt x="30" y="0"/>
                    </a:lnTo>
                    <a:lnTo>
                      <a:pt x="36" y="2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8" y="12"/>
                    </a:lnTo>
                    <a:lnTo>
                      <a:pt x="49" y="16"/>
                    </a:lnTo>
                    <a:lnTo>
                      <a:pt x="51" y="21"/>
                    </a:lnTo>
                    <a:lnTo>
                      <a:pt x="51" y="27"/>
                    </a:lnTo>
                    <a:lnTo>
                      <a:pt x="51" y="31"/>
                    </a:lnTo>
                    <a:lnTo>
                      <a:pt x="49" y="37"/>
                    </a:lnTo>
                    <a:lnTo>
                      <a:pt x="48" y="40"/>
                    </a:lnTo>
                    <a:lnTo>
                      <a:pt x="44" y="44"/>
                    </a:lnTo>
                    <a:lnTo>
                      <a:pt x="40" y="48"/>
                    </a:lnTo>
                    <a:lnTo>
                      <a:pt x="36" y="50"/>
                    </a:lnTo>
                    <a:lnTo>
                      <a:pt x="30" y="52"/>
                    </a:lnTo>
                    <a:lnTo>
                      <a:pt x="25" y="52"/>
                    </a:lnTo>
                    <a:lnTo>
                      <a:pt x="21" y="52"/>
                    </a:lnTo>
                    <a:lnTo>
                      <a:pt x="15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0" y="31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2" y="16"/>
                    </a:lnTo>
                    <a:lnTo>
                      <a:pt x="3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7" name="Freeform 1046"/>
              <p:cNvSpPr>
                <a:spLocks/>
              </p:cNvSpPr>
              <p:nvPr/>
            </p:nvSpPr>
            <p:spPr bwMode="auto">
              <a:xfrm>
                <a:off x="4267" y="3544"/>
                <a:ext cx="43" cy="51"/>
              </a:xfrm>
              <a:custGeom>
                <a:avLst/>
                <a:gdLst>
                  <a:gd name="T0" fmla="*/ 86 w 30"/>
                  <a:gd name="T1" fmla="*/ 0 h 29"/>
                  <a:gd name="T2" fmla="*/ 100 w 30"/>
                  <a:gd name="T3" fmla="*/ 0 h 29"/>
                  <a:gd name="T4" fmla="*/ 115 w 30"/>
                  <a:gd name="T5" fmla="*/ 0 h 29"/>
                  <a:gd name="T6" fmla="*/ 128 w 30"/>
                  <a:gd name="T7" fmla="*/ 37 h 29"/>
                  <a:gd name="T8" fmla="*/ 155 w 30"/>
                  <a:gd name="T9" fmla="*/ 65 h 29"/>
                  <a:gd name="T10" fmla="*/ 155 w 30"/>
                  <a:gd name="T11" fmla="*/ 86 h 29"/>
                  <a:gd name="T12" fmla="*/ 165 w 30"/>
                  <a:gd name="T13" fmla="*/ 114 h 29"/>
                  <a:gd name="T14" fmla="*/ 176 w 30"/>
                  <a:gd name="T15" fmla="*/ 179 h 29"/>
                  <a:gd name="T16" fmla="*/ 176 w 30"/>
                  <a:gd name="T17" fmla="*/ 216 h 29"/>
                  <a:gd name="T18" fmla="*/ 176 w 30"/>
                  <a:gd name="T19" fmla="*/ 288 h 29"/>
                  <a:gd name="T20" fmla="*/ 165 w 30"/>
                  <a:gd name="T21" fmla="*/ 315 h 29"/>
                  <a:gd name="T22" fmla="*/ 155 w 30"/>
                  <a:gd name="T23" fmla="*/ 380 h 29"/>
                  <a:gd name="T24" fmla="*/ 155 w 30"/>
                  <a:gd name="T25" fmla="*/ 417 h 29"/>
                  <a:gd name="T26" fmla="*/ 128 w 30"/>
                  <a:gd name="T27" fmla="*/ 452 h 29"/>
                  <a:gd name="T28" fmla="*/ 115 w 30"/>
                  <a:gd name="T29" fmla="*/ 452 h 29"/>
                  <a:gd name="T30" fmla="*/ 100 w 30"/>
                  <a:gd name="T31" fmla="*/ 468 h 29"/>
                  <a:gd name="T32" fmla="*/ 86 w 30"/>
                  <a:gd name="T33" fmla="*/ 468 h 29"/>
                  <a:gd name="T34" fmla="*/ 70 w 30"/>
                  <a:gd name="T35" fmla="*/ 468 h 29"/>
                  <a:gd name="T36" fmla="*/ 47 w 30"/>
                  <a:gd name="T37" fmla="*/ 452 h 29"/>
                  <a:gd name="T38" fmla="*/ 39 w 30"/>
                  <a:gd name="T39" fmla="*/ 452 h 29"/>
                  <a:gd name="T40" fmla="*/ 27 w 30"/>
                  <a:gd name="T41" fmla="*/ 417 h 29"/>
                  <a:gd name="T42" fmla="*/ 13 w 30"/>
                  <a:gd name="T43" fmla="*/ 380 h 29"/>
                  <a:gd name="T44" fmla="*/ 13 w 30"/>
                  <a:gd name="T45" fmla="*/ 315 h 29"/>
                  <a:gd name="T46" fmla="*/ 0 w 30"/>
                  <a:gd name="T47" fmla="*/ 288 h 29"/>
                  <a:gd name="T48" fmla="*/ 0 w 30"/>
                  <a:gd name="T49" fmla="*/ 216 h 29"/>
                  <a:gd name="T50" fmla="*/ 0 w 30"/>
                  <a:gd name="T51" fmla="*/ 179 h 29"/>
                  <a:gd name="T52" fmla="*/ 13 w 30"/>
                  <a:gd name="T53" fmla="*/ 114 h 29"/>
                  <a:gd name="T54" fmla="*/ 13 w 30"/>
                  <a:gd name="T55" fmla="*/ 86 h 29"/>
                  <a:gd name="T56" fmla="*/ 27 w 30"/>
                  <a:gd name="T57" fmla="*/ 65 h 29"/>
                  <a:gd name="T58" fmla="*/ 39 w 30"/>
                  <a:gd name="T59" fmla="*/ 37 h 29"/>
                  <a:gd name="T60" fmla="*/ 47 w 30"/>
                  <a:gd name="T61" fmla="*/ 0 h 29"/>
                  <a:gd name="T62" fmla="*/ 70 w 30"/>
                  <a:gd name="T63" fmla="*/ 0 h 29"/>
                  <a:gd name="T64" fmla="*/ 86 w 30"/>
                  <a:gd name="T65" fmla="*/ 0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0"/>
                  <a:gd name="T100" fmla="*/ 0 h 29"/>
                  <a:gd name="T101" fmla="*/ 30 w 30"/>
                  <a:gd name="T102" fmla="*/ 29 h 2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0" h="29">
                    <a:moveTo>
                      <a:pt x="14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9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4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Freeform 1047"/>
              <p:cNvSpPr>
                <a:spLocks/>
              </p:cNvSpPr>
              <p:nvPr/>
            </p:nvSpPr>
            <p:spPr bwMode="auto">
              <a:xfrm>
                <a:off x="4267" y="3544"/>
                <a:ext cx="43" cy="51"/>
              </a:xfrm>
              <a:custGeom>
                <a:avLst/>
                <a:gdLst>
                  <a:gd name="T0" fmla="*/ 86 w 30"/>
                  <a:gd name="T1" fmla="*/ 0 h 29"/>
                  <a:gd name="T2" fmla="*/ 100 w 30"/>
                  <a:gd name="T3" fmla="*/ 0 h 29"/>
                  <a:gd name="T4" fmla="*/ 115 w 30"/>
                  <a:gd name="T5" fmla="*/ 0 h 29"/>
                  <a:gd name="T6" fmla="*/ 128 w 30"/>
                  <a:gd name="T7" fmla="*/ 37 h 29"/>
                  <a:gd name="T8" fmla="*/ 155 w 30"/>
                  <a:gd name="T9" fmla="*/ 65 h 29"/>
                  <a:gd name="T10" fmla="*/ 155 w 30"/>
                  <a:gd name="T11" fmla="*/ 86 h 29"/>
                  <a:gd name="T12" fmla="*/ 165 w 30"/>
                  <a:gd name="T13" fmla="*/ 114 h 29"/>
                  <a:gd name="T14" fmla="*/ 176 w 30"/>
                  <a:gd name="T15" fmla="*/ 179 h 29"/>
                  <a:gd name="T16" fmla="*/ 176 w 30"/>
                  <a:gd name="T17" fmla="*/ 216 h 29"/>
                  <a:gd name="T18" fmla="*/ 176 w 30"/>
                  <a:gd name="T19" fmla="*/ 288 h 29"/>
                  <a:gd name="T20" fmla="*/ 165 w 30"/>
                  <a:gd name="T21" fmla="*/ 315 h 29"/>
                  <a:gd name="T22" fmla="*/ 155 w 30"/>
                  <a:gd name="T23" fmla="*/ 380 h 29"/>
                  <a:gd name="T24" fmla="*/ 155 w 30"/>
                  <a:gd name="T25" fmla="*/ 417 h 29"/>
                  <a:gd name="T26" fmla="*/ 128 w 30"/>
                  <a:gd name="T27" fmla="*/ 452 h 29"/>
                  <a:gd name="T28" fmla="*/ 115 w 30"/>
                  <a:gd name="T29" fmla="*/ 452 h 29"/>
                  <a:gd name="T30" fmla="*/ 100 w 30"/>
                  <a:gd name="T31" fmla="*/ 468 h 29"/>
                  <a:gd name="T32" fmla="*/ 86 w 30"/>
                  <a:gd name="T33" fmla="*/ 468 h 29"/>
                  <a:gd name="T34" fmla="*/ 70 w 30"/>
                  <a:gd name="T35" fmla="*/ 468 h 29"/>
                  <a:gd name="T36" fmla="*/ 47 w 30"/>
                  <a:gd name="T37" fmla="*/ 452 h 29"/>
                  <a:gd name="T38" fmla="*/ 39 w 30"/>
                  <a:gd name="T39" fmla="*/ 452 h 29"/>
                  <a:gd name="T40" fmla="*/ 27 w 30"/>
                  <a:gd name="T41" fmla="*/ 417 h 29"/>
                  <a:gd name="T42" fmla="*/ 13 w 30"/>
                  <a:gd name="T43" fmla="*/ 380 h 29"/>
                  <a:gd name="T44" fmla="*/ 13 w 30"/>
                  <a:gd name="T45" fmla="*/ 315 h 29"/>
                  <a:gd name="T46" fmla="*/ 0 w 30"/>
                  <a:gd name="T47" fmla="*/ 288 h 29"/>
                  <a:gd name="T48" fmla="*/ 0 w 30"/>
                  <a:gd name="T49" fmla="*/ 216 h 29"/>
                  <a:gd name="T50" fmla="*/ 0 w 30"/>
                  <a:gd name="T51" fmla="*/ 179 h 29"/>
                  <a:gd name="T52" fmla="*/ 13 w 30"/>
                  <a:gd name="T53" fmla="*/ 114 h 29"/>
                  <a:gd name="T54" fmla="*/ 13 w 30"/>
                  <a:gd name="T55" fmla="*/ 86 h 29"/>
                  <a:gd name="T56" fmla="*/ 27 w 30"/>
                  <a:gd name="T57" fmla="*/ 65 h 29"/>
                  <a:gd name="T58" fmla="*/ 39 w 30"/>
                  <a:gd name="T59" fmla="*/ 37 h 29"/>
                  <a:gd name="T60" fmla="*/ 47 w 30"/>
                  <a:gd name="T61" fmla="*/ 0 h 29"/>
                  <a:gd name="T62" fmla="*/ 70 w 30"/>
                  <a:gd name="T63" fmla="*/ 0 h 29"/>
                  <a:gd name="T64" fmla="*/ 86 w 30"/>
                  <a:gd name="T65" fmla="*/ 0 h 29"/>
                  <a:gd name="T66" fmla="*/ 86 w 30"/>
                  <a:gd name="T67" fmla="*/ 0 h 29"/>
                  <a:gd name="T68" fmla="*/ 86 w 30"/>
                  <a:gd name="T69" fmla="*/ 0 h 2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"/>
                  <a:gd name="T106" fmla="*/ 0 h 29"/>
                  <a:gd name="T107" fmla="*/ 30 w 30"/>
                  <a:gd name="T108" fmla="*/ 29 h 2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" h="29">
                    <a:moveTo>
                      <a:pt x="14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9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4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9" name="Freeform 1048"/>
              <p:cNvSpPr>
                <a:spLocks/>
              </p:cNvSpPr>
              <p:nvPr/>
            </p:nvSpPr>
            <p:spPr bwMode="auto">
              <a:xfrm>
                <a:off x="4272" y="3551"/>
                <a:ext cx="32" cy="39"/>
              </a:xfrm>
              <a:custGeom>
                <a:avLst/>
                <a:gdLst>
                  <a:gd name="T0" fmla="*/ 68 w 22"/>
                  <a:gd name="T1" fmla="*/ 0 h 22"/>
                  <a:gd name="T2" fmla="*/ 70 w 22"/>
                  <a:gd name="T3" fmla="*/ 0 h 22"/>
                  <a:gd name="T4" fmla="*/ 99 w 22"/>
                  <a:gd name="T5" fmla="*/ 0 h 22"/>
                  <a:gd name="T6" fmla="*/ 111 w 22"/>
                  <a:gd name="T7" fmla="*/ 21 h 22"/>
                  <a:gd name="T8" fmla="*/ 111 w 22"/>
                  <a:gd name="T9" fmla="*/ 21 h 22"/>
                  <a:gd name="T10" fmla="*/ 127 w 22"/>
                  <a:gd name="T11" fmla="*/ 50 h 22"/>
                  <a:gd name="T12" fmla="*/ 138 w 22"/>
                  <a:gd name="T13" fmla="*/ 89 h 22"/>
                  <a:gd name="T14" fmla="*/ 138 w 22"/>
                  <a:gd name="T15" fmla="*/ 117 h 22"/>
                  <a:gd name="T16" fmla="*/ 138 w 22"/>
                  <a:gd name="T17" fmla="*/ 195 h 22"/>
                  <a:gd name="T18" fmla="*/ 138 w 22"/>
                  <a:gd name="T19" fmla="*/ 229 h 22"/>
                  <a:gd name="T20" fmla="*/ 138 w 22"/>
                  <a:gd name="T21" fmla="*/ 268 h 22"/>
                  <a:gd name="T22" fmla="*/ 127 w 22"/>
                  <a:gd name="T23" fmla="*/ 296 h 22"/>
                  <a:gd name="T24" fmla="*/ 111 w 22"/>
                  <a:gd name="T25" fmla="*/ 333 h 22"/>
                  <a:gd name="T26" fmla="*/ 111 w 22"/>
                  <a:gd name="T27" fmla="*/ 333 h 22"/>
                  <a:gd name="T28" fmla="*/ 99 w 22"/>
                  <a:gd name="T29" fmla="*/ 367 h 22"/>
                  <a:gd name="T30" fmla="*/ 70 w 22"/>
                  <a:gd name="T31" fmla="*/ 367 h 22"/>
                  <a:gd name="T32" fmla="*/ 68 w 22"/>
                  <a:gd name="T33" fmla="*/ 367 h 22"/>
                  <a:gd name="T34" fmla="*/ 52 w 22"/>
                  <a:gd name="T35" fmla="*/ 367 h 22"/>
                  <a:gd name="T36" fmla="*/ 41 w 22"/>
                  <a:gd name="T37" fmla="*/ 367 h 22"/>
                  <a:gd name="T38" fmla="*/ 28 w 22"/>
                  <a:gd name="T39" fmla="*/ 333 h 22"/>
                  <a:gd name="T40" fmla="*/ 13 w 22"/>
                  <a:gd name="T41" fmla="*/ 333 h 22"/>
                  <a:gd name="T42" fmla="*/ 0 w 22"/>
                  <a:gd name="T43" fmla="*/ 296 h 22"/>
                  <a:gd name="T44" fmla="*/ 0 w 22"/>
                  <a:gd name="T45" fmla="*/ 268 h 22"/>
                  <a:gd name="T46" fmla="*/ 0 w 22"/>
                  <a:gd name="T47" fmla="*/ 229 h 22"/>
                  <a:gd name="T48" fmla="*/ 0 w 22"/>
                  <a:gd name="T49" fmla="*/ 195 h 22"/>
                  <a:gd name="T50" fmla="*/ 0 w 22"/>
                  <a:gd name="T51" fmla="*/ 117 h 22"/>
                  <a:gd name="T52" fmla="*/ 0 w 22"/>
                  <a:gd name="T53" fmla="*/ 89 h 22"/>
                  <a:gd name="T54" fmla="*/ 0 w 22"/>
                  <a:gd name="T55" fmla="*/ 50 h 22"/>
                  <a:gd name="T56" fmla="*/ 13 w 22"/>
                  <a:gd name="T57" fmla="*/ 21 h 22"/>
                  <a:gd name="T58" fmla="*/ 28 w 22"/>
                  <a:gd name="T59" fmla="*/ 21 h 22"/>
                  <a:gd name="T60" fmla="*/ 41 w 22"/>
                  <a:gd name="T61" fmla="*/ 0 h 22"/>
                  <a:gd name="T62" fmla="*/ 52 w 22"/>
                  <a:gd name="T63" fmla="*/ 0 h 22"/>
                  <a:gd name="T64" fmla="*/ 68 w 22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2"/>
                  <a:gd name="T100" fmla="*/ 0 h 22"/>
                  <a:gd name="T101" fmla="*/ 22 w 22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2" h="22">
                    <a:moveTo>
                      <a:pt x="10" y="0"/>
                    </a:moveTo>
                    <a:lnTo>
                      <a:pt x="11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1" y="7"/>
                    </a:lnTo>
                    <a:lnTo>
                      <a:pt x="21" y="11"/>
                    </a:lnTo>
                    <a:lnTo>
                      <a:pt x="21" y="13"/>
                    </a:lnTo>
                    <a:lnTo>
                      <a:pt x="21" y="15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21"/>
                    </a:lnTo>
                    <a:lnTo>
                      <a:pt x="4" y="19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0" name="Freeform 1049"/>
              <p:cNvSpPr>
                <a:spLocks/>
              </p:cNvSpPr>
              <p:nvPr/>
            </p:nvSpPr>
            <p:spPr bwMode="auto">
              <a:xfrm>
                <a:off x="4272" y="3551"/>
                <a:ext cx="32" cy="39"/>
              </a:xfrm>
              <a:custGeom>
                <a:avLst/>
                <a:gdLst>
                  <a:gd name="T0" fmla="*/ 68 w 22"/>
                  <a:gd name="T1" fmla="*/ 0 h 22"/>
                  <a:gd name="T2" fmla="*/ 70 w 22"/>
                  <a:gd name="T3" fmla="*/ 0 h 22"/>
                  <a:gd name="T4" fmla="*/ 99 w 22"/>
                  <a:gd name="T5" fmla="*/ 0 h 22"/>
                  <a:gd name="T6" fmla="*/ 111 w 22"/>
                  <a:gd name="T7" fmla="*/ 21 h 22"/>
                  <a:gd name="T8" fmla="*/ 111 w 22"/>
                  <a:gd name="T9" fmla="*/ 21 h 22"/>
                  <a:gd name="T10" fmla="*/ 127 w 22"/>
                  <a:gd name="T11" fmla="*/ 50 h 22"/>
                  <a:gd name="T12" fmla="*/ 138 w 22"/>
                  <a:gd name="T13" fmla="*/ 89 h 22"/>
                  <a:gd name="T14" fmla="*/ 138 w 22"/>
                  <a:gd name="T15" fmla="*/ 117 h 22"/>
                  <a:gd name="T16" fmla="*/ 138 w 22"/>
                  <a:gd name="T17" fmla="*/ 195 h 22"/>
                  <a:gd name="T18" fmla="*/ 138 w 22"/>
                  <a:gd name="T19" fmla="*/ 229 h 22"/>
                  <a:gd name="T20" fmla="*/ 138 w 22"/>
                  <a:gd name="T21" fmla="*/ 268 h 22"/>
                  <a:gd name="T22" fmla="*/ 127 w 22"/>
                  <a:gd name="T23" fmla="*/ 296 h 22"/>
                  <a:gd name="T24" fmla="*/ 111 w 22"/>
                  <a:gd name="T25" fmla="*/ 333 h 22"/>
                  <a:gd name="T26" fmla="*/ 111 w 22"/>
                  <a:gd name="T27" fmla="*/ 333 h 22"/>
                  <a:gd name="T28" fmla="*/ 99 w 22"/>
                  <a:gd name="T29" fmla="*/ 367 h 22"/>
                  <a:gd name="T30" fmla="*/ 70 w 22"/>
                  <a:gd name="T31" fmla="*/ 367 h 22"/>
                  <a:gd name="T32" fmla="*/ 68 w 22"/>
                  <a:gd name="T33" fmla="*/ 367 h 22"/>
                  <a:gd name="T34" fmla="*/ 52 w 22"/>
                  <a:gd name="T35" fmla="*/ 367 h 22"/>
                  <a:gd name="T36" fmla="*/ 41 w 22"/>
                  <a:gd name="T37" fmla="*/ 367 h 22"/>
                  <a:gd name="T38" fmla="*/ 28 w 22"/>
                  <a:gd name="T39" fmla="*/ 333 h 22"/>
                  <a:gd name="T40" fmla="*/ 13 w 22"/>
                  <a:gd name="T41" fmla="*/ 333 h 22"/>
                  <a:gd name="T42" fmla="*/ 0 w 22"/>
                  <a:gd name="T43" fmla="*/ 296 h 22"/>
                  <a:gd name="T44" fmla="*/ 0 w 22"/>
                  <a:gd name="T45" fmla="*/ 268 h 22"/>
                  <a:gd name="T46" fmla="*/ 0 w 22"/>
                  <a:gd name="T47" fmla="*/ 229 h 22"/>
                  <a:gd name="T48" fmla="*/ 0 w 22"/>
                  <a:gd name="T49" fmla="*/ 195 h 22"/>
                  <a:gd name="T50" fmla="*/ 0 w 22"/>
                  <a:gd name="T51" fmla="*/ 117 h 22"/>
                  <a:gd name="T52" fmla="*/ 0 w 22"/>
                  <a:gd name="T53" fmla="*/ 89 h 22"/>
                  <a:gd name="T54" fmla="*/ 0 w 22"/>
                  <a:gd name="T55" fmla="*/ 50 h 22"/>
                  <a:gd name="T56" fmla="*/ 13 w 22"/>
                  <a:gd name="T57" fmla="*/ 21 h 22"/>
                  <a:gd name="T58" fmla="*/ 28 w 22"/>
                  <a:gd name="T59" fmla="*/ 21 h 22"/>
                  <a:gd name="T60" fmla="*/ 41 w 22"/>
                  <a:gd name="T61" fmla="*/ 0 h 22"/>
                  <a:gd name="T62" fmla="*/ 52 w 22"/>
                  <a:gd name="T63" fmla="*/ 0 h 22"/>
                  <a:gd name="T64" fmla="*/ 68 w 22"/>
                  <a:gd name="T65" fmla="*/ 0 h 22"/>
                  <a:gd name="T66" fmla="*/ 68 w 22"/>
                  <a:gd name="T67" fmla="*/ 0 h 22"/>
                  <a:gd name="T68" fmla="*/ 68 w 22"/>
                  <a:gd name="T69" fmla="*/ 0 h 2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2"/>
                  <a:gd name="T106" fmla="*/ 0 h 22"/>
                  <a:gd name="T107" fmla="*/ 22 w 22"/>
                  <a:gd name="T108" fmla="*/ 22 h 2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2" h="22">
                    <a:moveTo>
                      <a:pt x="10" y="0"/>
                    </a:moveTo>
                    <a:lnTo>
                      <a:pt x="11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1" y="7"/>
                    </a:lnTo>
                    <a:lnTo>
                      <a:pt x="21" y="11"/>
                    </a:lnTo>
                    <a:lnTo>
                      <a:pt x="21" y="13"/>
                    </a:lnTo>
                    <a:lnTo>
                      <a:pt x="21" y="15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21"/>
                    </a:lnTo>
                    <a:lnTo>
                      <a:pt x="4" y="19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1" name="Freeform 1050"/>
              <p:cNvSpPr>
                <a:spLocks/>
              </p:cNvSpPr>
              <p:nvPr/>
            </p:nvSpPr>
            <p:spPr bwMode="auto">
              <a:xfrm>
                <a:off x="3977" y="3493"/>
                <a:ext cx="92" cy="65"/>
              </a:xfrm>
              <a:custGeom>
                <a:avLst/>
                <a:gdLst>
                  <a:gd name="T0" fmla="*/ 0 w 64"/>
                  <a:gd name="T1" fmla="*/ 249 h 37"/>
                  <a:gd name="T2" fmla="*/ 0 w 64"/>
                  <a:gd name="T3" fmla="*/ 0 h 37"/>
                  <a:gd name="T4" fmla="*/ 388 w 64"/>
                  <a:gd name="T5" fmla="*/ 0 h 37"/>
                  <a:gd name="T6" fmla="*/ 388 w 64"/>
                  <a:gd name="T7" fmla="*/ 603 h 37"/>
                  <a:gd name="T8" fmla="*/ 128 w 64"/>
                  <a:gd name="T9" fmla="*/ 603 h 37"/>
                  <a:gd name="T10" fmla="*/ 0 w 64"/>
                  <a:gd name="T11" fmla="*/ 249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4"/>
                  <a:gd name="T19" fmla="*/ 0 h 37"/>
                  <a:gd name="T20" fmla="*/ 64 w 64"/>
                  <a:gd name="T21" fmla="*/ 37 h 3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4" h="37">
                    <a:moveTo>
                      <a:pt x="0" y="15"/>
                    </a:moveTo>
                    <a:lnTo>
                      <a:pt x="0" y="0"/>
                    </a:lnTo>
                    <a:lnTo>
                      <a:pt x="63" y="0"/>
                    </a:lnTo>
                    <a:lnTo>
                      <a:pt x="63" y="36"/>
                    </a:lnTo>
                    <a:lnTo>
                      <a:pt x="21" y="36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2" name="Freeform 1051"/>
              <p:cNvSpPr>
                <a:spLocks/>
              </p:cNvSpPr>
              <p:nvPr/>
            </p:nvSpPr>
            <p:spPr bwMode="auto">
              <a:xfrm>
                <a:off x="3977" y="3493"/>
                <a:ext cx="92" cy="65"/>
              </a:xfrm>
              <a:custGeom>
                <a:avLst/>
                <a:gdLst>
                  <a:gd name="T0" fmla="*/ 0 w 64"/>
                  <a:gd name="T1" fmla="*/ 249 h 37"/>
                  <a:gd name="T2" fmla="*/ 0 w 64"/>
                  <a:gd name="T3" fmla="*/ 0 h 37"/>
                  <a:gd name="T4" fmla="*/ 388 w 64"/>
                  <a:gd name="T5" fmla="*/ 0 h 37"/>
                  <a:gd name="T6" fmla="*/ 388 w 64"/>
                  <a:gd name="T7" fmla="*/ 603 h 37"/>
                  <a:gd name="T8" fmla="*/ 128 w 64"/>
                  <a:gd name="T9" fmla="*/ 603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37"/>
                  <a:gd name="T17" fmla="*/ 64 w 6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37">
                    <a:moveTo>
                      <a:pt x="0" y="15"/>
                    </a:moveTo>
                    <a:lnTo>
                      <a:pt x="0" y="0"/>
                    </a:lnTo>
                    <a:lnTo>
                      <a:pt x="63" y="0"/>
                    </a:lnTo>
                    <a:lnTo>
                      <a:pt x="63" y="36"/>
                    </a:lnTo>
                    <a:lnTo>
                      <a:pt x="21" y="3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3" name="Freeform 1052"/>
              <p:cNvSpPr>
                <a:spLocks/>
              </p:cNvSpPr>
              <p:nvPr/>
            </p:nvSpPr>
            <p:spPr bwMode="auto">
              <a:xfrm>
                <a:off x="3977" y="3520"/>
                <a:ext cx="31" cy="42"/>
              </a:xfrm>
              <a:custGeom>
                <a:avLst/>
                <a:gdLst>
                  <a:gd name="T0" fmla="*/ 0 w 22"/>
                  <a:gd name="T1" fmla="*/ 376 h 24"/>
                  <a:gd name="T2" fmla="*/ 0 w 22"/>
                  <a:gd name="T3" fmla="*/ 0 h 24"/>
                  <a:gd name="T4" fmla="*/ 23 w 22"/>
                  <a:gd name="T5" fmla="*/ 0 h 24"/>
                  <a:gd name="T6" fmla="*/ 45 w 22"/>
                  <a:gd name="T7" fmla="*/ 37 h 24"/>
                  <a:gd name="T8" fmla="*/ 63 w 22"/>
                  <a:gd name="T9" fmla="*/ 65 h 24"/>
                  <a:gd name="T10" fmla="*/ 83 w 22"/>
                  <a:gd name="T11" fmla="*/ 101 h 24"/>
                  <a:gd name="T12" fmla="*/ 96 w 22"/>
                  <a:gd name="T13" fmla="*/ 171 h 24"/>
                  <a:gd name="T14" fmla="*/ 107 w 22"/>
                  <a:gd name="T15" fmla="*/ 228 h 24"/>
                  <a:gd name="T16" fmla="*/ 117 w 22"/>
                  <a:gd name="T17" fmla="*/ 299 h 24"/>
                  <a:gd name="T18" fmla="*/ 117 w 22"/>
                  <a:gd name="T19" fmla="*/ 376 h 24"/>
                  <a:gd name="T20" fmla="*/ 117 w 22"/>
                  <a:gd name="T21" fmla="*/ 376 h 24"/>
                  <a:gd name="T22" fmla="*/ 117 w 22"/>
                  <a:gd name="T23" fmla="*/ 376 h 24"/>
                  <a:gd name="T24" fmla="*/ 107 w 22"/>
                  <a:gd name="T25" fmla="*/ 376 h 24"/>
                  <a:gd name="T26" fmla="*/ 107 w 22"/>
                  <a:gd name="T27" fmla="*/ 376 h 24"/>
                  <a:gd name="T28" fmla="*/ 83 w 22"/>
                  <a:gd name="T29" fmla="*/ 376 h 24"/>
                  <a:gd name="T30" fmla="*/ 63 w 22"/>
                  <a:gd name="T31" fmla="*/ 376 h 24"/>
                  <a:gd name="T32" fmla="*/ 45 w 22"/>
                  <a:gd name="T33" fmla="*/ 376 h 24"/>
                  <a:gd name="T34" fmla="*/ 0 w 22"/>
                  <a:gd name="T35" fmla="*/ 376 h 2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2"/>
                  <a:gd name="T55" fmla="*/ 0 h 24"/>
                  <a:gd name="T56" fmla="*/ 22 w 22"/>
                  <a:gd name="T57" fmla="*/ 24 h 2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2" h="24">
                    <a:moveTo>
                      <a:pt x="0" y="2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8" y="2"/>
                    </a:lnTo>
                    <a:lnTo>
                      <a:pt x="11" y="4"/>
                    </a:lnTo>
                    <a:lnTo>
                      <a:pt x="15" y="6"/>
                    </a:lnTo>
                    <a:lnTo>
                      <a:pt x="17" y="10"/>
                    </a:lnTo>
                    <a:lnTo>
                      <a:pt x="19" y="14"/>
                    </a:lnTo>
                    <a:lnTo>
                      <a:pt x="21" y="18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5" y="23"/>
                    </a:lnTo>
                    <a:lnTo>
                      <a:pt x="11" y="23"/>
                    </a:lnTo>
                    <a:lnTo>
                      <a:pt x="8" y="23"/>
                    </a:lnTo>
                    <a:lnTo>
                      <a:pt x="0" y="23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4" name="Freeform 1053"/>
              <p:cNvSpPr>
                <a:spLocks/>
              </p:cNvSpPr>
              <p:nvPr/>
            </p:nvSpPr>
            <p:spPr bwMode="auto">
              <a:xfrm>
                <a:off x="3977" y="3520"/>
                <a:ext cx="31" cy="42"/>
              </a:xfrm>
              <a:custGeom>
                <a:avLst/>
                <a:gdLst>
                  <a:gd name="T0" fmla="*/ 0 w 22"/>
                  <a:gd name="T1" fmla="*/ 0 h 24"/>
                  <a:gd name="T2" fmla="*/ 23 w 22"/>
                  <a:gd name="T3" fmla="*/ 0 h 24"/>
                  <a:gd name="T4" fmla="*/ 45 w 22"/>
                  <a:gd name="T5" fmla="*/ 37 h 24"/>
                  <a:gd name="T6" fmla="*/ 63 w 22"/>
                  <a:gd name="T7" fmla="*/ 65 h 24"/>
                  <a:gd name="T8" fmla="*/ 83 w 22"/>
                  <a:gd name="T9" fmla="*/ 101 h 24"/>
                  <a:gd name="T10" fmla="*/ 96 w 22"/>
                  <a:gd name="T11" fmla="*/ 171 h 24"/>
                  <a:gd name="T12" fmla="*/ 107 w 22"/>
                  <a:gd name="T13" fmla="*/ 228 h 24"/>
                  <a:gd name="T14" fmla="*/ 117 w 22"/>
                  <a:gd name="T15" fmla="*/ 299 h 24"/>
                  <a:gd name="T16" fmla="*/ 117 w 22"/>
                  <a:gd name="T17" fmla="*/ 376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24"/>
                  <a:gd name="T29" fmla="*/ 22 w 2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24">
                    <a:moveTo>
                      <a:pt x="0" y="0"/>
                    </a:moveTo>
                    <a:lnTo>
                      <a:pt x="4" y="0"/>
                    </a:lnTo>
                    <a:lnTo>
                      <a:pt x="8" y="2"/>
                    </a:lnTo>
                    <a:lnTo>
                      <a:pt x="11" y="4"/>
                    </a:lnTo>
                    <a:lnTo>
                      <a:pt x="15" y="6"/>
                    </a:lnTo>
                    <a:lnTo>
                      <a:pt x="17" y="10"/>
                    </a:lnTo>
                    <a:lnTo>
                      <a:pt x="19" y="14"/>
                    </a:lnTo>
                    <a:lnTo>
                      <a:pt x="21" y="18"/>
                    </a:lnTo>
                    <a:lnTo>
                      <a:pt x="21" y="2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5" name="Freeform 1054"/>
              <p:cNvSpPr>
                <a:spLocks/>
              </p:cNvSpPr>
              <p:nvPr/>
            </p:nvSpPr>
            <p:spPr bwMode="auto">
              <a:xfrm>
                <a:off x="3919" y="3516"/>
                <a:ext cx="42" cy="60"/>
              </a:xfrm>
              <a:custGeom>
                <a:avLst/>
                <a:gdLst>
                  <a:gd name="T0" fmla="*/ 178 w 29"/>
                  <a:gd name="T1" fmla="*/ 561 h 34"/>
                  <a:gd name="T2" fmla="*/ 0 w 29"/>
                  <a:gd name="T3" fmla="*/ 561 h 34"/>
                  <a:gd name="T4" fmla="*/ 0 w 29"/>
                  <a:gd name="T5" fmla="*/ 468 h 34"/>
                  <a:gd name="T6" fmla="*/ 13 w 29"/>
                  <a:gd name="T7" fmla="*/ 358 h 34"/>
                  <a:gd name="T8" fmla="*/ 28 w 29"/>
                  <a:gd name="T9" fmla="*/ 268 h 34"/>
                  <a:gd name="T10" fmla="*/ 42 w 29"/>
                  <a:gd name="T11" fmla="*/ 175 h 34"/>
                  <a:gd name="T12" fmla="*/ 85 w 29"/>
                  <a:gd name="T13" fmla="*/ 106 h 34"/>
                  <a:gd name="T14" fmla="*/ 109 w 29"/>
                  <a:gd name="T15" fmla="*/ 65 h 34"/>
                  <a:gd name="T16" fmla="*/ 146 w 29"/>
                  <a:gd name="T17" fmla="*/ 37 h 34"/>
                  <a:gd name="T18" fmla="*/ 178 w 29"/>
                  <a:gd name="T19" fmla="*/ 0 h 34"/>
                  <a:gd name="T20" fmla="*/ 178 w 29"/>
                  <a:gd name="T21" fmla="*/ 0 h 34"/>
                  <a:gd name="T22" fmla="*/ 178 w 29"/>
                  <a:gd name="T23" fmla="*/ 37 h 34"/>
                  <a:gd name="T24" fmla="*/ 178 w 29"/>
                  <a:gd name="T25" fmla="*/ 37 h 34"/>
                  <a:gd name="T26" fmla="*/ 178 w 29"/>
                  <a:gd name="T27" fmla="*/ 65 h 34"/>
                  <a:gd name="T28" fmla="*/ 178 w 29"/>
                  <a:gd name="T29" fmla="*/ 138 h 34"/>
                  <a:gd name="T30" fmla="*/ 178 w 29"/>
                  <a:gd name="T31" fmla="*/ 268 h 34"/>
                  <a:gd name="T32" fmla="*/ 178 w 29"/>
                  <a:gd name="T33" fmla="*/ 395 h 34"/>
                  <a:gd name="T34" fmla="*/ 178 w 29"/>
                  <a:gd name="T35" fmla="*/ 561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9"/>
                  <a:gd name="T55" fmla="*/ 0 h 34"/>
                  <a:gd name="T56" fmla="*/ 29 w 29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9" h="34">
                    <a:moveTo>
                      <a:pt x="28" y="33"/>
                    </a:moveTo>
                    <a:lnTo>
                      <a:pt x="0" y="33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4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8" y="0"/>
                    </a:lnTo>
                    <a:lnTo>
                      <a:pt x="28" y="2"/>
                    </a:lnTo>
                    <a:lnTo>
                      <a:pt x="28" y="4"/>
                    </a:lnTo>
                    <a:lnTo>
                      <a:pt x="28" y="8"/>
                    </a:lnTo>
                    <a:lnTo>
                      <a:pt x="28" y="16"/>
                    </a:lnTo>
                    <a:lnTo>
                      <a:pt x="28" y="23"/>
                    </a:lnTo>
                    <a:lnTo>
                      <a:pt x="28" y="33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6" name="Freeform 1055"/>
              <p:cNvSpPr>
                <a:spLocks/>
              </p:cNvSpPr>
              <p:nvPr/>
            </p:nvSpPr>
            <p:spPr bwMode="auto">
              <a:xfrm>
                <a:off x="3919" y="3516"/>
                <a:ext cx="42" cy="60"/>
              </a:xfrm>
              <a:custGeom>
                <a:avLst/>
                <a:gdLst>
                  <a:gd name="T0" fmla="*/ 0 w 29"/>
                  <a:gd name="T1" fmla="*/ 561 h 34"/>
                  <a:gd name="T2" fmla="*/ 0 w 29"/>
                  <a:gd name="T3" fmla="*/ 468 h 34"/>
                  <a:gd name="T4" fmla="*/ 13 w 29"/>
                  <a:gd name="T5" fmla="*/ 358 h 34"/>
                  <a:gd name="T6" fmla="*/ 28 w 29"/>
                  <a:gd name="T7" fmla="*/ 268 h 34"/>
                  <a:gd name="T8" fmla="*/ 42 w 29"/>
                  <a:gd name="T9" fmla="*/ 175 h 34"/>
                  <a:gd name="T10" fmla="*/ 85 w 29"/>
                  <a:gd name="T11" fmla="*/ 106 h 34"/>
                  <a:gd name="T12" fmla="*/ 109 w 29"/>
                  <a:gd name="T13" fmla="*/ 65 h 34"/>
                  <a:gd name="T14" fmla="*/ 146 w 29"/>
                  <a:gd name="T15" fmla="*/ 37 h 34"/>
                  <a:gd name="T16" fmla="*/ 178 w 29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9"/>
                  <a:gd name="T28" fmla="*/ 0 h 34"/>
                  <a:gd name="T29" fmla="*/ 29 w 29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9" h="34">
                    <a:moveTo>
                      <a:pt x="0" y="33"/>
                    </a:moveTo>
                    <a:lnTo>
                      <a:pt x="0" y="27"/>
                    </a:lnTo>
                    <a:lnTo>
                      <a:pt x="2" y="21"/>
                    </a:lnTo>
                    <a:lnTo>
                      <a:pt x="4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7" name="Freeform 1056"/>
              <p:cNvSpPr>
                <a:spLocks/>
              </p:cNvSpPr>
              <p:nvPr/>
            </p:nvSpPr>
            <p:spPr bwMode="auto">
              <a:xfrm>
                <a:off x="3959" y="3516"/>
                <a:ext cx="43" cy="60"/>
              </a:xfrm>
              <a:custGeom>
                <a:avLst/>
                <a:gdLst>
                  <a:gd name="T0" fmla="*/ 0 w 30"/>
                  <a:gd name="T1" fmla="*/ 561 h 34"/>
                  <a:gd name="T2" fmla="*/ 0 w 30"/>
                  <a:gd name="T3" fmla="*/ 0 h 34"/>
                  <a:gd name="T4" fmla="*/ 39 w 30"/>
                  <a:gd name="T5" fmla="*/ 37 h 34"/>
                  <a:gd name="T6" fmla="*/ 70 w 30"/>
                  <a:gd name="T7" fmla="*/ 65 h 34"/>
                  <a:gd name="T8" fmla="*/ 109 w 30"/>
                  <a:gd name="T9" fmla="*/ 106 h 34"/>
                  <a:gd name="T10" fmla="*/ 136 w 30"/>
                  <a:gd name="T11" fmla="*/ 175 h 34"/>
                  <a:gd name="T12" fmla="*/ 155 w 30"/>
                  <a:gd name="T13" fmla="*/ 268 h 34"/>
                  <a:gd name="T14" fmla="*/ 165 w 30"/>
                  <a:gd name="T15" fmla="*/ 358 h 34"/>
                  <a:gd name="T16" fmla="*/ 176 w 30"/>
                  <a:gd name="T17" fmla="*/ 468 h 34"/>
                  <a:gd name="T18" fmla="*/ 176 w 30"/>
                  <a:gd name="T19" fmla="*/ 561 h 34"/>
                  <a:gd name="T20" fmla="*/ 176 w 30"/>
                  <a:gd name="T21" fmla="*/ 561 h 34"/>
                  <a:gd name="T22" fmla="*/ 176 w 30"/>
                  <a:gd name="T23" fmla="*/ 561 h 34"/>
                  <a:gd name="T24" fmla="*/ 176 w 30"/>
                  <a:gd name="T25" fmla="*/ 561 h 34"/>
                  <a:gd name="T26" fmla="*/ 165 w 30"/>
                  <a:gd name="T27" fmla="*/ 561 h 34"/>
                  <a:gd name="T28" fmla="*/ 138 w 30"/>
                  <a:gd name="T29" fmla="*/ 561 h 34"/>
                  <a:gd name="T30" fmla="*/ 109 w 30"/>
                  <a:gd name="T31" fmla="*/ 561 h 34"/>
                  <a:gd name="T32" fmla="*/ 60 w 30"/>
                  <a:gd name="T33" fmla="*/ 561 h 34"/>
                  <a:gd name="T34" fmla="*/ 0 w 30"/>
                  <a:gd name="T35" fmla="*/ 561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0"/>
                  <a:gd name="T55" fmla="*/ 0 h 34"/>
                  <a:gd name="T56" fmla="*/ 30 w 30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0" h="34">
                    <a:moveTo>
                      <a:pt x="0" y="33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2" y="4"/>
                    </a:lnTo>
                    <a:lnTo>
                      <a:pt x="18" y="6"/>
                    </a:lnTo>
                    <a:lnTo>
                      <a:pt x="22" y="10"/>
                    </a:lnTo>
                    <a:lnTo>
                      <a:pt x="25" y="16"/>
                    </a:lnTo>
                    <a:lnTo>
                      <a:pt x="27" y="21"/>
                    </a:lnTo>
                    <a:lnTo>
                      <a:pt x="29" y="27"/>
                    </a:lnTo>
                    <a:lnTo>
                      <a:pt x="29" y="33"/>
                    </a:lnTo>
                    <a:lnTo>
                      <a:pt x="27" y="33"/>
                    </a:lnTo>
                    <a:lnTo>
                      <a:pt x="23" y="33"/>
                    </a:lnTo>
                    <a:lnTo>
                      <a:pt x="18" y="33"/>
                    </a:lnTo>
                    <a:lnTo>
                      <a:pt x="10" y="33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8" name="Freeform 1057"/>
              <p:cNvSpPr>
                <a:spLocks/>
              </p:cNvSpPr>
              <p:nvPr/>
            </p:nvSpPr>
            <p:spPr bwMode="auto">
              <a:xfrm>
                <a:off x="3959" y="3516"/>
                <a:ext cx="43" cy="60"/>
              </a:xfrm>
              <a:custGeom>
                <a:avLst/>
                <a:gdLst>
                  <a:gd name="T0" fmla="*/ 0 w 30"/>
                  <a:gd name="T1" fmla="*/ 0 h 34"/>
                  <a:gd name="T2" fmla="*/ 39 w 30"/>
                  <a:gd name="T3" fmla="*/ 37 h 34"/>
                  <a:gd name="T4" fmla="*/ 70 w 30"/>
                  <a:gd name="T5" fmla="*/ 65 h 34"/>
                  <a:gd name="T6" fmla="*/ 109 w 30"/>
                  <a:gd name="T7" fmla="*/ 106 h 34"/>
                  <a:gd name="T8" fmla="*/ 136 w 30"/>
                  <a:gd name="T9" fmla="*/ 175 h 34"/>
                  <a:gd name="T10" fmla="*/ 155 w 30"/>
                  <a:gd name="T11" fmla="*/ 268 h 34"/>
                  <a:gd name="T12" fmla="*/ 165 w 30"/>
                  <a:gd name="T13" fmla="*/ 358 h 34"/>
                  <a:gd name="T14" fmla="*/ 176 w 30"/>
                  <a:gd name="T15" fmla="*/ 468 h 34"/>
                  <a:gd name="T16" fmla="*/ 176 w 30"/>
                  <a:gd name="T17" fmla="*/ 561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4"/>
                  <a:gd name="T29" fmla="*/ 30 w 30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4">
                    <a:moveTo>
                      <a:pt x="0" y="0"/>
                    </a:moveTo>
                    <a:lnTo>
                      <a:pt x="6" y="2"/>
                    </a:lnTo>
                    <a:lnTo>
                      <a:pt x="12" y="4"/>
                    </a:lnTo>
                    <a:lnTo>
                      <a:pt x="18" y="6"/>
                    </a:lnTo>
                    <a:lnTo>
                      <a:pt x="22" y="10"/>
                    </a:lnTo>
                    <a:lnTo>
                      <a:pt x="25" y="16"/>
                    </a:lnTo>
                    <a:lnTo>
                      <a:pt x="27" y="21"/>
                    </a:lnTo>
                    <a:lnTo>
                      <a:pt x="29" y="27"/>
                    </a:lnTo>
                    <a:lnTo>
                      <a:pt x="29" y="3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9" name="Freeform 1058"/>
              <p:cNvSpPr>
                <a:spLocks/>
              </p:cNvSpPr>
              <p:nvPr/>
            </p:nvSpPr>
            <p:spPr bwMode="auto">
              <a:xfrm>
                <a:off x="3922" y="3523"/>
                <a:ext cx="78" cy="93"/>
              </a:xfrm>
              <a:custGeom>
                <a:avLst/>
                <a:gdLst>
                  <a:gd name="T0" fmla="*/ 165 w 54"/>
                  <a:gd name="T1" fmla="*/ 0 h 53"/>
                  <a:gd name="T2" fmla="*/ 198 w 54"/>
                  <a:gd name="T3" fmla="*/ 0 h 53"/>
                  <a:gd name="T4" fmla="*/ 225 w 54"/>
                  <a:gd name="T5" fmla="*/ 37 h 53"/>
                  <a:gd name="T6" fmla="*/ 264 w 54"/>
                  <a:gd name="T7" fmla="*/ 65 h 53"/>
                  <a:gd name="T8" fmla="*/ 286 w 54"/>
                  <a:gd name="T9" fmla="*/ 135 h 53"/>
                  <a:gd name="T10" fmla="*/ 311 w 54"/>
                  <a:gd name="T11" fmla="*/ 200 h 53"/>
                  <a:gd name="T12" fmla="*/ 324 w 54"/>
                  <a:gd name="T13" fmla="*/ 265 h 53"/>
                  <a:gd name="T14" fmla="*/ 334 w 54"/>
                  <a:gd name="T15" fmla="*/ 351 h 53"/>
                  <a:gd name="T16" fmla="*/ 334 w 54"/>
                  <a:gd name="T17" fmla="*/ 444 h 53"/>
                  <a:gd name="T18" fmla="*/ 334 w 54"/>
                  <a:gd name="T19" fmla="*/ 514 h 53"/>
                  <a:gd name="T20" fmla="*/ 324 w 54"/>
                  <a:gd name="T21" fmla="*/ 616 h 53"/>
                  <a:gd name="T22" fmla="*/ 311 w 54"/>
                  <a:gd name="T23" fmla="*/ 665 h 53"/>
                  <a:gd name="T24" fmla="*/ 286 w 54"/>
                  <a:gd name="T25" fmla="*/ 730 h 53"/>
                  <a:gd name="T26" fmla="*/ 264 w 54"/>
                  <a:gd name="T27" fmla="*/ 795 h 53"/>
                  <a:gd name="T28" fmla="*/ 225 w 54"/>
                  <a:gd name="T29" fmla="*/ 832 h 53"/>
                  <a:gd name="T30" fmla="*/ 198 w 54"/>
                  <a:gd name="T31" fmla="*/ 865 h 53"/>
                  <a:gd name="T32" fmla="*/ 165 w 54"/>
                  <a:gd name="T33" fmla="*/ 865 h 53"/>
                  <a:gd name="T34" fmla="*/ 130 w 54"/>
                  <a:gd name="T35" fmla="*/ 865 h 53"/>
                  <a:gd name="T36" fmla="*/ 108 w 54"/>
                  <a:gd name="T37" fmla="*/ 832 h 53"/>
                  <a:gd name="T38" fmla="*/ 69 w 54"/>
                  <a:gd name="T39" fmla="*/ 795 h 53"/>
                  <a:gd name="T40" fmla="*/ 42 w 54"/>
                  <a:gd name="T41" fmla="*/ 730 h 53"/>
                  <a:gd name="T42" fmla="*/ 29 w 54"/>
                  <a:gd name="T43" fmla="*/ 665 h 53"/>
                  <a:gd name="T44" fmla="*/ 19 w 54"/>
                  <a:gd name="T45" fmla="*/ 616 h 53"/>
                  <a:gd name="T46" fmla="*/ 13 w 54"/>
                  <a:gd name="T47" fmla="*/ 514 h 53"/>
                  <a:gd name="T48" fmla="*/ 0 w 54"/>
                  <a:gd name="T49" fmla="*/ 444 h 53"/>
                  <a:gd name="T50" fmla="*/ 13 w 54"/>
                  <a:gd name="T51" fmla="*/ 351 h 53"/>
                  <a:gd name="T52" fmla="*/ 19 w 54"/>
                  <a:gd name="T53" fmla="*/ 265 h 53"/>
                  <a:gd name="T54" fmla="*/ 29 w 54"/>
                  <a:gd name="T55" fmla="*/ 200 h 53"/>
                  <a:gd name="T56" fmla="*/ 42 w 54"/>
                  <a:gd name="T57" fmla="*/ 135 h 53"/>
                  <a:gd name="T58" fmla="*/ 69 w 54"/>
                  <a:gd name="T59" fmla="*/ 65 h 53"/>
                  <a:gd name="T60" fmla="*/ 108 w 54"/>
                  <a:gd name="T61" fmla="*/ 37 h 53"/>
                  <a:gd name="T62" fmla="*/ 130 w 54"/>
                  <a:gd name="T63" fmla="*/ 0 h 53"/>
                  <a:gd name="T64" fmla="*/ 165 w 54"/>
                  <a:gd name="T65" fmla="*/ 0 h 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53"/>
                  <a:gd name="T101" fmla="*/ 54 w 54"/>
                  <a:gd name="T102" fmla="*/ 53 h 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53">
                    <a:moveTo>
                      <a:pt x="26" y="0"/>
                    </a:moveTo>
                    <a:lnTo>
                      <a:pt x="32" y="0"/>
                    </a:lnTo>
                    <a:lnTo>
                      <a:pt x="36" y="2"/>
                    </a:lnTo>
                    <a:lnTo>
                      <a:pt x="42" y="4"/>
                    </a:lnTo>
                    <a:lnTo>
                      <a:pt x="46" y="8"/>
                    </a:lnTo>
                    <a:lnTo>
                      <a:pt x="49" y="12"/>
                    </a:lnTo>
                    <a:lnTo>
                      <a:pt x="51" y="16"/>
                    </a:lnTo>
                    <a:lnTo>
                      <a:pt x="53" y="21"/>
                    </a:lnTo>
                    <a:lnTo>
                      <a:pt x="53" y="27"/>
                    </a:lnTo>
                    <a:lnTo>
                      <a:pt x="53" y="31"/>
                    </a:lnTo>
                    <a:lnTo>
                      <a:pt x="51" y="37"/>
                    </a:lnTo>
                    <a:lnTo>
                      <a:pt x="49" y="40"/>
                    </a:lnTo>
                    <a:lnTo>
                      <a:pt x="46" y="44"/>
                    </a:lnTo>
                    <a:lnTo>
                      <a:pt x="42" y="48"/>
                    </a:lnTo>
                    <a:lnTo>
                      <a:pt x="36" y="50"/>
                    </a:lnTo>
                    <a:lnTo>
                      <a:pt x="32" y="52"/>
                    </a:lnTo>
                    <a:lnTo>
                      <a:pt x="26" y="52"/>
                    </a:lnTo>
                    <a:lnTo>
                      <a:pt x="21" y="52"/>
                    </a:lnTo>
                    <a:lnTo>
                      <a:pt x="17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5" y="40"/>
                    </a:lnTo>
                    <a:lnTo>
                      <a:pt x="3" y="37"/>
                    </a:lnTo>
                    <a:lnTo>
                      <a:pt x="2" y="31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3" y="16"/>
                    </a:lnTo>
                    <a:lnTo>
                      <a:pt x="5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0" name="Freeform 1059"/>
              <p:cNvSpPr>
                <a:spLocks/>
              </p:cNvSpPr>
              <p:nvPr/>
            </p:nvSpPr>
            <p:spPr bwMode="auto">
              <a:xfrm>
                <a:off x="3922" y="3523"/>
                <a:ext cx="78" cy="93"/>
              </a:xfrm>
              <a:custGeom>
                <a:avLst/>
                <a:gdLst>
                  <a:gd name="T0" fmla="*/ 165 w 54"/>
                  <a:gd name="T1" fmla="*/ 0 h 53"/>
                  <a:gd name="T2" fmla="*/ 198 w 54"/>
                  <a:gd name="T3" fmla="*/ 0 h 53"/>
                  <a:gd name="T4" fmla="*/ 225 w 54"/>
                  <a:gd name="T5" fmla="*/ 37 h 53"/>
                  <a:gd name="T6" fmla="*/ 264 w 54"/>
                  <a:gd name="T7" fmla="*/ 65 h 53"/>
                  <a:gd name="T8" fmla="*/ 286 w 54"/>
                  <a:gd name="T9" fmla="*/ 135 h 53"/>
                  <a:gd name="T10" fmla="*/ 311 w 54"/>
                  <a:gd name="T11" fmla="*/ 200 h 53"/>
                  <a:gd name="T12" fmla="*/ 324 w 54"/>
                  <a:gd name="T13" fmla="*/ 265 h 53"/>
                  <a:gd name="T14" fmla="*/ 334 w 54"/>
                  <a:gd name="T15" fmla="*/ 351 h 53"/>
                  <a:gd name="T16" fmla="*/ 334 w 54"/>
                  <a:gd name="T17" fmla="*/ 444 h 53"/>
                  <a:gd name="T18" fmla="*/ 334 w 54"/>
                  <a:gd name="T19" fmla="*/ 514 h 53"/>
                  <a:gd name="T20" fmla="*/ 324 w 54"/>
                  <a:gd name="T21" fmla="*/ 616 h 53"/>
                  <a:gd name="T22" fmla="*/ 311 w 54"/>
                  <a:gd name="T23" fmla="*/ 665 h 53"/>
                  <a:gd name="T24" fmla="*/ 286 w 54"/>
                  <a:gd name="T25" fmla="*/ 730 h 53"/>
                  <a:gd name="T26" fmla="*/ 264 w 54"/>
                  <a:gd name="T27" fmla="*/ 795 h 53"/>
                  <a:gd name="T28" fmla="*/ 225 w 54"/>
                  <a:gd name="T29" fmla="*/ 832 h 53"/>
                  <a:gd name="T30" fmla="*/ 198 w 54"/>
                  <a:gd name="T31" fmla="*/ 865 h 53"/>
                  <a:gd name="T32" fmla="*/ 165 w 54"/>
                  <a:gd name="T33" fmla="*/ 865 h 53"/>
                  <a:gd name="T34" fmla="*/ 130 w 54"/>
                  <a:gd name="T35" fmla="*/ 865 h 53"/>
                  <a:gd name="T36" fmla="*/ 108 w 54"/>
                  <a:gd name="T37" fmla="*/ 832 h 53"/>
                  <a:gd name="T38" fmla="*/ 69 w 54"/>
                  <a:gd name="T39" fmla="*/ 795 h 53"/>
                  <a:gd name="T40" fmla="*/ 42 w 54"/>
                  <a:gd name="T41" fmla="*/ 730 h 53"/>
                  <a:gd name="T42" fmla="*/ 29 w 54"/>
                  <a:gd name="T43" fmla="*/ 665 h 53"/>
                  <a:gd name="T44" fmla="*/ 19 w 54"/>
                  <a:gd name="T45" fmla="*/ 616 h 53"/>
                  <a:gd name="T46" fmla="*/ 13 w 54"/>
                  <a:gd name="T47" fmla="*/ 514 h 53"/>
                  <a:gd name="T48" fmla="*/ 0 w 54"/>
                  <a:gd name="T49" fmla="*/ 444 h 53"/>
                  <a:gd name="T50" fmla="*/ 13 w 54"/>
                  <a:gd name="T51" fmla="*/ 351 h 53"/>
                  <a:gd name="T52" fmla="*/ 19 w 54"/>
                  <a:gd name="T53" fmla="*/ 265 h 53"/>
                  <a:gd name="T54" fmla="*/ 29 w 54"/>
                  <a:gd name="T55" fmla="*/ 200 h 53"/>
                  <a:gd name="T56" fmla="*/ 42 w 54"/>
                  <a:gd name="T57" fmla="*/ 135 h 53"/>
                  <a:gd name="T58" fmla="*/ 69 w 54"/>
                  <a:gd name="T59" fmla="*/ 65 h 53"/>
                  <a:gd name="T60" fmla="*/ 108 w 54"/>
                  <a:gd name="T61" fmla="*/ 37 h 53"/>
                  <a:gd name="T62" fmla="*/ 130 w 54"/>
                  <a:gd name="T63" fmla="*/ 0 h 53"/>
                  <a:gd name="T64" fmla="*/ 165 w 54"/>
                  <a:gd name="T65" fmla="*/ 0 h 53"/>
                  <a:gd name="T66" fmla="*/ 165 w 54"/>
                  <a:gd name="T67" fmla="*/ 0 h 53"/>
                  <a:gd name="T68" fmla="*/ 165 w 54"/>
                  <a:gd name="T69" fmla="*/ 0 h 5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4"/>
                  <a:gd name="T106" fmla="*/ 0 h 53"/>
                  <a:gd name="T107" fmla="*/ 54 w 54"/>
                  <a:gd name="T108" fmla="*/ 53 h 5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4" h="53">
                    <a:moveTo>
                      <a:pt x="26" y="0"/>
                    </a:moveTo>
                    <a:lnTo>
                      <a:pt x="32" y="0"/>
                    </a:lnTo>
                    <a:lnTo>
                      <a:pt x="36" y="2"/>
                    </a:lnTo>
                    <a:lnTo>
                      <a:pt x="42" y="4"/>
                    </a:lnTo>
                    <a:lnTo>
                      <a:pt x="46" y="8"/>
                    </a:lnTo>
                    <a:lnTo>
                      <a:pt x="49" y="12"/>
                    </a:lnTo>
                    <a:lnTo>
                      <a:pt x="51" y="16"/>
                    </a:lnTo>
                    <a:lnTo>
                      <a:pt x="53" y="21"/>
                    </a:lnTo>
                    <a:lnTo>
                      <a:pt x="53" y="27"/>
                    </a:lnTo>
                    <a:lnTo>
                      <a:pt x="53" y="31"/>
                    </a:lnTo>
                    <a:lnTo>
                      <a:pt x="51" y="37"/>
                    </a:lnTo>
                    <a:lnTo>
                      <a:pt x="49" y="40"/>
                    </a:lnTo>
                    <a:lnTo>
                      <a:pt x="46" y="44"/>
                    </a:lnTo>
                    <a:lnTo>
                      <a:pt x="42" y="48"/>
                    </a:lnTo>
                    <a:lnTo>
                      <a:pt x="36" y="50"/>
                    </a:lnTo>
                    <a:lnTo>
                      <a:pt x="32" y="52"/>
                    </a:lnTo>
                    <a:lnTo>
                      <a:pt x="26" y="52"/>
                    </a:lnTo>
                    <a:lnTo>
                      <a:pt x="21" y="52"/>
                    </a:lnTo>
                    <a:lnTo>
                      <a:pt x="17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5" y="40"/>
                    </a:lnTo>
                    <a:lnTo>
                      <a:pt x="3" y="37"/>
                    </a:lnTo>
                    <a:lnTo>
                      <a:pt x="2" y="31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3" y="16"/>
                    </a:lnTo>
                    <a:lnTo>
                      <a:pt x="5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6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1" name="Freeform 1060"/>
              <p:cNvSpPr>
                <a:spLocks/>
              </p:cNvSpPr>
              <p:nvPr/>
            </p:nvSpPr>
            <p:spPr bwMode="auto">
              <a:xfrm>
                <a:off x="3940" y="3544"/>
                <a:ext cx="44" cy="51"/>
              </a:xfrm>
              <a:custGeom>
                <a:avLst/>
                <a:gdLst>
                  <a:gd name="T0" fmla="*/ 88 w 30"/>
                  <a:gd name="T1" fmla="*/ 0 h 29"/>
                  <a:gd name="T2" fmla="*/ 116 w 30"/>
                  <a:gd name="T3" fmla="*/ 0 h 29"/>
                  <a:gd name="T4" fmla="*/ 129 w 30"/>
                  <a:gd name="T5" fmla="*/ 0 h 29"/>
                  <a:gd name="T6" fmla="*/ 142 w 30"/>
                  <a:gd name="T7" fmla="*/ 37 h 29"/>
                  <a:gd name="T8" fmla="*/ 157 w 30"/>
                  <a:gd name="T9" fmla="*/ 65 h 29"/>
                  <a:gd name="T10" fmla="*/ 170 w 30"/>
                  <a:gd name="T11" fmla="*/ 86 h 29"/>
                  <a:gd name="T12" fmla="*/ 188 w 30"/>
                  <a:gd name="T13" fmla="*/ 114 h 29"/>
                  <a:gd name="T14" fmla="*/ 188 w 30"/>
                  <a:gd name="T15" fmla="*/ 179 h 29"/>
                  <a:gd name="T16" fmla="*/ 198 w 30"/>
                  <a:gd name="T17" fmla="*/ 216 h 29"/>
                  <a:gd name="T18" fmla="*/ 188 w 30"/>
                  <a:gd name="T19" fmla="*/ 288 h 29"/>
                  <a:gd name="T20" fmla="*/ 188 w 30"/>
                  <a:gd name="T21" fmla="*/ 315 h 29"/>
                  <a:gd name="T22" fmla="*/ 170 w 30"/>
                  <a:gd name="T23" fmla="*/ 380 h 29"/>
                  <a:gd name="T24" fmla="*/ 157 w 30"/>
                  <a:gd name="T25" fmla="*/ 417 h 29"/>
                  <a:gd name="T26" fmla="*/ 142 w 30"/>
                  <a:gd name="T27" fmla="*/ 452 h 29"/>
                  <a:gd name="T28" fmla="*/ 129 w 30"/>
                  <a:gd name="T29" fmla="*/ 452 h 29"/>
                  <a:gd name="T30" fmla="*/ 116 w 30"/>
                  <a:gd name="T31" fmla="*/ 468 h 29"/>
                  <a:gd name="T32" fmla="*/ 88 w 30"/>
                  <a:gd name="T33" fmla="*/ 468 h 29"/>
                  <a:gd name="T34" fmla="*/ 82 w 30"/>
                  <a:gd name="T35" fmla="*/ 468 h 29"/>
                  <a:gd name="T36" fmla="*/ 56 w 30"/>
                  <a:gd name="T37" fmla="*/ 452 h 29"/>
                  <a:gd name="T38" fmla="*/ 41 w 30"/>
                  <a:gd name="T39" fmla="*/ 452 h 29"/>
                  <a:gd name="T40" fmla="*/ 28 w 30"/>
                  <a:gd name="T41" fmla="*/ 417 h 29"/>
                  <a:gd name="T42" fmla="*/ 13 w 30"/>
                  <a:gd name="T43" fmla="*/ 380 h 29"/>
                  <a:gd name="T44" fmla="*/ 0 w 30"/>
                  <a:gd name="T45" fmla="*/ 315 h 29"/>
                  <a:gd name="T46" fmla="*/ 0 w 30"/>
                  <a:gd name="T47" fmla="*/ 288 h 29"/>
                  <a:gd name="T48" fmla="*/ 0 w 30"/>
                  <a:gd name="T49" fmla="*/ 216 h 29"/>
                  <a:gd name="T50" fmla="*/ 0 w 30"/>
                  <a:gd name="T51" fmla="*/ 179 h 29"/>
                  <a:gd name="T52" fmla="*/ 0 w 30"/>
                  <a:gd name="T53" fmla="*/ 114 h 29"/>
                  <a:gd name="T54" fmla="*/ 13 w 30"/>
                  <a:gd name="T55" fmla="*/ 86 h 29"/>
                  <a:gd name="T56" fmla="*/ 28 w 30"/>
                  <a:gd name="T57" fmla="*/ 65 h 29"/>
                  <a:gd name="T58" fmla="*/ 41 w 30"/>
                  <a:gd name="T59" fmla="*/ 37 h 29"/>
                  <a:gd name="T60" fmla="*/ 56 w 30"/>
                  <a:gd name="T61" fmla="*/ 0 h 29"/>
                  <a:gd name="T62" fmla="*/ 82 w 30"/>
                  <a:gd name="T63" fmla="*/ 0 h 29"/>
                  <a:gd name="T64" fmla="*/ 88 w 30"/>
                  <a:gd name="T65" fmla="*/ 0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0"/>
                  <a:gd name="T100" fmla="*/ 0 h 29"/>
                  <a:gd name="T101" fmla="*/ 30 w 30"/>
                  <a:gd name="T102" fmla="*/ 29 h 2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0" h="29">
                    <a:moveTo>
                      <a:pt x="13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11"/>
                    </a:lnTo>
                    <a:lnTo>
                      <a:pt x="29" y="13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3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3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2" name="Freeform 1061"/>
              <p:cNvSpPr>
                <a:spLocks/>
              </p:cNvSpPr>
              <p:nvPr/>
            </p:nvSpPr>
            <p:spPr bwMode="auto">
              <a:xfrm>
                <a:off x="3940" y="3544"/>
                <a:ext cx="44" cy="51"/>
              </a:xfrm>
              <a:custGeom>
                <a:avLst/>
                <a:gdLst>
                  <a:gd name="T0" fmla="*/ 88 w 30"/>
                  <a:gd name="T1" fmla="*/ 0 h 29"/>
                  <a:gd name="T2" fmla="*/ 116 w 30"/>
                  <a:gd name="T3" fmla="*/ 0 h 29"/>
                  <a:gd name="T4" fmla="*/ 129 w 30"/>
                  <a:gd name="T5" fmla="*/ 0 h 29"/>
                  <a:gd name="T6" fmla="*/ 142 w 30"/>
                  <a:gd name="T7" fmla="*/ 37 h 29"/>
                  <a:gd name="T8" fmla="*/ 157 w 30"/>
                  <a:gd name="T9" fmla="*/ 65 h 29"/>
                  <a:gd name="T10" fmla="*/ 170 w 30"/>
                  <a:gd name="T11" fmla="*/ 86 h 29"/>
                  <a:gd name="T12" fmla="*/ 188 w 30"/>
                  <a:gd name="T13" fmla="*/ 114 h 29"/>
                  <a:gd name="T14" fmla="*/ 188 w 30"/>
                  <a:gd name="T15" fmla="*/ 179 h 29"/>
                  <a:gd name="T16" fmla="*/ 198 w 30"/>
                  <a:gd name="T17" fmla="*/ 216 h 29"/>
                  <a:gd name="T18" fmla="*/ 188 w 30"/>
                  <a:gd name="T19" fmla="*/ 288 h 29"/>
                  <a:gd name="T20" fmla="*/ 188 w 30"/>
                  <a:gd name="T21" fmla="*/ 315 h 29"/>
                  <a:gd name="T22" fmla="*/ 170 w 30"/>
                  <a:gd name="T23" fmla="*/ 380 h 29"/>
                  <a:gd name="T24" fmla="*/ 157 w 30"/>
                  <a:gd name="T25" fmla="*/ 417 h 29"/>
                  <a:gd name="T26" fmla="*/ 142 w 30"/>
                  <a:gd name="T27" fmla="*/ 452 h 29"/>
                  <a:gd name="T28" fmla="*/ 129 w 30"/>
                  <a:gd name="T29" fmla="*/ 452 h 29"/>
                  <a:gd name="T30" fmla="*/ 116 w 30"/>
                  <a:gd name="T31" fmla="*/ 468 h 29"/>
                  <a:gd name="T32" fmla="*/ 88 w 30"/>
                  <a:gd name="T33" fmla="*/ 468 h 29"/>
                  <a:gd name="T34" fmla="*/ 82 w 30"/>
                  <a:gd name="T35" fmla="*/ 468 h 29"/>
                  <a:gd name="T36" fmla="*/ 56 w 30"/>
                  <a:gd name="T37" fmla="*/ 452 h 29"/>
                  <a:gd name="T38" fmla="*/ 41 w 30"/>
                  <a:gd name="T39" fmla="*/ 452 h 29"/>
                  <a:gd name="T40" fmla="*/ 28 w 30"/>
                  <a:gd name="T41" fmla="*/ 417 h 29"/>
                  <a:gd name="T42" fmla="*/ 13 w 30"/>
                  <a:gd name="T43" fmla="*/ 380 h 29"/>
                  <a:gd name="T44" fmla="*/ 0 w 30"/>
                  <a:gd name="T45" fmla="*/ 315 h 29"/>
                  <a:gd name="T46" fmla="*/ 0 w 30"/>
                  <a:gd name="T47" fmla="*/ 288 h 29"/>
                  <a:gd name="T48" fmla="*/ 0 w 30"/>
                  <a:gd name="T49" fmla="*/ 216 h 29"/>
                  <a:gd name="T50" fmla="*/ 0 w 30"/>
                  <a:gd name="T51" fmla="*/ 179 h 29"/>
                  <a:gd name="T52" fmla="*/ 0 w 30"/>
                  <a:gd name="T53" fmla="*/ 114 h 29"/>
                  <a:gd name="T54" fmla="*/ 13 w 30"/>
                  <a:gd name="T55" fmla="*/ 86 h 29"/>
                  <a:gd name="T56" fmla="*/ 28 w 30"/>
                  <a:gd name="T57" fmla="*/ 65 h 29"/>
                  <a:gd name="T58" fmla="*/ 41 w 30"/>
                  <a:gd name="T59" fmla="*/ 37 h 29"/>
                  <a:gd name="T60" fmla="*/ 56 w 30"/>
                  <a:gd name="T61" fmla="*/ 0 h 29"/>
                  <a:gd name="T62" fmla="*/ 82 w 30"/>
                  <a:gd name="T63" fmla="*/ 0 h 29"/>
                  <a:gd name="T64" fmla="*/ 88 w 30"/>
                  <a:gd name="T65" fmla="*/ 0 h 29"/>
                  <a:gd name="T66" fmla="*/ 88 w 30"/>
                  <a:gd name="T67" fmla="*/ 0 h 29"/>
                  <a:gd name="T68" fmla="*/ 88 w 30"/>
                  <a:gd name="T69" fmla="*/ 0 h 2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"/>
                  <a:gd name="T106" fmla="*/ 0 h 29"/>
                  <a:gd name="T107" fmla="*/ 30 w 30"/>
                  <a:gd name="T108" fmla="*/ 29 h 2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" h="29">
                    <a:moveTo>
                      <a:pt x="13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11"/>
                    </a:lnTo>
                    <a:lnTo>
                      <a:pt x="29" y="13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3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3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3" name="Freeform 1062"/>
              <p:cNvSpPr>
                <a:spLocks/>
              </p:cNvSpPr>
              <p:nvPr/>
            </p:nvSpPr>
            <p:spPr bwMode="auto">
              <a:xfrm>
                <a:off x="3943" y="3551"/>
                <a:ext cx="35" cy="39"/>
              </a:xfrm>
              <a:custGeom>
                <a:avLst/>
                <a:gdLst>
                  <a:gd name="T0" fmla="*/ 73 w 24"/>
                  <a:gd name="T1" fmla="*/ 0 h 22"/>
                  <a:gd name="T2" fmla="*/ 87 w 24"/>
                  <a:gd name="T3" fmla="*/ 0 h 22"/>
                  <a:gd name="T4" fmla="*/ 101 w 24"/>
                  <a:gd name="T5" fmla="*/ 0 h 22"/>
                  <a:gd name="T6" fmla="*/ 112 w 24"/>
                  <a:gd name="T7" fmla="*/ 21 h 22"/>
                  <a:gd name="T8" fmla="*/ 127 w 24"/>
                  <a:gd name="T9" fmla="*/ 21 h 22"/>
                  <a:gd name="T10" fmla="*/ 140 w 24"/>
                  <a:gd name="T11" fmla="*/ 50 h 22"/>
                  <a:gd name="T12" fmla="*/ 140 w 24"/>
                  <a:gd name="T13" fmla="*/ 89 h 22"/>
                  <a:gd name="T14" fmla="*/ 155 w 24"/>
                  <a:gd name="T15" fmla="*/ 117 h 22"/>
                  <a:gd name="T16" fmla="*/ 155 w 24"/>
                  <a:gd name="T17" fmla="*/ 195 h 22"/>
                  <a:gd name="T18" fmla="*/ 155 w 24"/>
                  <a:gd name="T19" fmla="*/ 229 h 22"/>
                  <a:gd name="T20" fmla="*/ 140 w 24"/>
                  <a:gd name="T21" fmla="*/ 268 h 22"/>
                  <a:gd name="T22" fmla="*/ 140 w 24"/>
                  <a:gd name="T23" fmla="*/ 296 h 22"/>
                  <a:gd name="T24" fmla="*/ 127 w 24"/>
                  <a:gd name="T25" fmla="*/ 333 h 22"/>
                  <a:gd name="T26" fmla="*/ 112 w 24"/>
                  <a:gd name="T27" fmla="*/ 333 h 22"/>
                  <a:gd name="T28" fmla="*/ 101 w 24"/>
                  <a:gd name="T29" fmla="*/ 367 h 22"/>
                  <a:gd name="T30" fmla="*/ 87 w 24"/>
                  <a:gd name="T31" fmla="*/ 367 h 22"/>
                  <a:gd name="T32" fmla="*/ 73 w 24"/>
                  <a:gd name="T33" fmla="*/ 367 h 22"/>
                  <a:gd name="T34" fmla="*/ 69 w 24"/>
                  <a:gd name="T35" fmla="*/ 367 h 22"/>
                  <a:gd name="T36" fmla="*/ 55 w 24"/>
                  <a:gd name="T37" fmla="*/ 367 h 22"/>
                  <a:gd name="T38" fmla="*/ 41 w 24"/>
                  <a:gd name="T39" fmla="*/ 333 h 22"/>
                  <a:gd name="T40" fmla="*/ 28 w 24"/>
                  <a:gd name="T41" fmla="*/ 333 h 22"/>
                  <a:gd name="T42" fmla="*/ 13 w 24"/>
                  <a:gd name="T43" fmla="*/ 296 h 22"/>
                  <a:gd name="T44" fmla="*/ 13 w 24"/>
                  <a:gd name="T45" fmla="*/ 268 h 22"/>
                  <a:gd name="T46" fmla="*/ 0 w 24"/>
                  <a:gd name="T47" fmla="*/ 229 h 22"/>
                  <a:gd name="T48" fmla="*/ 0 w 24"/>
                  <a:gd name="T49" fmla="*/ 195 h 22"/>
                  <a:gd name="T50" fmla="*/ 0 w 24"/>
                  <a:gd name="T51" fmla="*/ 117 h 22"/>
                  <a:gd name="T52" fmla="*/ 13 w 24"/>
                  <a:gd name="T53" fmla="*/ 89 h 22"/>
                  <a:gd name="T54" fmla="*/ 13 w 24"/>
                  <a:gd name="T55" fmla="*/ 50 h 22"/>
                  <a:gd name="T56" fmla="*/ 28 w 24"/>
                  <a:gd name="T57" fmla="*/ 21 h 22"/>
                  <a:gd name="T58" fmla="*/ 41 w 24"/>
                  <a:gd name="T59" fmla="*/ 21 h 22"/>
                  <a:gd name="T60" fmla="*/ 55 w 24"/>
                  <a:gd name="T61" fmla="*/ 0 h 22"/>
                  <a:gd name="T62" fmla="*/ 69 w 24"/>
                  <a:gd name="T63" fmla="*/ 0 h 22"/>
                  <a:gd name="T64" fmla="*/ 73 w 24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"/>
                  <a:gd name="T100" fmla="*/ 0 h 22"/>
                  <a:gd name="T101" fmla="*/ 24 w 24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" h="22">
                    <a:moveTo>
                      <a:pt x="11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1" y="3"/>
                    </a:lnTo>
                    <a:lnTo>
                      <a:pt x="21" y="5"/>
                    </a:lnTo>
                    <a:lnTo>
                      <a:pt x="23" y="7"/>
                    </a:lnTo>
                    <a:lnTo>
                      <a:pt x="23" y="11"/>
                    </a:lnTo>
                    <a:lnTo>
                      <a:pt x="23" y="13"/>
                    </a:lnTo>
                    <a:lnTo>
                      <a:pt x="21" y="15"/>
                    </a:lnTo>
                    <a:lnTo>
                      <a:pt x="21" y="17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3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4" name="Freeform 1063"/>
              <p:cNvSpPr>
                <a:spLocks/>
              </p:cNvSpPr>
              <p:nvPr/>
            </p:nvSpPr>
            <p:spPr bwMode="auto">
              <a:xfrm>
                <a:off x="3943" y="3551"/>
                <a:ext cx="35" cy="39"/>
              </a:xfrm>
              <a:custGeom>
                <a:avLst/>
                <a:gdLst>
                  <a:gd name="T0" fmla="*/ 73 w 24"/>
                  <a:gd name="T1" fmla="*/ 0 h 22"/>
                  <a:gd name="T2" fmla="*/ 87 w 24"/>
                  <a:gd name="T3" fmla="*/ 0 h 22"/>
                  <a:gd name="T4" fmla="*/ 101 w 24"/>
                  <a:gd name="T5" fmla="*/ 0 h 22"/>
                  <a:gd name="T6" fmla="*/ 112 w 24"/>
                  <a:gd name="T7" fmla="*/ 21 h 22"/>
                  <a:gd name="T8" fmla="*/ 127 w 24"/>
                  <a:gd name="T9" fmla="*/ 21 h 22"/>
                  <a:gd name="T10" fmla="*/ 140 w 24"/>
                  <a:gd name="T11" fmla="*/ 50 h 22"/>
                  <a:gd name="T12" fmla="*/ 140 w 24"/>
                  <a:gd name="T13" fmla="*/ 89 h 22"/>
                  <a:gd name="T14" fmla="*/ 155 w 24"/>
                  <a:gd name="T15" fmla="*/ 117 h 22"/>
                  <a:gd name="T16" fmla="*/ 155 w 24"/>
                  <a:gd name="T17" fmla="*/ 195 h 22"/>
                  <a:gd name="T18" fmla="*/ 155 w 24"/>
                  <a:gd name="T19" fmla="*/ 229 h 22"/>
                  <a:gd name="T20" fmla="*/ 140 w 24"/>
                  <a:gd name="T21" fmla="*/ 268 h 22"/>
                  <a:gd name="T22" fmla="*/ 140 w 24"/>
                  <a:gd name="T23" fmla="*/ 296 h 22"/>
                  <a:gd name="T24" fmla="*/ 127 w 24"/>
                  <a:gd name="T25" fmla="*/ 333 h 22"/>
                  <a:gd name="T26" fmla="*/ 112 w 24"/>
                  <a:gd name="T27" fmla="*/ 333 h 22"/>
                  <a:gd name="T28" fmla="*/ 101 w 24"/>
                  <a:gd name="T29" fmla="*/ 367 h 22"/>
                  <a:gd name="T30" fmla="*/ 87 w 24"/>
                  <a:gd name="T31" fmla="*/ 367 h 22"/>
                  <a:gd name="T32" fmla="*/ 73 w 24"/>
                  <a:gd name="T33" fmla="*/ 367 h 22"/>
                  <a:gd name="T34" fmla="*/ 69 w 24"/>
                  <a:gd name="T35" fmla="*/ 367 h 22"/>
                  <a:gd name="T36" fmla="*/ 55 w 24"/>
                  <a:gd name="T37" fmla="*/ 367 h 22"/>
                  <a:gd name="T38" fmla="*/ 41 w 24"/>
                  <a:gd name="T39" fmla="*/ 333 h 22"/>
                  <a:gd name="T40" fmla="*/ 28 w 24"/>
                  <a:gd name="T41" fmla="*/ 333 h 22"/>
                  <a:gd name="T42" fmla="*/ 13 w 24"/>
                  <a:gd name="T43" fmla="*/ 296 h 22"/>
                  <a:gd name="T44" fmla="*/ 13 w 24"/>
                  <a:gd name="T45" fmla="*/ 268 h 22"/>
                  <a:gd name="T46" fmla="*/ 0 w 24"/>
                  <a:gd name="T47" fmla="*/ 229 h 22"/>
                  <a:gd name="T48" fmla="*/ 0 w 24"/>
                  <a:gd name="T49" fmla="*/ 195 h 22"/>
                  <a:gd name="T50" fmla="*/ 0 w 24"/>
                  <a:gd name="T51" fmla="*/ 117 h 22"/>
                  <a:gd name="T52" fmla="*/ 13 w 24"/>
                  <a:gd name="T53" fmla="*/ 89 h 22"/>
                  <a:gd name="T54" fmla="*/ 13 w 24"/>
                  <a:gd name="T55" fmla="*/ 50 h 22"/>
                  <a:gd name="T56" fmla="*/ 28 w 24"/>
                  <a:gd name="T57" fmla="*/ 21 h 22"/>
                  <a:gd name="T58" fmla="*/ 41 w 24"/>
                  <a:gd name="T59" fmla="*/ 21 h 22"/>
                  <a:gd name="T60" fmla="*/ 55 w 24"/>
                  <a:gd name="T61" fmla="*/ 0 h 22"/>
                  <a:gd name="T62" fmla="*/ 69 w 24"/>
                  <a:gd name="T63" fmla="*/ 0 h 22"/>
                  <a:gd name="T64" fmla="*/ 73 w 24"/>
                  <a:gd name="T65" fmla="*/ 0 h 22"/>
                  <a:gd name="T66" fmla="*/ 73 w 24"/>
                  <a:gd name="T67" fmla="*/ 0 h 22"/>
                  <a:gd name="T68" fmla="*/ 73 w 24"/>
                  <a:gd name="T69" fmla="*/ 0 h 2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"/>
                  <a:gd name="T106" fmla="*/ 0 h 22"/>
                  <a:gd name="T107" fmla="*/ 24 w 24"/>
                  <a:gd name="T108" fmla="*/ 22 h 2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" h="22">
                    <a:moveTo>
                      <a:pt x="11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1" y="3"/>
                    </a:lnTo>
                    <a:lnTo>
                      <a:pt x="21" y="5"/>
                    </a:lnTo>
                    <a:lnTo>
                      <a:pt x="23" y="7"/>
                    </a:lnTo>
                    <a:lnTo>
                      <a:pt x="23" y="11"/>
                    </a:lnTo>
                    <a:lnTo>
                      <a:pt x="23" y="13"/>
                    </a:lnTo>
                    <a:lnTo>
                      <a:pt x="21" y="15"/>
                    </a:lnTo>
                    <a:lnTo>
                      <a:pt x="21" y="17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3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5" name="Freeform 1064"/>
              <p:cNvSpPr>
                <a:spLocks/>
              </p:cNvSpPr>
              <p:nvPr/>
            </p:nvSpPr>
            <p:spPr bwMode="auto">
              <a:xfrm>
                <a:off x="3858" y="3493"/>
                <a:ext cx="25" cy="83"/>
              </a:xfrm>
              <a:custGeom>
                <a:avLst/>
                <a:gdLst>
                  <a:gd name="T0" fmla="*/ 0 w 17"/>
                  <a:gd name="T1" fmla="*/ 0 h 47"/>
                  <a:gd name="T2" fmla="*/ 110 w 17"/>
                  <a:gd name="T3" fmla="*/ 0 h 47"/>
                  <a:gd name="T4" fmla="*/ 110 w 17"/>
                  <a:gd name="T5" fmla="*/ 789 h 47"/>
                  <a:gd name="T6" fmla="*/ 0 w 17"/>
                  <a:gd name="T7" fmla="*/ 789 h 47"/>
                  <a:gd name="T8" fmla="*/ 0 w 17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47"/>
                  <a:gd name="T17" fmla="*/ 17 w 17"/>
                  <a:gd name="T18" fmla="*/ 47 h 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47">
                    <a:moveTo>
                      <a:pt x="0" y="0"/>
                    </a:moveTo>
                    <a:lnTo>
                      <a:pt x="16" y="0"/>
                    </a:lnTo>
                    <a:lnTo>
                      <a:pt x="16" y="46"/>
                    </a:lnTo>
                    <a:lnTo>
                      <a:pt x="0" y="4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6" name="Freeform 1065"/>
              <p:cNvSpPr>
                <a:spLocks/>
              </p:cNvSpPr>
              <p:nvPr/>
            </p:nvSpPr>
            <p:spPr bwMode="auto">
              <a:xfrm>
                <a:off x="3858" y="3493"/>
                <a:ext cx="25" cy="83"/>
              </a:xfrm>
              <a:custGeom>
                <a:avLst/>
                <a:gdLst>
                  <a:gd name="T0" fmla="*/ 0 w 17"/>
                  <a:gd name="T1" fmla="*/ 0 h 47"/>
                  <a:gd name="T2" fmla="*/ 110 w 17"/>
                  <a:gd name="T3" fmla="*/ 0 h 47"/>
                  <a:gd name="T4" fmla="*/ 110 w 17"/>
                  <a:gd name="T5" fmla="*/ 789 h 47"/>
                  <a:gd name="T6" fmla="*/ 0 w 17"/>
                  <a:gd name="T7" fmla="*/ 789 h 47"/>
                  <a:gd name="T8" fmla="*/ 0 w 17"/>
                  <a:gd name="T9" fmla="*/ 0 h 47"/>
                  <a:gd name="T10" fmla="*/ 0 w 17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47"/>
                  <a:gd name="T20" fmla="*/ 17 w 17"/>
                  <a:gd name="T21" fmla="*/ 47 h 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47">
                    <a:moveTo>
                      <a:pt x="0" y="0"/>
                    </a:moveTo>
                    <a:lnTo>
                      <a:pt x="16" y="0"/>
                    </a:lnTo>
                    <a:lnTo>
                      <a:pt x="16" y="46"/>
                    </a:lnTo>
                    <a:lnTo>
                      <a:pt x="0" y="4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Line 1066"/>
              <p:cNvSpPr>
                <a:spLocks noChangeShapeType="1"/>
              </p:cNvSpPr>
              <p:nvPr/>
            </p:nvSpPr>
            <p:spPr bwMode="auto">
              <a:xfrm>
                <a:off x="3949" y="3493"/>
                <a:ext cx="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8" name="Freeform 1067"/>
              <p:cNvSpPr>
                <a:spLocks/>
              </p:cNvSpPr>
              <p:nvPr/>
            </p:nvSpPr>
            <p:spPr bwMode="auto">
              <a:xfrm>
                <a:off x="3949" y="3430"/>
                <a:ext cx="206" cy="65"/>
              </a:xfrm>
              <a:custGeom>
                <a:avLst/>
                <a:gdLst>
                  <a:gd name="T0" fmla="*/ 183 w 143"/>
                  <a:gd name="T1" fmla="*/ 0 h 37"/>
                  <a:gd name="T2" fmla="*/ 0 w 143"/>
                  <a:gd name="T3" fmla="*/ 603 h 37"/>
                  <a:gd name="T4" fmla="*/ 117 w 143"/>
                  <a:gd name="T5" fmla="*/ 603 h 37"/>
                  <a:gd name="T6" fmla="*/ 236 w 143"/>
                  <a:gd name="T7" fmla="*/ 86 h 37"/>
                  <a:gd name="T8" fmla="*/ 882 w 143"/>
                  <a:gd name="T9" fmla="*/ 86 h 37"/>
                  <a:gd name="T10" fmla="*/ 857 w 143"/>
                  <a:gd name="T11" fmla="*/ 0 h 37"/>
                  <a:gd name="T12" fmla="*/ 183 w 143"/>
                  <a:gd name="T13" fmla="*/ 0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"/>
                  <a:gd name="T22" fmla="*/ 0 h 37"/>
                  <a:gd name="T23" fmla="*/ 143 w 143"/>
                  <a:gd name="T24" fmla="*/ 37 h 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" h="37">
                    <a:moveTo>
                      <a:pt x="29" y="0"/>
                    </a:moveTo>
                    <a:lnTo>
                      <a:pt x="0" y="36"/>
                    </a:lnTo>
                    <a:lnTo>
                      <a:pt x="19" y="36"/>
                    </a:lnTo>
                    <a:lnTo>
                      <a:pt x="38" y="5"/>
                    </a:lnTo>
                    <a:lnTo>
                      <a:pt x="142" y="5"/>
                    </a:lnTo>
                    <a:lnTo>
                      <a:pt x="138" y="0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9" name="Freeform 1068"/>
              <p:cNvSpPr>
                <a:spLocks/>
              </p:cNvSpPr>
              <p:nvPr/>
            </p:nvSpPr>
            <p:spPr bwMode="auto">
              <a:xfrm>
                <a:off x="3949" y="3430"/>
                <a:ext cx="206" cy="65"/>
              </a:xfrm>
              <a:custGeom>
                <a:avLst/>
                <a:gdLst>
                  <a:gd name="T0" fmla="*/ 183 w 143"/>
                  <a:gd name="T1" fmla="*/ 0 h 37"/>
                  <a:gd name="T2" fmla="*/ 0 w 143"/>
                  <a:gd name="T3" fmla="*/ 603 h 37"/>
                  <a:gd name="T4" fmla="*/ 117 w 143"/>
                  <a:gd name="T5" fmla="*/ 603 h 37"/>
                  <a:gd name="T6" fmla="*/ 236 w 143"/>
                  <a:gd name="T7" fmla="*/ 86 h 37"/>
                  <a:gd name="T8" fmla="*/ 882 w 143"/>
                  <a:gd name="T9" fmla="*/ 86 h 37"/>
                  <a:gd name="T10" fmla="*/ 857 w 143"/>
                  <a:gd name="T11" fmla="*/ 0 h 37"/>
                  <a:gd name="T12" fmla="*/ 183 w 143"/>
                  <a:gd name="T13" fmla="*/ 0 h 37"/>
                  <a:gd name="T14" fmla="*/ 183 w 143"/>
                  <a:gd name="T15" fmla="*/ 0 h 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3"/>
                  <a:gd name="T25" fmla="*/ 0 h 37"/>
                  <a:gd name="T26" fmla="*/ 143 w 143"/>
                  <a:gd name="T27" fmla="*/ 37 h 3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3" h="37">
                    <a:moveTo>
                      <a:pt x="29" y="0"/>
                    </a:moveTo>
                    <a:lnTo>
                      <a:pt x="0" y="36"/>
                    </a:lnTo>
                    <a:lnTo>
                      <a:pt x="19" y="36"/>
                    </a:lnTo>
                    <a:lnTo>
                      <a:pt x="38" y="5"/>
                    </a:lnTo>
                    <a:lnTo>
                      <a:pt x="142" y="5"/>
                    </a:lnTo>
                    <a:lnTo>
                      <a:pt x="138" y="0"/>
                    </a:lnTo>
                    <a:lnTo>
                      <a:pt x="2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0" name="Freeform 1069"/>
              <p:cNvSpPr>
                <a:spLocks/>
              </p:cNvSpPr>
              <p:nvPr/>
            </p:nvSpPr>
            <p:spPr bwMode="auto">
              <a:xfrm>
                <a:off x="4082" y="3439"/>
                <a:ext cx="120" cy="56"/>
              </a:xfrm>
              <a:custGeom>
                <a:avLst/>
                <a:gdLst>
                  <a:gd name="T0" fmla="*/ 280 w 83"/>
                  <a:gd name="T1" fmla="*/ 0 h 32"/>
                  <a:gd name="T2" fmla="*/ 0 w 83"/>
                  <a:gd name="T3" fmla="*/ 0 h 32"/>
                  <a:gd name="T4" fmla="*/ 0 w 83"/>
                  <a:gd name="T5" fmla="*/ 502 h 32"/>
                  <a:gd name="T6" fmla="*/ 520 w 83"/>
                  <a:gd name="T7" fmla="*/ 502 h 32"/>
                  <a:gd name="T8" fmla="*/ 280 w 83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32"/>
                  <a:gd name="T17" fmla="*/ 83 w 8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82" y="31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1" name="Freeform 1070"/>
              <p:cNvSpPr>
                <a:spLocks/>
              </p:cNvSpPr>
              <p:nvPr/>
            </p:nvSpPr>
            <p:spPr bwMode="auto">
              <a:xfrm>
                <a:off x="4082" y="3439"/>
                <a:ext cx="120" cy="56"/>
              </a:xfrm>
              <a:custGeom>
                <a:avLst/>
                <a:gdLst>
                  <a:gd name="T0" fmla="*/ 280 w 83"/>
                  <a:gd name="T1" fmla="*/ 0 h 32"/>
                  <a:gd name="T2" fmla="*/ 0 w 83"/>
                  <a:gd name="T3" fmla="*/ 0 h 32"/>
                  <a:gd name="T4" fmla="*/ 0 w 83"/>
                  <a:gd name="T5" fmla="*/ 502 h 32"/>
                  <a:gd name="T6" fmla="*/ 520 w 83"/>
                  <a:gd name="T7" fmla="*/ 502 h 32"/>
                  <a:gd name="T8" fmla="*/ 280 w 83"/>
                  <a:gd name="T9" fmla="*/ 0 h 32"/>
                  <a:gd name="T10" fmla="*/ 280 w 83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3"/>
                  <a:gd name="T19" fmla="*/ 0 h 32"/>
                  <a:gd name="T20" fmla="*/ 83 w 83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3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82" y="31"/>
                    </a:lnTo>
                    <a:lnTo>
                      <a:pt x="44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2" name="Freeform 1071"/>
              <p:cNvSpPr>
                <a:spLocks/>
              </p:cNvSpPr>
              <p:nvPr/>
            </p:nvSpPr>
            <p:spPr bwMode="auto">
              <a:xfrm>
                <a:off x="3977" y="3439"/>
                <a:ext cx="92" cy="56"/>
              </a:xfrm>
              <a:custGeom>
                <a:avLst/>
                <a:gdLst>
                  <a:gd name="T0" fmla="*/ 388 w 64"/>
                  <a:gd name="T1" fmla="*/ 502 h 32"/>
                  <a:gd name="T2" fmla="*/ 388 w 64"/>
                  <a:gd name="T3" fmla="*/ 0 h 32"/>
                  <a:gd name="T4" fmla="*/ 115 w 64"/>
                  <a:gd name="T5" fmla="*/ 0 h 32"/>
                  <a:gd name="T6" fmla="*/ 0 w 64"/>
                  <a:gd name="T7" fmla="*/ 502 h 32"/>
                  <a:gd name="T8" fmla="*/ 388 w 64"/>
                  <a:gd name="T9" fmla="*/ 50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32"/>
                  <a:gd name="T17" fmla="*/ 64 w 6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32">
                    <a:moveTo>
                      <a:pt x="63" y="31"/>
                    </a:moveTo>
                    <a:lnTo>
                      <a:pt x="63" y="0"/>
                    </a:lnTo>
                    <a:lnTo>
                      <a:pt x="19" y="0"/>
                    </a:lnTo>
                    <a:lnTo>
                      <a:pt x="0" y="31"/>
                    </a:lnTo>
                    <a:lnTo>
                      <a:pt x="63" y="31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3" name="Freeform 1072"/>
              <p:cNvSpPr>
                <a:spLocks/>
              </p:cNvSpPr>
              <p:nvPr/>
            </p:nvSpPr>
            <p:spPr bwMode="auto">
              <a:xfrm>
                <a:off x="3977" y="3439"/>
                <a:ext cx="92" cy="56"/>
              </a:xfrm>
              <a:custGeom>
                <a:avLst/>
                <a:gdLst>
                  <a:gd name="T0" fmla="*/ 388 w 64"/>
                  <a:gd name="T1" fmla="*/ 502 h 32"/>
                  <a:gd name="T2" fmla="*/ 388 w 64"/>
                  <a:gd name="T3" fmla="*/ 0 h 32"/>
                  <a:gd name="T4" fmla="*/ 115 w 64"/>
                  <a:gd name="T5" fmla="*/ 0 h 32"/>
                  <a:gd name="T6" fmla="*/ 0 w 64"/>
                  <a:gd name="T7" fmla="*/ 502 h 32"/>
                  <a:gd name="T8" fmla="*/ 388 w 64"/>
                  <a:gd name="T9" fmla="*/ 502 h 32"/>
                  <a:gd name="T10" fmla="*/ 388 w 64"/>
                  <a:gd name="T11" fmla="*/ 502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4"/>
                  <a:gd name="T19" fmla="*/ 0 h 32"/>
                  <a:gd name="T20" fmla="*/ 64 w 64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4" h="32">
                    <a:moveTo>
                      <a:pt x="63" y="31"/>
                    </a:moveTo>
                    <a:lnTo>
                      <a:pt x="63" y="0"/>
                    </a:lnTo>
                    <a:lnTo>
                      <a:pt x="19" y="0"/>
                    </a:lnTo>
                    <a:lnTo>
                      <a:pt x="0" y="31"/>
                    </a:lnTo>
                    <a:lnTo>
                      <a:pt x="63" y="3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4" name="Freeform 1073"/>
              <p:cNvSpPr>
                <a:spLocks/>
              </p:cNvSpPr>
              <p:nvPr/>
            </p:nvSpPr>
            <p:spPr bwMode="auto">
              <a:xfrm>
                <a:off x="3858" y="3493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110 w 17"/>
                  <a:gd name="T3" fmla="*/ 0 h 17"/>
                  <a:gd name="T4" fmla="*/ 11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F7F7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5" name="Freeform 1074"/>
              <p:cNvSpPr>
                <a:spLocks/>
              </p:cNvSpPr>
              <p:nvPr/>
            </p:nvSpPr>
            <p:spPr bwMode="auto">
              <a:xfrm>
                <a:off x="3858" y="3493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110 w 17"/>
                  <a:gd name="T3" fmla="*/ 0 h 17"/>
                  <a:gd name="T4" fmla="*/ 11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6" name="Freeform 1075"/>
              <p:cNvSpPr>
                <a:spLocks/>
              </p:cNvSpPr>
              <p:nvPr/>
            </p:nvSpPr>
            <p:spPr bwMode="auto">
              <a:xfrm>
                <a:off x="4148" y="3472"/>
                <a:ext cx="25" cy="41"/>
              </a:xfrm>
              <a:custGeom>
                <a:avLst/>
                <a:gdLst>
                  <a:gd name="T0" fmla="*/ 88 w 17"/>
                  <a:gd name="T1" fmla="*/ 0 h 23"/>
                  <a:gd name="T2" fmla="*/ 0 w 17"/>
                  <a:gd name="T3" fmla="*/ 362 h 23"/>
                  <a:gd name="T4" fmla="*/ 28 w 17"/>
                  <a:gd name="T5" fmla="*/ 398 h 23"/>
                  <a:gd name="T6" fmla="*/ 110 w 17"/>
                  <a:gd name="T7" fmla="*/ 37 h 23"/>
                  <a:gd name="T8" fmla="*/ 88 w 17"/>
                  <a:gd name="T9" fmla="*/ 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23"/>
                  <a:gd name="T17" fmla="*/ 17 w 17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23">
                    <a:moveTo>
                      <a:pt x="13" y="0"/>
                    </a:moveTo>
                    <a:lnTo>
                      <a:pt x="0" y="20"/>
                    </a:lnTo>
                    <a:lnTo>
                      <a:pt x="4" y="22"/>
                    </a:lnTo>
                    <a:lnTo>
                      <a:pt x="16" y="2"/>
                    </a:lnTo>
                    <a:lnTo>
                      <a:pt x="13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7" name="Freeform 1076"/>
              <p:cNvSpPr>
                <a:spLocks/>
              </p:cNvSpPr>
              <p:nvPr/>
            </p:nvSpPr>
            <p:spPr bwMode="auto">
              <a:xfrm>
                <a:off x="4148" y="3472"/>
                <a:ext cx="25" cy="41"/>
              </a:xfrm>
              <a:custGeom>
                <a:avLst/>
                <a:gdLst>
                  <a:gd name="T0" fmla="*/ 88 w 17"/>
                  <a:gd name="T1" fmla="*/ 0 h 23"/>
                  <a:gd name="T2" fmla="*/ 0 w 17"/>
                  <a:gd name="T3" fmla="*/ 362 h 23"/>
                  <a:gd name="T4" fmla="*/ 28 w 17"/>
                  <a:gd name="T5" fmla="*/ 398 h 23"/>
                  <a:gd name="T6" fmla="*/ 110 w 17"/>
                  <a:gd name="T7" fmla="*/ 37 h 23"/>
                  <a:gd name="T8" fmla="*/ 88 w 17"/>
                  <a:gd name="T9" fmla="*/ 0 h 23"/>
                  <a:gd name="T10" fmla="*/ 88 w 17"/>
                  <a:gd name="T11" fmla="*/ 0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23"/>
                  <a:gd name="T20" fmla="*/ 17 w 17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23">
                    <a:moveTo>
                      <a:pt x="13" y="0"/>
                    </a:moveTo>
                    <a:lnTo>
                      <a:pt x="0" y="20"/>
                    </a:lnTo>
                    <a:lnTo>
                      <a:pt x="4" y="22"/>
                    </a:lnTo>
                    <a:lnTo>
                      <a:pt x="16" y="2"/>
                    </a:lnTo>
                    <a:lnTo>
                      <a:pt x="13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8" name="Freeform 1077"/>
              <p:cNvSpPr>
                <a:spLocks/>
              </p:cNvSpPr>
              <p:nvPr/>
            </p:nvSpPr>
            <p:spPr bwMode="auto">
              <a:xfrm>
                <a:off x="4082" y="3464"/>
                <a:ext cx="40" cy="94"/>
              </a:xfrm>
              <a:custGeom>
                <a:avLst/>
                <a:gdLst>
                  <a:gd name="T0" fmla="*/ 41 w 28"/>
                  <a:gd name="T1" fmla="*/ 818 h 54"/>
                  <a:gd name="T2" fmla="*/ 0 w 28"/>
                  <a:gd name="T3" fmla="*/ 28 h 54"/>
                  <a:gd name="T4" fmla="*/ 67 w 28"/>
                  <a:gd name="T5" fmla="*/ 0 h 54"/>
                  <a:gd name="T6" fmla="*/ 163 w 28"/>
                  <a:gd name="T7" fmla="*/ 846 h 54"/>
                  <a:gd name="T8" fmla="*/ 41 w 28"/>
                  <a:gd name="T9" fmla="*/ 818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54"/>
                  <a:gd name="T17" fmla="*/ 28 w 28"/>
                  <a:gd name="T18" fmla="*/ 54 h 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54">
                    <a:moveTo>
                      <a:pt x="7" y="51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27" y="53"/>
                    </a:lnTo>
                    <a:lnTo>
                      <a:pt x="7" y="51"/>
                    </a:lnTo>
                  </a:path>
                </a:pathLst>
              </a:custGeom>
              <a:solidFill>
                <a:srgbClr val="7F7F7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9" name="Freeform 1078"/>
              <p:cNvSpPr>
                <a:spLocks/>
              </p:cNvSpPr>
              <p:nvPr/>
            </p:nvSpPr>
            <p:spPr bwMode="auto">
              <a:xfrm>
                <a:off x="4082" y="3464"/>
                <a:ext cx="40" cy="94"/>
              </a:xfrm>
              <a:custGeom>
                <a:avLst/>
                <a:gdLst>
                  <a:gd name="T0" fmla="*/ 41 w 28"/>
                  <a:gd name="T1" fmla="*/ 818 h 54"/>
                  <a:gd name="T2" fmla="*/ 0 w 28"/>
                  <a:gd name="T3" fmla="*/ 28 h 54"/>
                  <a:gd name="T4" fmla="*/ 67 w 28"/>
                  <a:gd name="T5" fmla="*/ 0 h 54"/>
                  <a:gd name="T6" fmla="*/ 163 w 28"/>
                  <a:gd name="T7" fmla="*/ 846 h 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54"/>
                  <a:gd name="T14" fmla="*/ 28 w 28"/>
                  <a:gd name="T15" fmla="*/ 54 h 5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54">
                    <a:moveTo>
                      <a:pt x="7" y="51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27" y="5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0" name="Freeform 1079"/>
              <p:cNvSpPr>
                <a:spLocks/>
              </p:cNvSpPr>
              <p:nvPr/>
            </p:nvSpPr>
            <p:spPr bwMode="auto">
              <a:xfrm>
                <a:off x="4082" y="3493"/>
                <a:ext cx="120" cy="65"/>
              </a:xfrm>
              <a:custGeom>
                <a:avLst/>
                <a:gdLst>
                  <a:gd name="T0" fmla="*/ 0 w 83"/>
                  <a:gd name="T1" fmla="*/ 0 h 37"/>
                  <a:gd name="T2" fmla="*/ 520 w 83"/>
                  <a:gd name="T3" fmla="*/ 0 h 37"/>
                  <a:gd name="T4" fmla="*/ 520 w 83"/>
                  <a:gd name="T5" fmla="*/ 603 h 37"/>
                  <a:gd name="T6" fmla="*/ 0 w 83"/>
                  <a:gd name="T7" fmla="*/ 603 h 37"/>
                  <a:gd name="T8" fmla="*/ 0 w 83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37"/>
                  <a:gd name="T17" fmla="*/ 83 w 83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37">
                    <a:moveTo>
                      <a:pt x="0" y="0"/>
                    </a:moveTo>
                    <a:lnTo>
                      <a:pt x="82" y="0"/>
                    </a:lnTo>
                    <a:lnTo>
                      <a:pt x="82" y="36"/>
                    </a:lnTo>
                    <a:lnTo>
                      <a:pt x="0" y="3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Freeform 1080"/>
              <p:cNvSpPr>
                <a:spLocks/>
              </p:cNvSpPr>
              <p:nvPr/>
            </p:nvSpPr>
            <p:spPr bwMode="auto">
              <a:xfrm>
                <a:off x="4082" y="3493"/>
                <a:ext cx="120" cy="65"/>
              </a:xfrm>
              <a:custGeom>
                <a:avLst/>
                <a:gdLst>
                  <a:gd name="T0" fmla="*/ 0 w 83"/>
                  <a:gd name="T1" fmla="*/ 0 h 37"/>
                  <a:gd name="T2" fmla="*/ 520 w 83"/>
                  <a:gd name="T3" fmla="*/ 0 h 37"/>
                  <a:gd name="T4" fmla="*/ 520 w 83"/>
                  <a:gd name="T5" fmla="*/ 603 h 37"/>
                  <a:gd name="T6" fmla="*/ 0 w 83"/>
                  <a:gd name="T7" fmla="*/ 603 h 37"/>
                  <a:gd name="T8" fmla="*/ 0 w 83"/>
                  <a:gd name="T9" fmla="*/ 0 h 37"/>
                  <a:gd name="T10" fmla="*/ 0 w 83"/>
                  <a:gd name="T11" fmla="*/ 0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3"/>
                  <a:gd name="T19" fmla="*/ 0 h 37"/>
                  <a:gd name="T20" fmla="*/ 83 w 83"/>
                  <a:gd name="T21" fmla="*/ 37 h 3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3" h="37">
                    <a:moveTo>
                      <a:pt x="0" y="0"/>
                    </a:moveTo>
                    <a:lnTo>
                      <a:pt x="82" y="0"/>
                    </a:lnTo>
                    <a:lnTo>
                      <a:pt x="82" y="36"/>
                    </a:lnTo>
                    <a:lnTo>
                      <a:pt x="0" y="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2" name="Freeform 1081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110 w 17"/>
                  <a:gd name="T3" fmla="*/ 0 h 17"/>
                  <a:gd name="T4" fmla="*/ 11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3" name="Freeform 1082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110 w 17"/>
                  <a:gd name="T3" fmla="*/ 0 h 17"/>
                  <a:gd name="T4" fmla="*/ 11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4" name="Freeform 1083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110 w 17"/>
                  <a:gd name="T3" fmla="*/ 0 h 17"/>
                  <a:gd name="T4" fmla="*/ 11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5" name="Freeform 1084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110 w 17"/>
                  <a:gd name="T3" fmla="*/ 0 h 17"/>
                  <a:gd name="T4" fmla="*/ 11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6" name="Freeform 1085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90 w 17"/>
                  <a:gd name="T3" fmla="*/ 0 h 17"/>
                  <a:gd name="T4" fmla="*/ 9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7" name="Freeform 1086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90 w 17"/>
                  <a:gd name="T3" fmla="*/ 0 h 17"/>
                  <a:gd name="T4" fmla="*/ 9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8" name="Freeform 1087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90 w 17"/>
                  <a:gd name="T3" fmla="*/ 0 h 17"/>
                  <a:gd name="T4" fmla="*/ 9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9" name="Freeform 1088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90 w 17"/>
                  <a:gd name="T3" fmla="*/ 0 h 17"/>
                  <a:gd name="T4" fmla="*/ 90 w 17"/>
                  <a:gd name="T5" fmla="*/ 268 h 17"/>
                  <a:gd name="T6" fmla="*/ 0 w 17"/>
                  <a:gd name="T7" fmla="*/ 268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0" name="Freeform 1089"/>
              <p:cNvSpPr>
                <a:spLocks/>
              </p:cNvSpPr>
              <p:nvPr/>
            </p:nvSpPr>
            <p:spPr bwMode="auto">
              <a:xfrm>
                <a:off x="4336" y="3513"/>
                <a:ext cx="32" cy="63"/>
              </a:xfrm>
              <a:custGeom>
                <a:avLst/>
                <a:gdLst>
                  <a:gd name="T0" fmla="*/ 41 w 22"/>
                  <a:gd name="T1" fmla="*/ 0 h 36"/>
                  <a:gd name="T2" fmla="*/ 0 w 22"/>
                  <a:gd name="T3" fmla="*/ 65 h 36"/>
                  <a:gd name="T4" fmla="*/ 87 w 22"/>
                  <a:gd name="T5" fmla="*/ 572 h 36"/>
                  <a:gd name="T6" fmla="*/ 138 w 22"/>
                  <a:gd name="T7" fmla="*/ 572 h 36"/>
                  <a:gd name="T8" fmla="*/ 41 w 22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36"/>
                  <a:gd name="T17" fmla="*/ 22 w 22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36">
                    <a:moveTo>
                      <a:pt x="6" y="0"/>
                    </a:moveTo>
                    <a:lnTo>
                      <a:pt x="0" y="4"/>
                    </a:lnTo>
                    <a:lnTo>
                      <a:pt x="13" y="35"/>
                    </a:lnTo>
                    <a:lnTo>
                      <a:pt x="21" y="35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7F7F7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1" name="Freeform 1090"/>
              <p:cNvSpPr>
                <a:spLocks/>
              </p:cNvSpPr>
              <p:nvPr/>
            </p:nvSpPr>
            <p:spPr bwMode="auto">
              <a:xfrm>
                <a:off x="4336" y="3513"/>
                <a:ext cx="32" cy="63"/>
              </a:xfrm>
              <a:custGeom>
                <a:avLst/>
                <a:gdLst>
                  <a:gd name="T0" fmla="*/ 41 w 22"/>
                  <a:gd name="T1" fmla="*/ 0 h 36"/>
                  <a:gd name="T2" fmla="*/ 0 w 22"/>
                  <a:gd name="T3" fmla="*/ 65 h 36"/>
                  <a:gd name="T4" fmla="*/ 87 w 22"/>
                  <a:gd name="T5" fmla="*/ 572 h 36"/>
                  <a:gd name="T6" fmla="*/ 138 w 22"/>
                  <a:gd name="T7" fmla="*/ 572 h 36"/>
                  <a:gd name="T8" fmla="*/ 41 w 22"/>
                  <a:gd name="T9" fmla="*/ 0 h 36"/>
                  <a:gd name="T10" fmla="*/ 41 w 22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"/>
                  <a:gd name="T19" fmla="*/ 0 h 36"/>
                  <a:gd name="T20" fmla="*/ 22 w 22"/>
                  <a:gd name="T21" fmla="*/ 36 h 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" h="36">
                    <a:moveTo>
                      <a:pt x="6" y="0"/>
                    </a:moveTo>
                    <a:lnTo>
                      <a:pt x="0" y="4"/>
                    </a:lnTo>
                    <a:lnTo>
                      <a:pt x="13" y="35"/>
                    </a:lnTo>
                    <a:lnTo>
                      <a:pt x="21" y="35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2" name="Freeform 1091"/>
              <p:cNvSpPr>
                <a:spLocks/>
              </p:cNvSpPr>
              <p:nvPr/>
            </p:nvSpPr>
            <p:spPr bwMode="auto">
              <a:xfrm>
                <a:off x="3850" y="3556"/>
                <a:ext cx="34" cy="30"/>
              </a:xfrm>
              <a:custGeom>
                <a:avLst/>
                <a:gdLst>
                  <a:gd name="T0" fmla="*/ 40 w 24"/>
                  <a:gd name="T1" fmla="*/ 0 h 17"/>
                  <a:gd name="T2" fmla="*/ 74 w 24"/>
                  <a:gd name="T3" fmla="*/ 0 h 17"/>
                  <a:gd name="T4" fmla="*/ 85 w 24"/>
                  <a:gd name="T5" fmla="*/ 0 h 17"/>
                  <a:gd name="T6" fmla="*/ 96 w 24"/>
                  <a:gd name="T7" fmla="*/ 37 h 17"/>
                  <a:gd name="T8" fmla="*/ 108 w 24"/>
                  <a:gd name="T9" fmla="*/ 37 h 17"/>
                  <a:gd name="T10" fmla="*/ 120 w 24"/>
                  <a:gd name="T11" fmla="*/ 37 h 17"/>
                  <a:gd name="T12" fmla="*/ 120 w 24"/>
                  <a:gd name="T13" fmla="*/ 65 h 17"/>
                  <a:gd name="T14" fmla="*/ 135 w 24"/>
                  <a:gd name="T15" fmla="*/ 106 h 17"/>
                  <a:gd name="T16" fmla="*/ 135 w 24"/>
                  <a:gd name="T17" fmla="*/ 106 h 17"/>
                  <a:gd name="T18" fmla="*/ 135 w 24"/>
                  <a:gd name="T19" fmla="*/ 138 h 17"/>
                  <a:gd name="T20" fmla="*/ 135 w 24"/>
                  <a:gd name="T21" fmla="*/ 175 h 17"/>
                  <a:gd name="T22" fmla="*/ 135 w 24"/>
                  <a:gd name="T23" fmla="*/ 203 h 17"/>
                  <a:gd name="T24" fmla="*/ 120 w 24"/>
                  <a:gd name="T25" fmla="*/ 203 h 17"/>
                  <a:gd name="T26" fmla="*/ 120 w 24"/>
                  <a:gd name="T27" fmla="*/ 244 h 17"/>
                  <a:gd name="T28" fmla="*/ 108 w 24"/>
                  <a:gd name="T29" fmla="*/ 244 h 17"/>
                  <a:gd name="T30" fmla="*/ 96 w 24"/>
                  <a:gd name="T31" fmla="*/ 268 h 17"/>
                  <a:gd name="T32" fmla="*/ 85 w 24"/>
                  <a:gd name="T33" fmla="*/ 268 h 17"/>
                  <a:gd name="T34" fmla="*/ 74 w 24"/>
                  <a:gd name="T35" fmla="*/ 268 h 17"/>
                  <a:gd name="T36" fmla="*/ 40 w 24"/>
                  <a:gd name="T37" fmla="*/ 268 h 17"/>
                  <a:gd name="T38" fmla="*/ 37 w 24"/>
                  <a:gd name="T39" fmla="*/ 268 h 17"/>
                  <a:gd name="T40" fmla="*/ 26 w 24"/>
                  <a:gd name="T41" fmla="*/ 268 h 17"/>
                  <a:gd name="T42" fmla="*/ 26 w 24"/>
                  <a:gd name="T43" fmla="*/ 244 h 17"/>
                  <a:gd name="T44" fmla="*/ 13 w 24"/>
                  <a:gd name="T45" fmla="*/ 244 h 17"/>
                  <a:gd name="T46" fmla="*/ 0 w 24"/>
                  <a:gd name="T47" fmla="*/ 203 h 17"/>
                  <a:gd name="T48" fmla="*/ 0 w 24"/>
                  <a:gd name="T49" fmla="*/ 203 h 17"/>
                  <a:gd name="T50" fmla="*/ 0 w 24"/>
                  <a:gd name="T51" fmla="*/ 175 h 17"/>
                  <a:gd name="T52" fmla="*/ 0 w 24"/>
                  <a:gd name="T53" fmla="*/ 138 h 17"/>
                  <a:gd name="T54" fmla="*/ 0 w 24"/>
                  <a:gd name="T55" fmla="*/ 106 h 17"/>
                  <a:gd name="T56" fmla="*/ 0 w 24"/>
                  <a:gd name="T57" fmla="*/ 106 h 17"/>
                  <a:gd name="T58" fmla="*/ 0 w 24"/>
                  <a:gd name="T59" fmla="*/ 65 h 17"/>
                  <a:gd name="T60" fmla="*/ 13 w 24"/>
                  <a:gd name="T61" fmla="*/ 37 h 17"/>
                  <a:gd name="T62" fmla="*/ 26 w 24"/>
                  <a:gd name="T63" fmla="*/ 37 h 17"/>
                  <a:gd name="T64" fmla="*/ 26 w 24"/>
                  <a:gd name="T65" fmla="*/ 37 h 17"/>
                  <a:gd name="T66" fmla="*/ 37 w 24"/>
                  <a:gd name="T67" fmla="*/ 0 h 17"/>
                  <a:gd name="T68" fmla="*/ 40 w 24"/>
                  <a:gd name="T69" fmla="*/ 0 h 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"/>
                  <a:gd name="T106" fmla="*/ 0 h 17"/>
                  <a:gd name="T107" fmla="*/ 24 w 24"/>
                  <a:gd name="T108" fmla="*/ 17 h 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" h="17">
                    <a:moveTo>
                      <a:pt x="7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2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1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3" name="Freeform 1092"/>
              <p:cNvSpPr>
                <a:spLocks/>
              </p:cNvSpPr>
              <p:nvPr/>
            </p:nvSpPr>
            <p:spPr bwMode="auto">
              <a:xfrm>
                <a:off x="3850" y="3556"/>
                <a:ext cx="34" cy="30"/>
              </a:xfrm>
              <a:custGeom>
                <a:avLst/>
                <a:gdLst>
                  <a:gd name="T0" fmla="*/ 40 w 24"/>
                  <a:gd name="T1" fmla="*/ 0 h 17"/>
                  <a:gd name="T2" fmla="*/ 74 w 24"/>
                  <a:gd name="T3" fmla="*/ 0 h 17"/>
                  <a:gd name="T4" fmla="*/ 74 w 24"/>
                  <a:gd name="T5" fmla="*/ 0 h 17"/>
                  <a:gd name="T6" fmla="*/ 85 w 24"/>
                  <a:gd name="T7" fmla="*/ 0 h 17"/>
                  <a:gd name="T8" fmla="*/ 96 w 24"/>
                  <a:gd name="T9" fmla="*/ 37 h 17"/>
                  <a:gd name="T10" fmla="*/ 108 w 24"/>
                  <a:gd name="T11" fmla="*/ 37 h 17"/>
                  <a:gd name="T12" fmla="*/ 120 w 24"/>
                  <a:gd name="T13" fmla="*/ 37 h 17"/>
                  <a:gd name="T14" fmla="*/ 120 w 24"/>
                  <a:gd name="T15" fmla="*/ 65 h 17"/>
                  <a:gd name="T16" fmla="*/ 135 w 24"/>
                  <a:gd name="T17" fmla="*/ 106 h 17"/>
                  <a:gd name="T18" fmla="*/ 135 w 24"/>
                  <a:gd name="T19" fmla="*/ 106 h 17"/>
                  <a:gd name="T20" fmla="*/ 135 w 24"/>
                  <a:gd name="T21" fmla="*/ 138 h 17"/>
                  <a:gd name="T22" fmla="*/ 135 w 24"/>
                  <a:gd name="T23" fmla="*/ 138 h 17"/>
                  <a:gd name="T24" fmla="*/ 135 w 24"/>
                  <a:gd name="T25" fmla="*/ 138 h 17"/>
                  <a:gd name="T26" fmla="*/ 135 w 24"/>
                  <a:gd name="T27" fmla="*/ 138 h 17"/>
                  <a:gd name="T28" fmla="*/ 135 w 24"/>
                  <a:gd name="T29" fmla="*/ 175 h 17"/>
                  <a:gd name="T30" fmla="*/ 135 w 24"/>
                  <a:gd name="T31" fmla="*/ 203 h 17"/>
                  <a:gd name="T32" fmla="*/ 120 w 24"/>
                  <a:gd name="T33" fmla="*/ 203 h 17"/>
                  <a:gd name="T34" fmla="*/ 120 w 24"/>
                  <a:gd name="T35" fmla="*/ 244 h 17"/>
                  <a:gd name="T36" fmla="*/ 108 w 24"/>
                  <a:gd name="T37" fmla="*/ 244 h 17"/>
                  <a:gd name="T38" fmla="*/ 96 w 24"/>
                  <a:gd name="T39" fmla="*/ 268 h 17"/>
                  <a:gd name="T40" fmla="*/ 85 w 24"/>
                  <a:gd name="T41" fmla="*/ 268 h 17"/>
                  <a:gd name="T42" fmla="*/ 74 w 24"/>
                  <a:gd name="T43" fmla="*/ 268 h 17"/>
                  <a:gd name="T44" fmla="*/ 74 w 24"/>
                  <a:gd name="T45" fmla="*/ 268 h 17"/>
                  <a:gd name="T46" fmla="*/ 40 w 24"/>
                  <a:gd name="T47" fmla="*/ 268 h 17"/>
                  <a:gd name="T48" fmla="*/ 40 w 24"/>
                  <a:gd name="T49" fmla="*/ 268 h 17"/>
                  <a:gd name="T50" fmla="*/ 37 w 24"/>
                  <a:gd name="T51" fmla="*/ 268 h 17"/>
                  <a:gd name="T52" fmla="*/ 26 w 24"/>
                  <a:gd name="T53" fmla="*/ 268 h 17"/>
                  <a:gd name="T54" fmla="*/ 26 w 24"/>
                  <a:gd name="T55" fmla="*/ 244 h 17"/>
                  <a:gd name="T56" fmla="*/ 13 w 24"/>
                  <a:gd name="T57" fmla="*/ 244 h 17"/>
                  <a:gd name="T58" fmla="*/ 0 w 24"/>
                  <a:gd name="T59" fmla="*/ 203 h 17"/>
                  <a:gd name="T60" fmla="*/ 0 w 24"/>
                  <a:gd name="T61" fmla="*/ 203 h 17"/>
                  <a:gd name="T62" fmla="*/ 0 w 24"/>
                  <a:gd name="T63" fmla="*/ 175 h 17"/>
                  <a:gd name="T64" fmla="*/ 0 w 24"/>
                  <a:gd name="T65" fmla="*/ 138 h 17"/>
                  <a:gd name="T66" fmla="*/ 0 w 24"/>
                  <a:gd name="T67" fmla="*/ 138 h 17"/>
                  <a:gd name="T68" fmla="*/ 0 w 24"/>
                  <a:gd name="T69" fmla="*/ 138 h 17"/>
                  <a:gd name="T70" fmla="*/ 0 w 24"/>
                  <a:gd name="T71" fmla="*/ 138 h 17"/>
                  <a:gd name="T72" fmla="*/ 0 w 24"/>
                  <a:gd name="T73" fmla="*/ 106 h 17"/>
                  <a:gd name="T74" fmla="*/ 0 w 24"/>
                  <a:gd name="T75" fmla="*/ 106 h 17"/>
                  <a:gd name="T76" fmla="*/ 0 w 24"/>
                  <a:gd name="T77" fmla="*/ 65 h 17"/>
                  <a:gd name="T78" fmla="*/ 13 w 24"/>
                  <a:gd name="T79" fmla="*/ 37 h 17"/>
                  <a:gd name="T80" fmla="*/ 26 w 24"/>
                  <a:gd name="T81" fmla="*/ 37 h 17"/>
                  <a:gd name="T82" fmla="*/ 26 w 24"/>
                  <a:gd name="T83" fmla="*/ 37 h 17"/>
                  <a:gd name="T84" fmla="*/ 37 w 24"/>
                  <a:gd name="T85" fmla="*/ 0 h 17"/>
                  <a:gd name="T86" fmla="*/ 40 w 24"/>
                  <a:gd name="T87" fmla="*/ 0 h 17"/>
                  <a:gd name="T88" fmla="*/ 40 w 24"/>
                  <a:gd name="T89" fmla="*/ 0 h 17"/>
                  <a:gd name="T90" fmla="*/ 40 w 24"/>
                  <a:gd name="T91" fmla="*/ 0 h 1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4"/>
                  <a:gd name="T139" fmla="*/ 0 h 17"/>
                  <a:gd name="T140" fmla="*/ 24 w 24"/>
                  <a:gd name="T141" fmla="*/ 17 h 1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4" h="17">
                    <a:moveTo>
                      <a:pt x="7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2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1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7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4" name="Freeform 1093"/>
              <p:cNvSpPr>
                <a:spLocks/>
              </p:cNvSpPr>
              <p:nvPr/>
            </p:nvSpPr>
            <p:spPr bwMode="auto">
              <a:xfrm>
                <a:off x="4342" y="3556"/>
                <a:ext cx="34" cy="30"/>
              </a:xfrm>
              <a:custGeom>
                <a:avLst/>
                <a:gdLst>
                  <a:gd name="T0" fmla="*/ 52 w 24"/>
                  <a:gd name="T1" fmla="*/ 0 h 17"/>
                  <a:gd name="T2" fmla="*/ 85 w 24"/>
                  <a:gd name="T3" fmla="*/ 0 h 17"/>
                  <a:gd name="T4" fmla="*/ 96 w 24"/>
                  <a:gd name="T5" fmla="*/ 0 h 17"/>
                  <a:gd name="T6" fmla="*/ 108 w 24"/>
                  <a:gd name="T7" fmla="*/ 37 h 17"/>
                  <a:gd name="T8" fmla="*/ 108 w 24"/>
                  <a:gd name="T9" fmla="*/ 37 h 17"/>
                  <a:gd name="T10" fmla="*/ 120 w 24"/>
                  <a:gd name="T11" fmla="*/ 37 h 17"/>
                  <a:gd name="T12" fmla="*/ 135 w 24"/>
                  <a:gd name="T13" fmla="*/ 65 h 17"/>
                  <a:gd name="T14" fmla="*/ 135 w 24"/>
                  <a:gd name="T15" fmla="*/ 106 h 17"/>
                  <a:gd name="T16" fmla="*/ 135 w 24"/>
                  <a:gd name="T17" fmla="*/ 106 h 17"/>
                  <a:gd name="T18" fmla="*/ 135 w 24"/>
                  <a:gd name="T19" fmla="*/ 138 h 17"/>
                  <a:gd name="T20" fmla="*/ 135 w 24"/>
                  <a:gd name="T21" fmla="*/ 175 h 17"/>
                  <a:gd name="T22" fmla="*/ 135 w 24"/>
                  <a:gd name="T23" fmla="*/ 203 h 17"/>
                  <a:gd name="T24" fmla="*/ 135 w 24"/>
                  <a:gd name="T25" fmla="*/ 203 h 17"/>
                  <a:gd name="T26" fmla="*/ 120 w 24"/>
                  <a:gd name="T27" fmla="*/ 244 h 17"/>
                  <a:gd name="T28" fmla="*/ 108 w 24"/>
                  <a:gd name="T29" fmla="*/ 244 h 17"/>
                  <a:gd name="T30" fmla="*/ 108 w 24"/>
                  <a:gd name="T31" fmla="*/ 268 h 17"/>
                  <a:gd name="T32" fmla="*/ 96 w 24"/>
                  <a:gd name="T33" fmla="*/ 268 h 17"/>
                  <a:gd name="T34" fmla="*/ 85 w 24"/>
                  <a:gd name="T35" fmla="*/ 268 h 17"/>
                  <a:gd name="T36" fmla="*/ 52 w 24"/>
                  <a:gd name="T37" fmla="*/ 268 h 17"/>
                  <a:gd name="T38" fmla="*/ 47 w 24"/>
                  <a:gd name="T39" fmla="*/ 268 h 17"/>
                  <a:gd name="T40" fmla="*/ 37 w 24"/>
                  <a:gd name="T41" fmla="*/ 268 h 17"/>
                  <a:gd name="T42" fmla="*/ 26 w 24"/>
                  <a:gd name="T43" fmla="*/ 244 h 17"/>
                  <a:gd name="T44" fmla="*/ 13 w 24"/>
                  <a:gd name="T45" fmla="*/ 244 h 17"/>
                  <a:gd name="T46" fmla="*/ 13 w 24"/>
                  <a:gd name="T47" fmla="*/ 203 h 17"/>
                  <a:gd name="T48" fmla="*/ 0 w 24"/>
                  <a:gd name="T49" fmla="*/ 203 h 17"/>
                  <a:gd name="T50" fmla="*/ 0 w 24"/>
                  <a:gd name="T51" fmla="*/ 175 h 17"/>
                  <a:gd name="T52" fmla="*/ 0 w 24"/>
                  <a:gd name="T53" fmla="*/ 138 h 17"/>
                  <a:gd name="T54" fmla="*/ 0 w 24"/>
                  <a:gd name="T55" fmla="*/ 106 h 17"/>
                  <a:gd name="T56" fmla="*/ 0 w 24"/>
                  <a:gd name="T57" fmla="*/ 106 h 17"/>
                  <a:gd name="T58" fmla="*/ 13 w 24"/>
                  <a:gd name="T59" fmla="*/ 65 h 17"/>
                  <a:gd name="T60" fmla="*/ 13 w 24"/>
                  <a:gd name="T61" fmla="*/ 37 h 17"/>
                  <a:gd name="T62" fmla="*/ 26 w 24"/>
                  <a:gd name="T63" fmla="*/ 37 h 17"/>
                  <a:gd name="T64" fmla="*/ 37 w 24"/>
                  <a:gd name="T65" fmla="*/ 37 h 17"/>
                  <a:gd name="T66" fmla="*/ 47 w 24"/>
                  <a:gd name="T67" fmla="*/ 0 h 17"/>
                  <a:gd name="T68" fmla="*/ 52 w 24"/>
                  <a:gd name="T69" fmla="*/ 0 h 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"/>
                  <a:gd name="T106" fmla="*/ 0 h 17"/>
                  <a:gd name="T107" fmla="*/ 24 w 24"/>
                  <a:gd name="T108" fmla="*/ 17 h 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" h="17">
                    <a:moveTo>
                      <a:pt x="9" y="0"/>
                    </a:moveTo>
                    <a:lnTo>
                      <a:pt x="15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9" y="16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FFFFFF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5" name="Freeform 1094"/>
              <p:cNvSpPr>
                <a:spLocks/>
              </p:cNvSpPr>
              <p:nvPr/>
            </p:nvSpPr>
            <p:spPr bwMode="auto">
              <a:xfrm>
                <a:off x="4342" y="3556"/>
                <a:ext cx="34" cy="30"/>
              </a:xfrm>
              <a:custGeom>
                <a:avLst/>
                <a:gdLst>
                  <a:gd name="T0" fmla="*/ 52 w 24"/>
                  <a:gd name="T1" fmla="*/ 0 h 17"/>
                  <a:gd name="T2" fmla="*/ 85 w 24"/>
                  <a:gd name="T3" fmla="*/ 0 h 17"/>
                  <a:gd name="T4" fmla="*/ 85 w 24"/>
                  <a:gd name="T5" fmla="*/ 0 h 17"/>
                  <a:gd name="T6" fmla="*/ 96 w 24"/>
                  <a:gd name="T7" fmla="*/ 0 h 17"/>
                  <a:gd name="T8" fmla="*/ 108 w 24"/>
                  <a:gd name="T9" fmla="*/ 37 h 17"/>
                  <a:gd name="T10" fmla="*/ 108 w 24"/>
                  <a:gd name="T11" fmla="*/ 37 h 17"/>
                  <a:gd name="T12" fmla="*/ 120 w 24"/>
                  <a:gd name="T13" fmla="*/ 37 h 17"/>
                  <a:gd name="T14" fmla="*/ 135 w 24"/>
                  <a:gd name="T15" fmla="*/ 65 h 17"/>
                  <a:gd name="T16" fmla="*/ 135 w 24"/>
                  <a:gd name="T17" fmla="*/ 106 h 17"/>
                  <a:gd name="T18" fmla="*/ 135 w 24"/>
                  <a:gd name="T19" fmla="*/ 106 h 17"/>
                  <a:gd name="T20" fmla="*/ 135 w 24"/>
                  <a:gd name="T21" fmla="*/ 138 h 17"/>
                  <a:gd name="T22" fmla="*/ 135 w 24"/>
                  <a:gd name="T23" fmla="*/ 138 h 17"/>
                  <a:gd name="T24" fmla="*/ 135 w 24"/>
                  <a:gd name="T25" fmla="*/ 138 h 17"/>
                  <a:gd name="T26" fmla="*/ 135 w 24"/>
                  <a:gd name="T27" fmla="*/ 138 h 17"/>
                  <a:gd name="T28" fmla="*/ 135 w 24"/>
                  <a:gd name="T29" fmla="*/ 175 h 17"/>
                  <a:gd name="T30" fmla="*/ 135 w 24"/>
                  <a:gd name="T31" fmla="*/ 203 h 17"/>
                  <a:gd name="T32" fmla="*/ 135 w 24"/>
                  <a:gd name="T33" fmla="*/ 203 h 17"/>
                  <a:gd name="T34" fmla="*/ 120 w 24"/>
                  <a:gd name="T35" fmla="*/ 244 h 17"/>
                  <a:gd name="T36" fmla="*/ 108 w 24"/>
                  <a:gd name="T37" fmla="*/ 244 h 17"/>
                  <a:gd name="T38" fmla="*/ 108 w 24"/>
                  <a:gd name="T39" fmla="*/ 268 h 17"/>
                  <a:gd name="T40" fmla="*/ 96 w 24"/>
                  <a:gd name="T41" fmla="*/ 268 h 17"/>
                  <a:gd name="T42" fmla="*/ 85 w 24"/>
                  <a:gd name="T43" fmla="*/ 268 h 17"/>
                  <a:gd name="T44" fmla="*/ 85 w 24"/>
                  <a:gd name="T45" fmla="*/ 268 h 17"/>
                  <a:gd name="T46" fmla="*/ 52 w 24"/>
                  <a:gd name="T47" fmla="*/ 268 h 17"/>
                  <a:gd name="T48" fmla="*/ 52 w 24"/>
                  <a:gd name="T49" fmla="*/ 268 h 17"/>
                  <a:gd name="T50" fmla="*/ 47 w 24"/>
                  <a:gd name="T51" fmla="*/ 268 h 17"/>
                  <a:gd name="T52" fmla="*/ 37 w 24"/>
                  <a:gd name="T53" fmla="*/ 268 h 17"/>
                  <a:gd name="T54" fmla="*/ 26 w 24"/>
                  <a:gd name="T55" fmla="*/ 244 h 17"/>
                  <a:gd name="T56" fmla="*/ 13 w 24"/>
                  <a:gd name="T57" fmla="*/ 244 h 17"/>
                  <a:gd name="T58" fmla="*/ 13 w 24"/>
                  <a:gd name="T59" fmla="*/ 203 h 17"/>
                  <a:gd name="T60" fmla="*/ 0 w 24"/>
                  <a:gd name="T61" fmla="*/ 203 h 17"/>
                  <a:gd name="T62" fmla="*/ 0 w 24"/>
                  <a:gd name="T63" fmla="*/ 175 h 17"/>
                  <a:gd name="T64" fmla="*/ 0 w 24"/>
                  <a:gd name="T65" fmla="*/ 138 h 17"/>
                  <a:gd name="T66" fmla="*/ 0 w 24"/>
                  <a:gd name="T67" fmla="*/ 138 h 17"/>
                  <a:gd name="T68" fmla="*/ 0 w 24"/>
                  <a:gd name="T69" fmla="*/ 138 h 17"/>
                  <a:gd name="T70" fmla="*/ 0 w 24"/>
                  <a:gd name="T71" fmla="*/ 138 h 17"/>
                  <a:gd name="T72" fmla="*/ 0 w 24"/>
                  <a:gd name="T73" fmla="*/ 106 h 17"/>
                  <a:gd name="T74" fmla="*/ 0 w 24"/>
                  <a:gd name="T75" fmla="*/ 106 h 17"/>
                  <a:gd name="T76" fmla="*/ 13 w 24"/>
                  <a:gd name="T77" fmla="*/ 65 h 17"/>
                  <a:gd name="T78" fmla="*/ 13 w 24"/>
                  <a:gd name="T79" fmla="*/ 37 h 17"/>
                  <a:gd name="T80" fmla="*/ 26 w 24"/>
                  <a:gd name="T81" fmla="*/ 37 h 17"/>
                  <a:gd name="T82" fmla="*/ 37 w 24"/>
                  <a:gd name="T83" fmla="*/ 37 h 17"/>
                  <a:gd name="T84" fmla="*/ 47 w 24"/>
                  <a:gd name="T85" fmla="*/ 0 h 17"/>
                  <a:gd name="T86" fmla="*/ 52 w 24"/>
                  <a:gd name="T87" fmla="*/ 0 h 17"/>
                  <a:gd name="T88" fmla="*/ 52 w 24"/>
                  <a:gd name="T89" fmla="*/ 0 h 17"/>
                  <a:gd name="T90" fmla="*/ 52 w 24"/>
                  <a:gd name="T91" fmla="*/ 0 h 1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4"/>
                  <a:gd name="T139" fmla="*/ 0 h 17"/>
                  <a:gd name="T140" fmla="*/ 24 w 24"/>
                  <a:gd name="T141" fmla="*/ 17 h 1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4" h="17">
                    <a:moveTo>
                      <a:pt x="9" y="0"/>
                    </a:moveTo>
                    <a:lnTo>
                      <a:pt x="15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9" y="16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6" name="Freeform 1095"/>
              <p:cNvSpPr>
                <a:spLocks/>
              </p:cNvSpPr>
              <p:nvPr/>
            </p:nvSpPr>
            <p:spPr bwMode="auto">
              <a:xfrm>
                <a:off x="3835" y="3614"/>
                <a:ext cx="586" cy="30"/>
              </a:xfrm>
              <a:custGeom>
                <a:avLst/>
                <a:gdLst>
                  <a:gd name="T0" fmla="*/ 2537 w 406"/>
                  <a:gd name="T1" fmla="*/ 138 h 17"/>
                  <a:gd name="T2" fmla="*/ 2537 w 406"/>
                  <a:gd name="T3" fmla="*/ 0 h 17"/>
                  <a:gd name="T4" fmla="*/ 0 w 406"/>
                  <a:gd name="T5" fmla="*/ 0 h 17"/>
                  <a:gd name="T6" fmla="*/ 0 w 406"/>
                  <a:gd name="T7" fmla="*/ 268 h 17"/>
                  <a:gd name="T8" fmla="*/ 2537 w 406"/>
                  <a:gd name="T9" fmla="*/ 268 h 17"/>
                  <a:gd name="T10" fmla="*/ 2537 w 406"/>
                  <a:gd name="T11" fmla="*/ 138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6"/>
                  <a:gd name="T19" fmla="*/ 0 h 17"/>
                  <a:gd name="T20" fmla="*/ 406 w 406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6" h="17">
                    <a:moveTo>
                      <a:pt x="405" y="8"/>
                    </a:moveTo>
                    <a:lnTo>
                      <a:pt x="405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405" y="16"/>
                    </a:lnTo>
                    <a:lnTo>
                      <a:pt x="405" y="8"/>
                    </a:lnTo>
                  </a:path>
                </a:pathLst>
              </a:custGeom>
              <a:solidFill>
                <a:srgbClr val="00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7" name="Line 1096"/>
              <p:cNvSpPr>
                <a:spLocks noChangeShapeType="1"/>
              </p:cNvSpPr>
              <p:nvPr/>
            </p:nvSpPr>
            <p:spPr bwMode="auto">
              <a:xfrm flipV="1">
                <a:off x="4089" y="3383"/>
                <a:ext cx="0" cy="4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7" name="Line 1097"/>
            <p:cNvSpPr>
              <a:spLocks noChangeShapeType="1"/>
            </p:cNvSpPr>
            <p:nvPr/>
          </p:nvSpPr>
          <p:spPr bwMode="auto">
            <a:xfrm>
              <a:off x="2377" y="2330"/>
              <a:ext cx="22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Text Box 1098"/>
            <p:cNvSpPr txBox="1">
              <a:spLocks noChangeArrowheads="1"/>
            </p:cNvSpPr>
            <p:nvPr/>
          </p:nvSpPr>
          <p:spPr bwMode="auto">
            <a:xfrm>
              <a:off x="3298" y="2045"/>
              <a:ext cx="22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d</a:t>
              </a:r>
            </a:p>
          </p:txBody>
        </p:sp>
      </p:grpSp>
      <p:grpSp>
        <p:nvGrpSpPr>
          <p:cNvPr id="14341" name="Group 1099"/>
          <p:cNvGrpSpPr>
            <a:grpSpLocks/>
          </p:cNvGrpSpPr>
          <p:nvPr/>
        </p:nvGrpSpPr>
        <p:grpSpPr bwMode="auto">
          <a:xfrm>
            <a:off x="2493963" y="4343400"/>
            <a:ext cx="3578225" cy="1984375"/>
            <a:chOff x="1636" y="2837"/>
            <a:chExt cx="2254" cy="1250"/>
          </a:xfrm>
        </p:grpSpPr>
        <p:sp>
          <p:nvSpPr>
            <p:cNvPr id="14342" name="Line 1100"/>
            <p:cNvSpPr>
              <a:spLocks noChangeShapeType="1"/>
            </p:cNvSpPr>
            <p:nvPr/>
          </p:nvSpPr>
          <p:spPr bwMode="auto">
            <a:xfrm>
              <a:off x="2210" y="2885"/>
              <a:ext cx="0" cy="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1101"/>
            <p:cNvSpPr>
              <a:spLocks noChangeShapeType="1"/>
            </p:cNvSpPr>
            <p:nvPr/>
          </p:nvSpPr>
          <p:spPr bwMode="auto">
            <a:xfrm>
              <a:off x="2222" y="3773"/>
              <a:ext cx="166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Freeform 1102"/>
            <p:cNvSpPr>
              <a:spLocks/>
            </p:cNvSpPr>
            <p:nvPr/>
          </p:nvSpPr>
          <p:spPr bwMode="auto">
            <a:xfrm rot="-316973">
              <a:off x="2510" y="2837"/>
              <a:ext cx="1260" cy="828"/>
            </a:xfrm>
            <a:custGeom>
              <a:avLst/>
              <a:gdLst>
                <a:gd name="T0" fmla="*/ 0 w 1260"/>
                <a:gd name="T1" fmla="*/ 0 h 828"/>
                <a:gd name="T2" fmla="*/ 48 w 1260"/>
                <a:gd name="T3" fmla="*/ 180 h 828"/>
                <a:gd name="T4" fmla="*/ 144 w 1260"/>
                <a:gd name="T5" fmla="*/ 324 h 828"/>
                <a:gd name="T6" fmla="*/ 276 w 1260"/>
                <a:gd name="T7" fmla="*/ 444 h 828"/>
                <a:gd name="T8" fmla="*/ 528 w 1260"/>
                <a:gd name="T9" fmla="*/ 600 h 828"/>
                <a:gd name="T10" fmla="*/ 888 w 1260"/>
                <a:gd name="T11" fmla="*/ 744 h 828"/>
                <a:gd name="T12" fmla="*/ 1188 w 1260"/>
                <a:gd name="T13" fmla="*/ 816 h 828"/>
                <a:gd name="T14" fmla="*/ 1260 w 1260"/>
                <a:gd name="T15" fmla="*/ 816 h 8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60"/>
                <a:gd name="T25" fmla="*/ 0 h 828"/>
                <a:gd name="T26" fmla="*/ 1260 w 1260"/>
                <a:gd name="T27" fmla="*/ 828 h 8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60" h="828">
                  <a:moveTo>
                    <a:pt x="0" y="0"/>
                  </a:moveTo>
                  <a:cubicBezTo>
                    <a:pt x="12" y="63"/>
                    <a:pt x="24" y="126"/>
                    <a:pt x="48" y="180"/>
                  </a:cubicBezTo>
                  <a:cubicBezTo>
                    <a:pt x="72" y="234"/>
                    <a:pt x="106" y="280"/>
                    <a:pt x="144" y="324"/>
                  </a:cubicBezTo>
                  <a:cubicBezTo>
                    <a:pt x="182" y="368"/>
                    <a:pt x="212" y="398"/>
                    <a:pt x="276" y="444"/>
                  </a:cubicBezTo>
                  <a:cubicBezTo>
                    <a:pt x="340" y="490"/>
                    <a:pt x="426" y="550"/>
                    <a:pt x="528" y="600"/>
                  </a:cubicBezTo>
                  <a:cubicBezTo>
                    <a:pt x="630" y="650"/>
                    <a:pt x="778" y="708"/>
                    <a:pt x="888" y="744"/>
                  </a:cubicBezTo>
                  <a:cubicBezTo>
                    <a:pt x="998" y="780"/>
                    <a:pt x="1126" y="804"/>
                    <a:pt x="1188" y="816"/>
                  </a:cubicBezTo>
                  <a:cubicBezTo>
                    <a:pt x="1250" y="828"/>
                    <a:pt x="1248" y="816"/>
                    <a:pt x="1260" y="816"/>
                  </a:cubicBezTo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Freeform 1103"/>
            <p:cNvSpPr>
              <a:spLocks/>
            </p:cNvSpPr>
            <p:nvPr/>
          </p:nvSpPr>
          <p:spPr bwMode="auto">
            <a:xfrm>
              <a:off x="2498" y="2939"/>
              <a:ext cx="1356" cy="796"/>
            </a:xfrm>
            <a:custGeom>
              <a:avLst/>
              <a:gdLst>
                <a:gd name="T0" fmla="*/ 0 w 1356"/>
                <a:gd name="T1" fmla="*/ 18 h 796"/>
                <a:gd name="T2" fmla="*/ 144 w 1356"/>
                <a:gd name="T3" fmla="*/ 18 h 796"/>
                <a:gd name="T4" fmla="*/ 240 w 1356"/>
                <a:gd name="T5" fmla="*/ 126 h 796"/>
                <a:gd name="T6" fmla="*/ 252 w 1356"/>
                <a:gd name="T7" fmla="*/ 270 h 796"/>
                <a:gd name="T8" fmla="*/ 240 w 1356"/>
                <a:gd name="T9" fmla="*/ 438 h 796"/>
                <a:gd name="T10" fmla="*/ 288 w 1356"/>
                <a:gd name="T11" fmla="*/ 546 h 796"/>
                <a:gd name="T12" fmla="*/ 396 w 1356"/>
                <a:gd name="T13" fmla="*/ 582 h 796"/>
                <a:gd name="T14" fmla="*/ 504 w 1356"/>
                <a:gd name="T15" fmla="*/ 546 h 796"/>
                <a:gd name="T16" fmla="*/ 588 w 1356"/>
                <a:gd name="T17" fmla="*/ 462 h 796"/>
                <a:gd name="T18" fmla="*/ 780 w 1356"/>
                <a:gd name="T19" fmla="*/ 414 h 796"/>
                <a:gd name="T20" fmla="*/ 924 w 1356"/>
                <a:gd name="T21" fmla="*/ 474 h 796"/>
                <a:gd name="T22" fmla="*/ 1008 w 1356"/>
                <a:gd name="T23" fmla="*/ 594 h 796"/>
                <a:gd name="T24" fmla="*/ 1068 w 1356"/>
                <a:gd name="T25" fmla="*/ 714 h 796"/>
                <a:gd name="T26" fmla="*/ 1200 w 1356"/>
                <a:gd name="T27" fmla="*/ 786 h 796"/>
                <a:gd name="T28" fmla="*/ 1356 w 1356"/>
                <a:gd name="T29" fmla="*/ 774 h 79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56"/>
                <a:gd name="T46" fmla="*/ 0 h 796"/>
                <a:gd name="T47" fmla="*/ 1356 w 1356"/>
                <a:gd name="T48" fmla="*/ 796 h 79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56" h="796">
                  <a:moveTo>
                    <a:pt x="0" y="18"/>
                  </a:moveTo>
                  <a:cubicBezTo>
                    <a:pt x="52" y="9"/>
                    <a:pt x="104" y="0"/>
                    <a:pt x="144" y="18"/>
                  </a:cubicBezTo>
                  <a:cubicBezTo>
                    <a:pt x="184" y="36"/>
                    <a:pt x="222" y="84"/>
                    <a:pt x="240" y="126"/>
                  </a:cubicBezTo>
                  <a:cubicBezTo>
                    <a:pt x="258" y="168"/>
                    <a:pt x="252" y="218"/>
                    <a:pt x="252" y="270"/>
                  </a:cubicBezTo>
                  <a:cubicBezTo>
                    <a:pt x="252" y="322"/>
                    <a:pt x="234" y="392"/>
                    <a:pt x="240" y="438"/>
                  </a:cubicBezTo>
                  <a:cubicBezTo>
                    <a:pt x="246" y="484"/>
                    <a:pt x="262" y="522"/>
                    <a:pt x="288" y="546"/>
                  </a:cubicBezTo>
                  <a:cubicBezTo>
                    <a:pt x="314" y="570"/>
                    <a:pt x="360" y="582"/>
                    <a:pt x="396" y="582"/>
                  </a:cubicBezTo>
                  <a:cubicBezTo>
                    <a:pt x="432" y="582"/>
                    <a:pt x="472" y="566"/>
                    <a:pt x="504" y="546"/>
                  </a:cubicBezTo>
                  <a:cubicBezTo>
                    <a:pt x="536" y="526"/>
                    <a:pt x="542" y="484"/>
                    <a:pt x="588" y="462"/>
                  </a:cubicBezTo>
                  <a:cubicBezTo>
                    <a:pt x="634" y="440"/>
                    <a:pt x="724" y="412"/>
                    <a:pt x="780" y="414"/>
                  </a:cubicBezTo>
                  <a:cubicBezTo>
                    <a:pt x="836" y="416"/>
                    <a:pt x="886" y="444"/>
                    <a:pt x="924" y="474"/>
                  </a:cubicBezTo>
                  <a:cubicBezTo>
                    <a:pt x="962" y="504"/>
                    <a:pt x="984" y="554"/>
                    <a:pt x="1008" y="594"/>
                  </a:cubicBezTo>
                  <a:cubicBezTo>
                    <a:pt x="1032" y="634"/>
                    <a:pt x="1036" y="682"/>
                    <a:pt x="1068" y="714"/>
                  </a:cubicBezTo>
                  <a:cubicBezTo>
                    <a:pt x="1100" y="746"/>
                    <a:pt x="1152" y="776"/>
                    <a:pt x="1200" y="786"/>
                  </a:cubicBezTo>
                  <a:cubicBezTo>
                    <a:pt x="1248" y="796"/>
                    <a:pt x="1302" y="785"/>
                    <a:pt x="1356" y="774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104"/>
            <p:cNvSpPr>
              <a:spLocks/>
            </p:cNvSpPr>
            <p:nvPr/>
          </p:nvSpPr>
          <p:spPr bwMode="auto">
            <a:xfrm>
              <a:off x="2534" y="2855"/>
              <a:ext cx="1" cy="90"/>
            </a:xfrm>
            <a:custGeom>
              <a:avLst/>
              <a:gdLst>
                <a:gd name="T0" fmla="*/ 0 w 1"/>
                <a:gd name="T1" fmla="*/ 90 h 90"/>
                <a:gd name="T2" fmla="*/ 0 w 1"/>
                <a:gd name="T3" fmla="*/ 6 h 90"/>
                <a:gd name="T4" fmla="*/ 0 w 1"/>
                <a:gd name="T5" fmla="*/ 90 h 90"/>
                <a:gd name="T6" fmla="*/ 0 60000 65536"/>
                <a:gd name="T7" fmla="*/ 0 60000 65536"/>
                <a:gd name="T8" fmla="*/ 0 60000 65536"/>
                <a:gd name="T9" fmla="*/ 0 w 1"/>
                <a:gd name="T10" fmla="*/ 0 h 90"/>
                <a:gd name="T11" fmla="*/ 1 w 1"/>
                <a:gd name="T12" fmla="*/ 90 h 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90">
                  <a:moveTo>
                    <a:pt x="0" y="90"/>
                  </a:moveTo>
                  <a:cubicBezTo>
                    <a:pt x="0" y="90"/>
                    <a:pt x="0" y="0"/>
                    <a:pt x="0" y="6"/>
                  </a:cubicBezTo>
                  <a:cubicBezTo>
                    <a:pt x="0" y="12"/>
                    <a:pt x="0" y="90"/>
                    <a:pt x="0" y="9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Freeform 1105"/>
            <p:cNvSpPr>
              <a:spLocks/>
            </p:cNvSpPr>
            <p:nvPr/>
          </p:nvSpPr>
          <p:spPr bwMode="auto">
            <a:xfrm>
              <a:off x="2509" y="2903"/>
              <a:ext cx="1345" cy="895"/>
            </a:xfrm>
            <a:custGeom>
              <a:avLst/>
              <a:gdLst>
                <a:gd name="T0" fmla="*/ 1 w 1345"/>
                <a:gd name="T1" fmla="*/ 42 h 895"/>
                <a:gd name="T2" fmla="*/ 13 w 1345"/>
                <a:gd name="T3" fmla="*/ 6 h 895"/>
                <a:gd name="T4" fmla="*/ 49 w 1345"/>
                <a:gd name="T5" fmla="*/ 78 h 895"/>
                <a:gd name="T6" fmla="*/ 85 w 1345"/>
                <a:gd name="T7" fmla="*/ 54 h 895"/>
                <a:gd name="T8" fmla="*/ 97 w 1345"/>
                <a:gd name="T9" fmla="*/ 6 h 895"/>
                <a:gd name="T10" fmla="*/ 109 w 1345"/>
                <a:gd name="T11" fmla="*/ 42 h 895"/>
                <a:gd name="T12" fmla="*/ 121 w 1345"/>
                <a:gd name="T13" fmla="*/ 90 h 895"/>
                <a:gd name="T14" fmla="*/ 157 w 1345"/>
                <a:gd name="T15" fmla="*/ 78 h 895"/>
                <a:gd name="T16" fmla="*/ 193 w 1345"/>
                <a:gd name="T17" fmla="*/ 54 h 895"/>
                <a:gd name="T18" fmla="*/ 205 w 1345"/>
                <a:gd name="T19" fmla="*/ 102 h 895"/>
                <a:gd name="T20" fmla="*/ 265 w 1345"/>
                <a:gd name="T21" fmla="*/ 258 h 895"/>
                <a:gd name="T22" fmla="*/ 265 w 1345"/>
                <a:gd name="T23" fmla="*/ 330 h 895"/>
                <a:gd name="T24" fmla="*/ 289 w 1345"/>
                <a:gd name="T25" fmla="*/ 510 h 895"/>
                <a:gd name="T26" fmla="*/ 313 w 1345"/>
                <a:gd name="T27" fmla="*/ 678 h 895"/>
                <a:gd name="T28" fmla="*/ 361 w 1345"/>
                <a:gd name="T29" fmla="*/ 618 h 895"/>
                <a:gd name="T30" fmla="*/ 397 w 1345"/>
                <a:gd name="T31" fmla="*/ 642 h 895"/>
                <a:gd name="T32" fmla="*/ 409 w 1345"/>
                <a:gd name="T33" fmla="*/ 678 h 895"/>
                <a:gd name="T34" fmla="*/ 445 w 1345"/>
                <a:gd name="T35" fmla="*/ 666 h 895"/>
                <a:gd name="T36" fmla="*/ 433 w 1345"/>
                <a:gd name="T37" fmla="*/ 618 h 895"/>
                <a:gd name="T38" fmla="*/ 445 w 1345"/>
                <a:gd name="T39" fmla="*/ 558 h 895"/>
                <a:gd name="T40" fmla="*/ 457 w 1345"/>
                <a:gd name="T41" fmla="*/ 522 h 895"/>
                <a:gd name="T42" fmla="*/ 493 w 1345"/>
                <a:gd name="T43" fmla="*/ 546 h 895"/>
                <a:gd name="T44" fmla="*/ 541 w 1345"/>
                <a:gd name="T45" fmla="*/ 606 h 895"/>
                <a:gd name="T46" fmla="*/ 601 w 1345"/>
                <a:gd name="T47" fmla="*/ 654 h 895"/>
                <a:gd name="T48" fmla="*/ 649 w 1345"/>
                <a:gd name="T49" fmla="*/ 510 h 895"/>
                <a:gd name="T50" fmla="*/ 649 w 1345"/>
                <a:gd name="T51" fmla="*/ 366 h 895"/>
                <a:gd name="T52" fmla="*/ 673 w 1345"/>
                <a:gd name="T53" fmla="*/ 438 h 895"/>
                <a:gd name="T54" fmla="*/ 721 w 1345"/>
                <a:gd name="T55" fmla="*/ 546 h 895"/>
                <a:gd name="T56" fmla="*/ 793 w 1345"/>
                <a:gd name="T57" fmla="*/ 486 h 895"/>
                <a:gd name="T58" fmla="*/ 817 w 1345"/>
                <a:gd name="T59" fmla="*/ 522 h 895"/>
                <a:gd name="T60" fmla="*/ 889 w 1345"/>
                <a:gd name="T61" fmla="*/ 414 h 895"/>
                <a:gd name="T62" fmla="*/ 925 w 1345"/>
                <a:gd name="T63" fmla="*/ 426 h 895"/>
                <a:gd name="T64" fmla="*/ 913 w 1345"/>
                <a:gd name="T65" fmla="*/ 534 h 895"/>
                <a:gd name="T66" fmla="*/ 937 w 1345"/>
                <a:gd name="T67" fmla="*/ 714 h 895"/>
                <a:gd name="T68" fmla="*/ 997 w 1345"/>
                <a:gd name="T69" fmla="*/ 630 h 895"/>
                <a:gd name="T70" fmla="*/ 997 w 1345"/>
                <a:gd name="T71" fmla="*/ 630 h 895"/>
                <a:gd name="T72" fmla="*/ 1033 w 1345"/>
                <a:gd name="T73" fmla="*/ 606 h 895"/>
                <a:gd name="T74" fmla="*/ 1081 w 1345"/>
                <a:gd name="T75" fmla="*/ 762 h 895"/>
                <a:gd name="T76" fmla="*/ 1141 w 1345"/>
                <a:gd name="T77" fmla="*/ 894 h 895"/>
                <a:gd name="T78" fmla="*/ 1165 w 1345"/>
                <a:gd name="T79" fmla="*/ 822 h 895"/>
                <a:gd name="T80" fmla="*/ 1177 w 1345"/>
                <a:gd name="T81" fmla="*/ 786 h 895"/>
                <a:gd name="T82" fmla="*/ 1297 w 1345"/>
                <a:gd name="T83" fmla="*/ 882 h 895"/>
                <a:gd name="T84" fmla="*/ 1333 w 1345"/>
                <a:gd name="T85" fmla="*/ 870 h 895"/>
                <a:gd name="T86" fmla="*/ 1345 w 1345"/>
                <a:gd name="T87" fmla="*/ 834 h 89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45"/>
                <a:gd name="T133" fmla="*/ 0 h 895"/>
                <a:gd name="T134" fmla="*/ 1345 w 1345"/>
                <a:gd name="T135" fmla="*/ 895 h 89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45" h="895">
                  <a:moveTo>
                    <a:pt x="1" y="42"/>
                  </a:moveTo>
                  <a:cubicBezTo>
                    <a:pt x="5" y="30"/>
                    <a:pt x="0" y="6"/>
                    <a:pt x="13" y="6"/>
                  </a:cubicBezTo>
                  <a:cubicBezTo>
                    <a:pt x="29" y="6"/>
                    <a:pt x="46" y="69"/>
                    <a:pt x="49" y="78"/>
                  </a:cubicBezTo>
                  <a:cubicBezTo>
                    <a:pt x="61" y="70"/>
                    <a:pt x="77" y="66"/>
                    <a:pt x="85" y="54"/>
                  </a:cubicBezTo>
                  <a:cubicBezTo>
                    <a:pt x="94" y="40"/>
                    <a:pt x="82" y="13"/>
                    <a:pt x="97" y="6"/>
                  </a:cubicBezTo>
                  <a:cubicBezTo>
                    <a:pt x="108" y="0"/>
                    <a:pt x="106" y="30"/>
                    <a:pt x="109" y="42"/>
                  </a:cubicBezTo>
                  <a:cubicBezTo>
                    <a:pt x="114" y="58"/>
                    <a:pt x="117" y="74"/>
                    <a:pt x="121" y="90"/>
                  </a:cubicBezTo>
                  <a:cubicBezTo>
                    <a:pt x="133" y="86"/>
                    <a:pt x="146" y="84"/>
                    <a:pt x="157" y="78"/>
                  </a:cubicBezTo>
                  <a:cubicBezTo>
                    <a:pt x="170" y="72"/>
                    <a:pt x="180" y="48"/>
                    <a:pt x="193" y="54"/>
                  </a:cubicBezTo>
                  <a:cubicBezTo>
                    <a:pt x="208" y="61"/>
                    <a:pt x="201" y="86"/>
                    <a:pt x="205" y="102"/>
                  </a:cubicBezTo>
                  <a:cubicBezTo>
                    <a:pt x="221" y="175"/>
                    <a:pt x="200" y="214"/>
                    <a:pt x="265" y="258"/>
                  </a:cubicBezTo>
                  <a:cubicBezTo>
                    <a:pt x="297" y="354"/>
                    <a:pt x="265" y="234"/>
                    <a:pt x="265" y="330"/>
                  </a:cubicBezTo>
                  <a:cubicBezTo>
                    <a:pt x="265" y="352"/>
                    <a:pt x="286" y="483"/>
                    <a:pt x="289" y="510"/>
                  </a:cubicBezTo>
                  <a:cubicBezTo>
                    <a:pt x="307" y="668"/>
                    <a:pt x="286" y="596"/>
                    <a:pt x="313" y="678"/>
                  </a:cubicBezTo>
                  <a:cubicBezTo>
                    <a:pt x="320" y="656"/>
                    <a:pt x="325" y="618"/>
                    <a:pt x="361" y="618"/>
                  </a:cubicBezTo>
                  <a:cubicBezTo>
                    <a:pt x="375" y="618"/>
                    <a:pt x="385" y="634"/>
                    <a:pt x="397" y="642"/>
                  </a:cubicBezTo>
                  <a:cubicBezTo>
                    <a:pt x="401" y="654"/>
                    <a:pt x="398" y="672"/>
                    <a:pt x="409" y="678"/>
                  </a:cubicBezTo>
                  <a:cubicBezTo>
                    <a:pt x="420" y="684"/>
                    <a:pt x="440" y="678"/>
                    <a:pt x="445" y="666"/>
                  </a:cubicBezTo>
                  <a:cubicBezTo>
                    <a:pt x="451" y="651"/>
                    <a:pt x="437" y="634"/>
                    <a:pt x="433" y="618"/>
                  </a:cubicBezTo>
                  <a:cubicBezTo>
                    <a:pt x="437" y="598"/>
                    <a:pt x="440" y="578"/>
                    <a:pt x="445" y="558"/>
                  </a:cubicBezTo>
                  <a:cubicBezTo>
                    <a:pt x="448" y="546"/>
                    <a:pt x="445" y="525"/>
                    <a:pt x="457" y="522"/>
                  </a:cubicBezTo>
                  <a:cubicBezTo>
                    <a:pt x="471" y="519"/>
                    <a:pt x="481" y="538"/>
                    <a:pt x="493" y="546"/>
                  </a:cubicBezTo>
                  <a:cubicBezTo>
                    <a:pt x="516" y="616"/>
                    <a:pt x="487" y="552"/>
                    <a:pt x="541" y="606"/>
                  </a:cubicBezTo>
                  <a:cubicBezTo>
                    <a:pt x="595" y="660"/>
                    <a:pt x="531" y="631"/>
                    <a:pt x="601" y="654"/>
                  </a:cubicBezTo>
                  <a:cubicBezTo>
                    <a:pt x="632" y="607"/>
                    <a:pt x="638" y="565"/>
                    <a:pt x="649" y="510"/>
                  </a:cubicBezTo>
                  <a:cubicBezTo>
                    <a:pt x="640" y="476"/>
                    <a:pt x="613" y="390"/>
                    <a:pt x="649" y="366"/>
                  </a:cubicBezTo>
                  <a:cubicBezTo>
                    <a:pt x="670" y="352"/>
                    <a:pt x="665" y="414"/>
                    <a:pt x="673" y="438"/>
                  </a:cubicBezTo>
                  <a:cubicBezTo>
                    <a:pt x="687" y="480"/>
                    <a:pt x="697" y="509"/>
                    <a:pt x="721" y="546"/>
                  </a:cubicBezTo>
                  <a:cubicBezTo>
                    <a:pt x="750" y="458"/>
                    <a:pt x="720" y="468"/>
                    <a:pt x="793" y="486"/>
                  </a:cubicBezTo>
                  <a:cubicBezTo>
                    <a:pt x="801" y="498"/>
                    <a:pt x="803" y="522"/>
                    <a:pt x="817" y="522"/>
                  </a:cubicBezTo>
                  <a:cubicBezTo>
                    <a:pt x="839" y="522"/>
                    <a:pt x="877" y="432"/>
                    <a:pt x="889" y="414"/>
                  </a:cubicBezTo>
                  <a:cubicBezTo>
                    <a:pt x="901" y="418"/>
                    <a:pt x="923" y="414"/>
                    <a:pt x="925" y="426"/>
                  </a:cubicBezTo>
                  <a:cubicBezTo>
                    <a:pt x="932" y="462"/>
                    <a:pt x="913" y="498"/>
                    <a:pt x="913" y="534"/>
                  </a:cubicBezTo>
                  <a:cubicBezTo>
                    <a:pt x="913" y="578"/>
                    <a:pt x="929" y="665"/>
                    <a:pt x="937" y="714"/>
                  </a:cubicBezTo>
                  <a:lnTo>
                    <a:pt x="997" y="630"/>
                  </a:lnTo>
                  <a:cubicBezTo>
                    <a:pt x="997" y="630"/>
                    <a:pt x="997" y="630"/>
                    <a:pt x="997" y="630"/>
                  </a:cubicBezTo>
                  <a:cubicBezTo>
                    <a:pt x="1009" y="622"/>
                    <a:pt x="1021" y="614"/>
                    <a:pt x="1033" y="606"/>
                  </a:cubicBezTo>
                  <a:cubicBezTo>
                    <a:pt x="1065" y="654"/>
                    <a:pt x="1069" y="706"/>
                    <a:pt x="1081" y="762"/>
                  </a:cubicBezTo>
                  <a:cubicBezTo>
                    <a:pt x="1110" y="895"/>
                    <a:pt x="1066" y="869"/>
                    <a:pt x="1141" y="894"/>
                  </a:cubicBezTo>
                  <a:cubicBezTo>
                    <a:pt x="1149" y="870"/>
                    <a:pt x="1157" y="846"/>
                    <a:pt x="1165" y="822"/>
                  </a:cubicBezTo>
                  <a:cubicBezTo>
                    <a:pt x="1169" y="810"/>
                    <a:pt x="1177" y="786"/>
                    <a:pt x="1177" y="786"/>
                  </a:cubicBezTo>
                  <a:cubicBezTo>
                    <a:pt x="1251" y="811"/>
                    <a:pt x="1223" y="857"/>
                    <a:pt x="1297" y="882"/>
                  </a:cubicBezTo>
                  <a:cubicBezTo>
                    <a:pt x="1309" y="878"/>
                    <a:pt x="1324" y="879"/>
                    <a:pt x="1333" y="870"/>
                  </a:cubicBezTo>
                  <a:cubicBezTo>
                    <a:pt x="1342" y="861"/>
                    <a:pt x="1345" y="834"/>
                    <a:pt x="1345" y="834"/>
                  </a:cubicBezTo>
                </a:path>
              </a:pathLst>
            </a:custGeom>
            <a:noFill/>
            <a:ln w="38100">
              <a:solidFill>
                <a:srgbClr val="00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Text Box 1106"/>
            <p:cNvSpPr txBox="1">
              <a:spLocks noChangeArrowheads="1"/>
            </p:cNvSpPr>
            <p:nvPr/>
          </p:nvSpPr>
          <p:spPr bwMode="auto">
            <a:xfrm>
              <a:off x="1636" y="2923"/>
              <a:ext cx="50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P</a:t>
              </a:r>
              <a:r>
                <a:rPr lang="en-US" b="1" baseline="-25000">
                  <a:solidFill>
                    <a:srgbClr val="000000"/>
                  </a:solidFill>
                </a:rPr>
                <a:t>r</a:t>
              </a:r>
              <a:r>
                <a:rPr lang="en-US" b="1">
                  <a:solidFill>
                    <a:srgbClr val="000000"/>
                  </a:solidFill>
                </a:rPr>
                <a:t>/P</a:t>
              </a:r>
              <a:r>
                <a:rPr lang="en-US" b="1" baseline="-25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4349" name="Text Box 1107"/>
            <p:cNvSpPr txBox="1">
              <a:spLocks noChangeArrowheads="1"/>
            </p:cNvSpPr>
            <p:nvPr/>
          </p:nvSpPr>
          <p:spPr bwMode="auto">
            <a:xfrm>
              <a:off x="3388" y="3799"/>
              <a:ext cx="49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d=vt</a:t>
              </a:r>
              <a:endParaRPr lang="en-US" b="1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Statistical Multipath Model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19500"/>
            <a:ext cx="8172450" cy="2114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Random # of multipath components, each with </a:t>
            </a:r>
            <a:r>
              <a:rPr lang="en-US" sz="2800" smtClean="0">
                <a:solidFill>
                  <a:srgbClr val="0033CC"/>
                </a:solidFill>
              </a:rPr>
              <a:t>varying amplitude, phase, doppler, and delay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Narrowband channel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Signal amplitude varies randomly (complex Gaussian).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2</a:t>
            </a:r>
            <a:r>
              <a:rPr lang="en-US" sz="2400" baseline="30000" smtClean="0"/>
              <a:t>nd</a:t>
            </a:r>
            <a:r>
              <a:rPr lang="en-US" sz="2400" smtClean="0"/>
              <a:t> order statistics (Bessel function), Fade duration, etc.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Wideband channel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Characterized by channel scattering function (</a:t>
            </a:r>
            <a:r>
              <a:rPr lang="en-US" sz="2400" i="1" smtClean="0"/>
              <a:t>B</a:t>
            </a:r>
            <a:r>
              <a:rPr lang="en-US" sz="2400" i="1" baseline="-25000" smtClean="0"/>
              <a:t>c</a:t>
            </a:r>
            <a:r>
              <a:rPr lang="en-US" sz="2400" i="1" smtClean="0"/>
              <a:t>,B</a:t>
            </a:r>
            <a:r>
              <a:rPr lang="en-US" sz="2400" i="1" baseline="-25000" smtClean="0"/>
              <a:t>d</a:t>
            </a:r>
            <a:r>
              <a:rPr lang="en-US" sz="2400" smtClean="0"/>
              <a:t>)</a:t>
            </a:r>
          </a:p>
        </p:txBody>
      </p:sp>
      <p:sp>
        <p:nvSpPr>
          <p:cNvPr id="15364" name="Rectangle 4" descr="Granite"/>
          <p:cNvSpPr>
            <a:spLocks noChangeArrowheads="1"/>
          </p:cNvSpPr>
          <p:nvPr/>
        </p:nvSpPr>
        <p:spPr bwMode="auto">
          <a:xfrm>
            <a:off x="3927475" y="1912938"/>
            <a:ext cx="390525" cy="5984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2487613" y="2636838"/>
            <a:ext cx="312737" cy="614362"/>
            <a:chOff x="805" y="3660"/>
            <a:chExt cx="144" cy="297"/>
          </a:xfrm>
        </p:grpSpPr>
        <p:sp>
          <p:nvSpPr>
            <p:cNvPr id="15440" name="Line 6"/>
            <p:cNvSpPr>
              <a:spLocks noChangeShapeType="1"/>
            </p:cNvSpPr>
            <p:nvPr/>
          </p:nvSpPr>
          <p:spPr bwMode="auto">
            <a:xfrm>
              <a:off x="876" y="3765"/>
              <a:ext cx="0" cy="19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AutoShape 7"/>
            <p:cNvSpPr>
              <a:spLocks noChangeArrowheads="1"/>
            </p:cNvSpPr>
            <p:nvPr/>
          </p:nvSpPr>
          <p:spPr bwMode="auto">
            <a:xfrm>
              <a:off x="805" y="3660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6" name="Line 8"/>
          <p:cNvSpPr>
            <a:spLocks noChangeShapeType="1"/>
          </p:cNvSpPr>
          <p:nvPr/>
        </p:nvSpPr>
        <p:spPr bwMode="auto">
          <a:xfrm>
            <a:off x="2967038" y="2760663"/>
            <a:ext cx="2130425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 flipV="1">
            <a:off x="3044825" y="2162175"/>
            <a:ext cx="1065213" cy="5476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4057650" y="2187575"/>
            <a:ext cx="962025" cy="4476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>
            <a:off x="3044825" y="2760663"/>
            <a:ext cx="1169988" cy="6223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 flipV="1">
            <a:off x="4214813" y="2884488"/>
            <a:ext cx="857250" cy="4984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13" descr="10%"/>
          <p:cNvSpPr>
            <a:spLocks noChangeArrowheads="1"/>
          </p:cNvSpPr>
          <p:nvPr/>
        </p:nvSpPr>
        <p:spPr bwMode="auto">
          <a:xfrm>
            <a:off x="3746500" y="3382963"/>
            <a:ext cx="987425" cy="115887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5372" name="Rectangle 14" descr="Denim"/>
          <p:cNvSpPr>
            <a:spLocks noChangeArrowheads="1"/>
          </p:cNvSpPr>
          <p:nvPr/>
        </p:nvSpPr>
        <p:spPr bwMode="auto">
          <a:xfrm>
            <a:off x="4708525" y="1714500"/>
            <a:ext cx="388938" cy="5969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5373" name="Line 15"/>
          <p:cNvSpPr>
            <a:spLocks noChangeShapeType="1"/>
          </p:cNvSpPr>
          <p:nvPr/>
        </p:nvSpPr>
        <p:spPr bwMode="auto">
          <a:xfrm flipV="1">
            <a:off x="3070225" y="2012950"/>
            <a:ext cx="1819275" cy="6477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Line 16"/>
          <p:cNvSpPr>
            <a:spLocks noChangeShapeType="1"/>
          </p:cNvSpPr>
          <p:nvPr/>
        </p:nvSpPr>
        <p:spPr bwMode="auto">
          <a:xfrm>
            <a:off x="4967288" y="2012950"/>
            <a:ext cx="728662" cy="449263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Line 17"/>
          <p:cNvSpPr>
            <a:spLocks noChangeShapeType="1"/>
          </p:cNvSpPr>
          <p:nvPr/>
        </p:nvSpPr>
        <p:spPr bwMode="auto">
          <a:xfrm>
            <a:off x="4960938" y="2032000"/>
            <a:ext cx="314325" cy="657225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Line 18"/>
          <p:cNvSpPr>
            <a:spLocks noChangeShapeType="1"/>
          </p:cNvSpPr>
          <p:nvPr/>
        </p:nvSpPr>
        <p:spPr bwMode="auto">
          <a:xfrm>
            <a:off x="4967288" y="1989138"/>
            <a:ext cx="598487" cy="173037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Rectangle 19"/>
          <p:cNvSpPr>
            <a:spLocks noChangeArrowheads="1"/>
          </p:cNvSpPr>
          <p:nvPr/>
        </p:nvSpPr>
        <p:spPr bwMode="auto">
          <a:xfrm>
            <a:off x="3036888" y="2154238"/>
            <a:ext cx="244475" cy="269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5378" name="Line 20"/>
          <p:cNvSpPr>
            <a:spLocks noChangeShapeType="1"/>
          </p:cNvSpPr>
          <p:nvPr/>
        </p:nvSpPr>
        <p:spPr bwMode="auto">
          <a:xfrm flipV="1">
            <a:off x="2844800" y="2154238"/>
            <a:ext cx="419100" cy="608012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Line 21"/>
          <p:cNvSpPr>
            <a:spLocks noChangeShapeType="1"/>
          </p:cNvSpPr>
          <p:nvPr/>
        </p:nvSpPr>
        <p:spPr bwMode="auto">
          <a:xfrm>
            <a:off x="3281363" y="2154238"/>
            <a:ext cx="1819275" cy="43815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5380" name="Group 22"/>
          <p:cNvGrpSpPr>
            <a:grpSpLocks/>
          </p:cNvGrpSpPr>
          <p:nvPr/>
        </p:nvGrpSpPr>
        <p:grpSpPr bwMode="auto">
          <a:xfrm>
            <a:off x="4962525" y="2754313"/>
            <a:ext cx="787400" cy="347662"/>
            <a:chOff x="3835" y="3383"/>
            <a:chExt cx="586" cy="261"/>
          </a:xfrm>
        </p:grpSpPr>
        <p:sp>
          <p:nvSpPr>
            <p:cNvPr id="15381" name="Freeform 23"/>
            <p:cNvSpPr>
              <a:spLocks/>
            </p:cNvSpPr>
            <p:nvPr/>
          </p:nvSpPr>
          <p:spPr bwMode="auto">
            <a:xfrm>
              <a:off x="3858" y="3430"/>
              <a:ext cx="510" cy="146"/>
            </a:xfrm>
            <a:custGeom>
              <a:avLst/>
              <a:gdLst>
                <a:gd name="T0" fmla="*/ 0 w 353"/>
                <a:gd name="T1" fmla="*/ 603 h 83"/>
                <a:gd name="T2" fmla="*/ 0 w 353"/>
                <a:gd name="T3" fmla="*/ 1377 h 83"/>
                <a:gd name="T4" fmla="*/ 2216 w 353"/>
                <a:gd name="T5" fmla="*/ 1377 h 83"/>
                <a:gd name="T6" fmla="*/ 2122 w 353"/>
                <a:gd name="T7" fmla="*/ 795 h 83"/>
                <a:gd name="T8" fmla="*/ 1540 w 353"/>
                <a:gd name="T9" fmla="*/ 603 h 83"/>
                <a:gd name="T10" fmla="*/ 1263 w 353"/>
                <a:gd name="T11" fmla="*/ 0 h 83"/>
                <a:gd name="T12" fmla="*/ 578 w 353"/>
                <a:gd name="T13" fmla="*/ 0 h 83"/>
                <a:gd name="T14" fmla="*/ 394 w 353"/>
                <a:gd name="T15" fmla="*/ 603 h 83"/>
                <a:gd name="T16" fmla="*/ 0 w 353"/>
                <a:gd name="T17" fmla="*/ 603 h 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3"/>
                <a:gd name="T28" fmla="*/ 0 h 83"/>
                <a:gd name="T29" fmla="*/ 353 w 353"/>
                <a:gd name="T30" fmla="*/ 83 h 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3" h="83">
                  <a:moveTo>
                    <a:pt x="0" y="36"/>
                  </a:moveTo>
                  <a:lnTo>
                    <a:pt x="0" y="82"/>
                  </a:lnTo>
                  <a:lnTo>
                    <a:pt x="352" y="82"/>
                  </a:lnTo>
                  <a:lnTo>
                    <a:pt x="337" y="47"/>
                  </a:lnTo>
                  <a:lnTo>
                    <a:pt x="245" y="36"/>
                  </a:lnTo>
                  <a:lnTo>
                    <a:pt x="201" y="0"/>
                  </a:lnTo>
                  <a:lnTo>
                    <a:pt x="92" y="0"/>
                  </a:lnTo>
                  <a:lnTo>
                    <a:pt x="63" y="36"/>
                  </a:lnTo>
                  <a:lnTo>
                    <a:pt x="0" y="36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4"/>
            <p:cNvSpPr>
              <a:spLocks/>
            </p:cNvSpPr>
            <p:nvPr/>
          </p:nvSpPr>
          <p:spPr bwMode="auto">
            <a:xfrm>
              <a:off x="3858" y="3430"/>
              <a:ext cx="510" cy="146"/>
            </a:xfrm>
            <a:custGeom>
              <a:avLst/>
              <a:gdLst>
                <a:gd name="T0" fmla="*/ 0 w 353"/>
                <a:gd name="T1" fmla="*/ 603 h 83"/>
                <a:gd name="T2" fmla="*/ 0 w 353"/>
                <a:gd name="T3" fmla="*/ 1377 h 83"/>
                <a:gd name="T4" fmla="*/ 2216 w 353"/>
                <a:gd name="T5" fmla="*/ 1377 h 83"/>
                <a:gd name="T6" fmla="*/ 2122 w 353"/>
                <a:gd name="T7" fmla="*/ 795 h 83"/>
                <a:gd name="T8" fmla="*/ 1540 w 353"/>
                <a:gd name="T9" fmla="*/ 603 h 83"/>
                <a:gd name="T10" fmla="*/ 1263 w 353"/>
                <a:gd name="T11" fmla="*/ 0 h 83"/>
                <a:gd name="T12" fmla="*/ 578 w 353"/>
                <a:gd name="T13" fmla="*/ 0 h 83"/>
                <a:gd name="T14" fmla="*/ 394 w 353"/>
                <a:gd name="T15" fmla="*/ 603 h 83"/>
                <a:gd name="T16" fmla="*/ 0 w 353"/>
                <a:gd name="T17" fmla="*/ 603 h 83"/>
                <a:gd name="T18" fmla="*/ 0 w 353"/>
                <a:gd name="T19" fmla="*/ 603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3"/>
                <a:gd name="T31" fmla="*/ 0 h 83"/>
                <a:gd name="T32" fmla="*/ 353 w 353"/>
                <a:gd name="T33" fmla="*/ 83 h 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3" h="83">
                  <a:moveTo>
                    <a:pt x="0" y="36"/>
                  </a:moveTo>
                  <a:lnTo>
                    <a:pt x="0" y="82"/>
                  </a:lnTo>
                  <a:lnTo>
                    <a:pt x="352" y="82"/>
                  </a:lnTo>
                  <a:lnTo>
                    <a:pt x="337" y="47"/>
                  </a:lnTo>
                  <a:lnTo>
                    <a:pt x="245" y="36"/>
                  </a:lnTo>
                  <a:lnTo>
                    <a:pt x="201" y="0"/>
                  </a:lnTo>
                  <a:lnTo>
                    <a:pt x="92" y="0"/>
                  </a:lnTo>
                  <a:lnTo>
                    <a:pt x="63" y="36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5"/>
            <p:cNvSpPr>
              <a:spLocks/>
            </p:cNvSpPr>
            <p:nvPr/>
          </p:nvSpPr>
          <p:spPr bwMode="auto">
            <a:xfrm>
              <a:off x="4245" y="3516"/>
              <a:ext cx="43" cy="60"/>
            </a:xfrm>
            <a:custGeom>
              <a:avLst/>
              <a:gdLst>
                <a:gd name="T0" fmla="*/ 176 w 30"/>
                <a:gd name="T1" fmla="*/ 561 h 34"/>
                <a:gd name="T2" fmla="*/ 0 w 30"/>
                <a:gd name="T3" fmla="*/ 561 h 34"/>
                <a:gd name="T4" fmla="*/ 0 w 30"/>
                <a:gd name="T5" fmla="*/ 468 h 34"/>
                <a:gd name="T6" fmla="*/ 13 w 30"/>
                <a:gd name="T7" fmla="*/ 358 h 34"/>
                <a:gd name="T8" fmla="*/ 39 w 30"/>
                <a:gd name="T9" fmla="*/ 268 h 34"/>
                <a:gd name="T10" fmla="*/ 42 w 30"/>
                <a:gd name="T11" fmla="*/ 175 h 34"/>
                <a:gd name="T12" fmla="*/ 80 w 30"/>
                <a:gd name="T13" fmla="*/ 106 h 34"/>
                <a:gd name="T14" fmla="*/ 100 w 30"/>
                <a:gd name="T15" fmla="*/ 65 h 34"/>
                <a:gd name="T16" fmla="*/ 138 w 30"/>
                <a:gd name="T17" fmla="*/ 37 h 34"/>
                <a:gd name="T18" fmla="*/ 176 w 30"/>
                <a:gd name="T19" fmla="*/ 0 h 34"/>
                <a:gd name="T20" fmla="*/ 176 w 30"/>
                <a:gd name="T21" fmla="*/ 0 h 34"/>
                <a:gd name="T22" fmla="*/ 176 w 30"/>
                <a:gd name="T23" fmla="*/ 37 h 34"/>
                <a:gd name="T24" fmla="*/ 176 w 30"/>
                <a:gd name="T25" fmla="*/ 37 h 34"/>
                <a:gd name="T26" fmla="*/ 176 w 30"/>
                <a:gd name="T27" fmla="*/ 65 h 34"/>
                <a:gd name="T28" fmla="*/ 176 w 30"/>
                <a:gd name="T29" fmla="*/ 138 h 34"/>
                <a:gd name="T30" fmla="*/ 176 w 30"/>
                <a:gd name="T31" fmla="*/ 268 h 34"/>
                <a:gd name="T32" fmla="*/ 176 w 30"/>
                <a:gd name="T33" fmla="*/ 395 h 34"/>
                <a:gd name="T34" fmla="*/ 176 w 30"/>
                <a:gd name="T35" fmla="*/ 561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"/>
                <a:gd name="T55" fmla="*/ 0 h 34"/>
                <a:gd name="T56" fmla="*/ 30 w 3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" h="34">
                  <a:moveTo>
                    <a:pt x="29" y="33"/>
                  </a:moveTo>
                  <a:lnTo>
                    <a:pt x="0" y="33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8"/>
                  </a:lnTo>
                  <a:lnTo>
                    <a:pt x="29" y="16"/>
                  </a:lnTo>
                  <a:lnTo>
                    <a:pt x="29" y="23"/>
                  </a:lnTo>
                  <a:lnTo>
                    <a:pt x="29" y="3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6"/>
            <p:cNvSpPr>
              <a:spLocks/>
            </p:cNvSpPr>
            <p:nvPr/>
          </p:nvSpPr>
          <p:spPr bwMode="auto">
            <a:xfrm>
              <a:off x="4245" y="3516"/>
              <a:ext cx="43" cy="60"/>
            </a:xfrm>
            <a:custGeom>
              <a:avLst/>
              <a:gdLst>
                <a:gd name="T0" fmla="*/ 0 w 30"/>
                <a:gd name="T1" fmla="*/ 561 h 34"/>
                <a:gd name="T2" fmla="*/ 0 w 30"/>
                <a:gd name="T3" fmla="*/ 468 h 34"/>
                <a:gd name="T4" fmla="*/ 13 w 30"/>
                <a:gd name="T5" fmla="*/ 358 h 34"/>
                <a:gd name="T6" fmla="*/ 39 w 30"/>
                <a:gd name="T7" fmla="*/ 268 h 34"/>
                <a:gd name="T8" fmla="*/ 42 w 30"/>
                <a:gd name="T9" fmla="*/ 175 h 34"/>
                <a:gd name="T10" fmla="*/ 80 w 30"/>
                <a:gd name="T11" fmla="*/ 106 h 34"/>
                <a:gd name="T12" fmla="*/ 100 w 30"/>
                <a:gd name="T13" fmla="*/ 65 h 34"/>
                <a:gd name="T14" fmla="*/ 138 w 30"/>
                <a:gd name="T15" fmla="*/ 37 h 34"/>
                <a:gd name="T16" fmla="*/ 176 w 30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4"/>
                <a:gd name="T29" fmla="*/ 30 w 30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4">
                  <a:moveTo>
                    <a:pt x="0" y="33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7"/>
            <p:cNvSpPr>
              <a:spLocks/>
            </p:cNvSpPr>
            <p:nvPr/>
          </p:nvSpPr>
          <p:spPr bwMode="auto">
            <a:xfrm>
              <a:off x="4287" y="3516"/>
              <a:ext cx="45" cy="60"/>
            </a:xfrm>
            <a:custGeom>
              <a:avLst/>
              <a:gdLst>
                <a:gd name="T0" fmla="*/ 0 w 31"/>
                <a:gd name="T1" fmla="*/ 561 h 34"/>
                <a:gd name="T2" fmla="*/ 0 w 31"/>
                <a:gd name="T3" fmla="*/ 0 h 34"/>
                <a:gd name="T4" fmla="*/ 32 w 31"/>
                <a:gd name="T5" fmla="*/ 37 h 34"/>
                <a:gd name="T6" fmla="*/ 70 w 31"/>
                <a:gd name="T7" fmla="*/ 65 h 34"/>
                <a:gd name="T8" fmla="*/ 109 w 31"/>
                <a:gd name="T9" fmla="*/ 106 h 34"/>
                <a:gd name="T10" fmla="*/ 135 w 31"/>
                <a:gd name="T11" fmla="*/ 175 h 34"/>
                <a:gd name="T12" fmla="*/ 155 w 31"/>
                <a:gd name="T13" fmla="*/ 268 h 34"/>
                <a:gd name="T14" fmla="*/ 168 w 31"/>
                <a:gd name="T15" fmla="*/ 358 h 34"/>
                <a:gd name="T16" fmla="*/ 183 w 31"/>
                <a:gd name="T17" fmla="*/ 468 h 34"/>
                <a:gd name="T18" fmla="*/ 196 w 31"/>
                <a:gd name="T19" fmla="*/ 561 h 34"/>
                <a:gd name="T20" fmla="*/ 196 w 31"/>
                <a:gd name="T21" fmla="*/ 561 h 34"/>
                <a:gd name="T22" fmla="*/ 183 w 31"/>
                <a:gd name="T23" fmla="*/ 561 h 34"/>
                <a:gd name="T24" fmla="*/ 183 w 31"/>
                <a:gd name="T25" fmla="*/ 561 h 34"/>
                <a:gd name="T26" fmla="*/ 168 w 31"/>
                <a:gd name="T27" fmla="*/ 561 h 34"/>
                <a:gd name="T28" fmla="*/ 148 w 31"/>
                <a:gd name="T29" fmla="*/ 561 h 34"/>
                <a:gd name="T30" fmla="*/ 109 w 31"/>
                <a:gd name="T31" fmla="*/ 561 h 34"/>
                <a:gd name="T32" fmla="*/ 60 w 31"/>
                <a:gd name="T33" fmla="*/ 561 h 34"/>
                <a:gd name="T34" fmla="*/ 0 w 31"/>
                <a:gd name="T35" fmla="*/ 561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"/>
                <a:gd name="T55" fmla="*/ 0 h 34"/>
                <a:gd name="T56" fmla="*/ 31 w 31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" h="34">
                  <a:moveTo>
                    <a:pt x="0" y="33"/>
                  </a:moveTo>
                  <a:lnTo>
                    <a:pt x="0" y="0"/>
                  </a:ln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1" y="10"/>
                  </a:lnTo>
                  <a:lnTo>
                    <a:pt x="24" y="16"/>
                  </a:lnTo>
                  <a:lnTo>
                    <a:pt x="26" y="21"/>
                  </a:lnTo>
                  <a:lnTo>
                    <a:pt x="28" y="27"/>
                  </a:lnTo>
                  <a:lnTo>
                    <a:pt x="30" y="33"/>
                  </a:lnTo>
                  <a:lnTo>
                    <a:pt x="28" y="33"/>
                  </a:lnTo>
                  <a:lnTo>
                    <a:pt x="26" y="33"/>
                  </a:lnTo>
                  <a:lnTo>
                    <a:pt x="23" y="33"/>
                  </a:lnTo>
                  <a:lnTo>
                    <a:pt x="17" y="33"/>
                  </a:lnTo>
                  <a:lnTo>
                    <a:pt x="9" y="33"/>
                  </a:lnTo>
                  <a:lnTo>
                    <a:pt x="0" y="3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28"/>
            <p:cNvSpPr>
              <a:spLocks/>
            </p:cNvSpPr>
            <p:nvPr/>
          </p:nvSpPr>
          <p:spPr bwMode="auto">
            <a:xfrm>
              <a:off x="4287" y="3516"/>
              <a:ext cx="45" cy="60"/>
            </a:xfrm>
            <a:custGeom>
              <a:avLst/>
              <a:gdLst>
                <a:gd name="T0" fmla="*/ 0 w 31"/>
                <a:gd name="T1" fmla="*/ 0 h 34"/>
                <a:gd name="T2" fmla="*/ 32 w 31"/>
                <a:gd name="T3" fmla="*/ 37 h 34"/>
                <a:gd name="T4" fmla="*/ 70 w 31"/>
                <a:gd name="T5" fmla="*/ 65 h 34"/>
                <a:gd name="T6" fmla="*/ 109 w 31"/>
                <a:gd name="T7" fmla="*/ 106 h 34"/>
                <a:gd name="T8" fmla="*/ 135 w 31"/>
                <a:gd name="T9" fmla="*/ 175 h 34"/>
                <a:gd name="T10" fmla="*/ 155 w 31"/>
                <a:gd name="T11" fmla="*/ 268 h 34"/>
                <a:gd name="T12" fmla="*/ 168 w 31"/>
                <a:gd name="T13" fmla="*/ 358 h 34"/>
                <a:gd name="T14" fmla="*/ 183 w 31"/>
                <a:gd name="T15" fmla="*/ 468 h 34"/>
                <a:gd name="T16" fmla="*/ 196 w 31"/>
                <a:gd name="T17" fmla="*/ 561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34"/>
                <a:gd name="T29" fmla="*/ 31 w 31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34">
                  <a:moveTo>
                    <a:pt x="0" y="0"/>
                  </a:move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1" y="10"/>
                  </a:lnTo>
                  <a:lnTo>
                    <a:pt x="24" y="16"/>
                  </a:lnTo>
                  <a:lnTo>
                    <a:pt x="26" y="21"/>
                  </a:lnTo>
                  <a:lnTo>
                    <a:pt x="28" y="27"/>
                  </a:lnTo>
                  <a:lnTo>
                    <a:pt x="30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Freeform 29"/>
            <p:cNvSpPr>
              <a:spLocks/>
            </p:cNvSpPr>
            <p:nvPr/>
          </p:nvSpPr>
          <p:spPr bwMode="auto">
            <a:xfrm>
              <a:off x="4251" y="3523"/>
              <a:ext cx="75" cy="93"/>
            </a:xfrm>
            <a:custGeom>
              <a:avLst/>
              <a:gdLst>
                <a:gd name="T0" fmla="*/ 156 w 52"/>
                <a:gd name="T1" fmla="*/ 0 h 53"/>
                <a:gd name="T2" fmla="*/ 185 w 52"/>
                <a:gd name="T3" fmla="*/ 0 h 53"/>
                <a:gd name="T4" fmla="*/ 225 w 52"/>
                <a:gd name="T5" fmla="*/ 37 h 53"/>
                <a:gd name="T6" fmla="*/ 252 w 52"/>
                <a:gd name="T7" fmla="*/ 65 h 53"/>
                <a:gd name="T8" fmla="*/ 273 w 52"/>
                <a:gd name="T9" fmla="*/ 135 h 53"/>
                <a:gd name="T10" fmla="*/ 300 w 52"/>
                <a:gd name="T11" fmla="*/ 200 h 53"/>
                <a:gd name="T12" fmla="*/ 306 w 52"/>
                <a:gd name="T13" fmla="*/ 265 h 53"/>
                <a:gd name="T14" fmla="*/ 320 w 52"/>
                <a:gd name="T15" fmla="*/ 351 h 53"/>
                <a:gd name="T16" fmla="*/ 320 w 52"/>
                <a:gd name="T17" fmla="*/ 444 h 53"/>
                <a:gd name="T18" fmla="*/ 320 w 52"/>
                <a:gd name="T19" fmla="*/ 514 h 53"/>
                <a:gd name="T20" fmla="*/ 306 w 52"/>
                <a:gd name="T21" fmla="*/ 616 h 53"/>
                <a:gd name="T22" fmla="*/ 300 w 52"/>
                <a:gd name="T23" fmla="*/ 665 h 53"/>
                <a:gd name="T24" fmla="*/ 273 w 52"/>
                <a:gd name="T25" fmla="*/ 730 h 53"/>
                <a:gd name="T26" fmla="*/ 252 w 52"/>
                <a:gd name="T27" fmla="*/ 795 h 53"/>
                <a:gd name="T28" fmla="*/ 225 w 52"/>
                <a:gd name="T29" fmla="*/ 832 h 53"/>
                <a:gd name="T30" fmla="*/ 185 w 52"/>
                <a:gd name="T31" fmla="*/ 865 h 53"/>
                <a:gd name="T32" fmla="*/ 156 w 52"/>
                <a:gd name="T33" fmla="*/ 865 h 53"/>
                <a:gd name="T34" fmla="*/ 128 w 52"/>
                <a:gd name="T35" fmla="*/ 865 h 53"/>
                <a:gd name="T36" fmla="*/ 95 w 52"/>
                <a:gd name="T37" fmla="*/ 832 h 53"/>
                <a:gd name="T38" fmla="*/ 69 w 52"/>
                <a:gd name="T39" fmla="*/ 795 h 53"/>
                <a:gd name="T40" fmla="*/ 42 w 52"/>
                <a:gd name="T41" fmla="*/ 730 h 53"/>
                <a:gd name="T42" fmla="*/ 19 w 52"/>
                <a:gd name="T43" fmla="*/ 665 h 53"/>
                <a:gd name="T44" fmla="*/ 13 w 52"/>
                <a:gd name="T45" fmla="*/ 616 h 53"/>
                <a:gd name="T46" fmla="*/ 0 w 52"/>
                <a:gd name="T47" fmla="*/ 514 h 53"/>
                <a:gd name="T48" fmla="*/ 0 w 52"/>
                <a:gd name="T49" fmla="*/ 444 h 53"/>
                <a:gd name="T50" fmla="*/ 0 w 52"/>
                <a:gd name="T51" fmla="*/ 351 h 53"/>
                <a:gd name="T52" fmla="*/ 13 w 52"/>
                <a:gd name="T53" fmla="*/ 265 h 53"/>
                <a:gd name="T54" fmla="*/ 19 w 52"/>
                <a:gd name="T55" fmla="*/ 200 h 53"/>
                <a:gd name="T56" fmla="*/ 42 w 52"/>
                <a:gd name="T57" fmla="*/ 135 h 53"/>
                <a:gd name="T58" fmla="*/ 69 w 52"/>
                <a:gd name="T59" fmla="*/ 65 h 53"/>
                <a:gd name="T60" fmla="*/ 95 w 52"/>
                <a:gd name="T61" fmla="*/ 37 h 53"/>
                <a:gd name="T62" fmla="*/ 128 w 52"/>
                <a:gd name="T63" fmla="*/ 0 h 53"/>
                <a:gd name="T64" fmla="*/ 156 w 52"/>
                <a:gd name="T65" fmla="*/ 0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"/>
                <a:gd name="T100" fmla="*/ 0 h 53"/>
                <a:gd name="T101" fmla="*/ 52 w 52"/>
                <a:gd name="T102" fmla="*/ 53 h 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" h="53">
                  <a:moveTo>
                    <a:pt x="25" y="0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9" y="16"/>
                  </a:lnTo>
                  <a:lnTo>
                    <a:pt x="51" y="21"/>
                  </a:lnTo>
                  <a:lnTo>
                    <a:pt x="51" y="27"/>
                  </a:lnTo>
                  <a:lnTo>
                    <a:pt x="51" y="31"/>
                  </a:lnTo>
                  <a:lnTo>
                    <a:pt x="49" y="37"/>
                  </a:lnTo>
                  <a:lnTo>
                    <a:pt x="48" y="40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36" y="50"/>
                  </a:lnTo>
                  <a:lnTo>
                    <a:pt x="30" y="52"/>
                  </a:lnTo>
                  <a:lnTo>
                    <a:pt x="25" y="52"/>
                  </a:lnTo>
                  <a:lnTo>
                    <a:pt x="21" y="52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5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30"/>
            <p:cNvSpPr>
              <a:spLocks/>
            </p:cNvSpPr>
            <p:nvPr/>
          </p:nvSpPr>
          <p:spPr bwMode="auto">
            <a:xfrm>
              <a:off x="4251" y="3523"/>
              <a:ext cx="75" cy="93"/>
            </a:xfrm>
            <a:custGeom>
              <a:avLst/>
              <a:gdLst>
                <a:gd name="T0" fmla="*/ 156 w 52"/>
                <a:gd name="T1" fmla="*/ 0 h 53"/>
                <a:gd name="T2" fmla="*/ 185 w 52"/>
                <a:gd name="T3" fmla="*/ 0 h 53"/>
                <a:gd name="T4" fmla="*/ 225 w 52"/>
                <a:gd name="T5" fmla="*/ 37 h 53"/>
                <a:gd name="T6" fmla="*/ 252 w 52"/>
                <a:gd name="T7" fmla="*/ 65 h 53"/>
                <a:gd name="T8" fmla="*/ 273 w 52"/>
                <a:gd name="T9" fmla="*/ 135 h 53"/>
                <a:gd name="T10" fmla="*/ 300 w 52"/>
                <a:gd name="T11" fmla="*/ 200 h 53"/>
                <a:gd name="T12" fmla="*/ 306 w 52"/>
                <a:gd name="T13" fmla="*/ 265 h 53"/>
                <a:gd name="T14" fmla="*/ 320 w 52"/>
                <a:gd name="T15" fmla="*/ 351 h 53"/>
                <a:gd name="T16" fmla="*/ 320 w 52"/>
                <a:gd name="T17" fmla="*/ 444 h 53"/>
                <a:gd name="T18" fmla="*/ 320 w 52"/>
                <a:gd name="T19" fmla="*/ 514 h 53"/>
                <a:gd name="T20" fmla="*/ 306 w 52"/>
                <a:gd name="T21" fmla="*/ 616 h 53"/>
                <a:gd name="T22" fmla="*/ 300 w 52"/>
                <a:gd name="T23" fmla="*/ 665 h 53"/>
                <a:gd name="T24" fmla="*/ 273 w 52"/>
                <a:gd name="T25" fmla="*/ 730 h 53"/>
                <a:gd name="T26" fmla="*/ 252 w 52"/>
                <a:gd name="T27" fmla="*/ 795 h 53"/>
                <a:gd name="T28" fmla="*/ 225 w 52"/>
                <a:gd name="T29" fmla="*/ 832 h 53"/>
                <a:gd name="T30" fmla="*/ 185 w 52"/>
                <a:gd name="T31" fmla="*/ 865 h 53"/>
                <a:gd name="T32" fmla="*/ 156 w 52"/>
                <a:gd name="T33" fmla="*/ 865 h 53"/>
                <a:gd name="T34" fmla="*/ 128 w 52"/>
                <a:gd name="T35" fmla="*/ 865 h 53"/>
                <a:gd name="T36" fmla="*/ 95 w 52"/>
                <a:gd name="T37" fmla="*/ 832 h 53"/>
                <a:gd name="T38" fmla="*/ 69 w 52"/>
                <a:gd name="T39" fmla="*/ 795 h 53"/>
                <a:gd name="T40" fmla="*/ 42 w 52"/>
                <a:gd name="T41" fmla="*/ 730 h 53"/>
                <a:gd name="T42" fmla="*/ 19 w 52"/>
                <a:gd name="T43" fmla="*/ 665 h 53"/>
                <a:gd name="T44" fmla="*/ 13 w 52"/>
                <a:gd name="T45" fmla="*/ 616 h 53"/>
                <a:gd name="T46" fmla="*/ 0 w 52"/>
                <a:gd name="T47" fmla="*/ 514 h 53"/>
                <a:gd name="T48" fmla="*/ 0 w 52"/>
                <a:gd name="T49" fmla="*/ 444 h 53"/>
                <a:gd name="T50" fmla="*/ 0 w 52"/>
                <a:gd name="T51" fmla="*/ 351 h 53"/>
                <a:gd name="T52" fmla="*/ 13 w 52"/>
                <a:gd name="T53" fmla="*/ 265 h 53"/>
                <a:gd name="T54" fmla="*/ 19 w 52"/>
                <a:gd name="T55" fmla="*/ 200 h 53"/>
                <a:gd name="T56" fmla="*/ 42 w 52"/>
                <a:gd name="T57" fmla="*/ 135 h 53"/>
                <a:gd name="T58" fmla="*/ 69 w 52"/>
                <a:gd name="T59" fmla="*/ 65 h 53"/>
                <a:gd name="T60" fmla="*/ 95 w 52"/>
                <a:gd name="T61" fmla="*/ 37 h 53"/>
                <a:gd name="T62" fmla="*/ 128 w 52"/>
                <a:gd name="T63" fmla="*/ 0 h 53"/>
                <a:gd name="T64" fmla="*/ 156 w 52"/>
                <a:gd name="T65" fmla="*/ 0 h 53"/>
                <a:gd name="T66" fmla="*/ 156 w 52"/>
                <a:gd name="T67" fmla="*/ 0 h 53"/>
                <a:gd name="T68" fmla="*/ 156 w 52"/>
                <a:gd name="T69" fmla="*/ 0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2"/>
                <a:gd name="T106" fmla="*/ 0 h 53"/>
                <a:gd name="T107" fmla="*/ 52 w 52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2" h="53">
                  <a:moveTo>
                    <a:pt x="25" y="0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9" y="16"/>
                  </a:lnTo>
                  <a:lnTo>
                    <a:pt x="51" y="21"/>
                  </a:lnTo>
                  <a:lnTo>
                    <a:pt x="51" y="27"/>
                  </a:lnTo>
                  <a:lnTo>
                    <a:pt x="51" y="31"/>
                  </a:lnTo>
                  <a:lnTo>
                    <a:pt x="49" y="37"/>
                  </a:lnTo>
                  <a:lnTo>
                    <a:pt x="48" y="40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36" y="50"/>
                  </a:lnTo>
                  <a:lnTo>
                    <a:pt x="30" y="52"/>
                  </a:lnTo>
                  <a:lnTo>
                    <a:pt x="25" y="52"/>
                  </a:lnTo>
                  <a:lnTo>
                    <a:pt x="21" y="52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31"/>
            <p:cNvSpPr>
              <a:spLocks/>
            </p:cNvSpPr>
            <p:nvPr/>
          </p:nvSpPr>
          <p:spPr bwMode="auto">
            <a:xfrm>
              <a:off x="4267" y="3544"/>
              <a:ext cx="43" cy="51"/>
            </a:xfrm>
            <a:custGeom>
              <a:avLst/>
              <a:gdLst>
                <a:gd name="T0" fmla="*/ 86 w 30"/>
                <a:gd name="T1" fmla="*/ 0 h 29"/>
                <a:gd name="T2" fmla="*/ 100 w 30"/>
                <a:gd name="T3" fmla="*/ 0 h 29"/>
                <a:gd name="T4" fmla="*/ 115 w 30"/>
                <a:gd name="T5" fmla="*/ 0 h 29"/>
                <a:gd name="T6" fmla="*/ 128 w 30"/>
                <a:gd name="T7" fmla="*/ 37 h 29"/>
                <a:gd name="T8" fmla="*/ 155 w 30"/>
                <a:gd name="T9" fmla="*/ 65 h 29"/>
                <a:gd name="T10" fmla="*/ 155 w 30"/>
                <a:gd name="T11" fmla="*/ 86 h 29"/>
                <a:gd name="T12" fmla="*/ 165 w 30"/>
                <a:gd name="T13" fmla="*/ 114 h 29"/>
                <a:gd name="T14" fmla="*/ 176 w 30"/>
                <a:gd name="T15" fmla="*/ 179 h 29"/>
                <a:gd name="T16" fmla="*/ 176 w 30"/>
                <a:gd name="T17" fmla="*/ 216 h 29"/>
                <a:gd name="T18" fmla="*/ 176 w 30"/>
                <a:gd name="T19" fmla="*/ 288 h 29"/>
                <a:gd name="T20" fmla="*/ 165 w 30"/>
                <a:gd name="T21" fmla="*/ 315 h 29"/>
                <a:gd name="T22" fmla="*/ 155 w 30"/>
                <a:gd name="T23" fmla="*/ 380 h 29"/>
                <a:gd name="T24" fmla="*/ 155 w 30"/>
                <a:gd name="T25" fmla="*/ 417 h 29"/>
                <a:gd name="T26" fmla="*/ 128 w 30"/>
                <a:gd name="T27" fmla="*/ 452 h 29"/>
                <a:gd name="T28" fmla="*/ 115 w 30"/>
                <a:gd name="T29" fmla="*/ 452 h 29"/>
                <a:gd name="T30" fmla="*/ 100 w 30"/>
                <a:gd name="T31" fmla="*/ 468 h 29"/>
                <a:gd name="T32" fmla="*/ 86 w 30"/>
                <a:gd name="T33" fmla="*/ 468 h 29"/>
                <a:gd name="T34" fmla="*/ 70 w 30"/>
                <a:gd name="T35" fmla="*/ 468 h 29"/>
                <a:gd name="T36" fmla="*/ 47 w 30"/>
                <a:gd name="T37" fmla="*/ 452 h 29"/>
                <a:gd name="T38" fmla="*/ 39 w 30"/>
                <a:gd name="T39" fmla="*/ 452 h 29"/>
                <a:gd name="T40" fmla="*/ 27 w 30"/>
                <a:gd name="T41" fmla="*/ 417 h 29"/>
                <a:gd name="T42" fmla="*/ 13 w 30"/>
                <a:gd name="T43" fmla="*/ 380 h 29"/>
                <a:gd name="T44" fmla="*/ 13 w 30"/>
                <a:gd name="T45" fmla="*/ 315 h 29"/>
                <a:gd name="T46" fmla="*/ 0 w 30"/>
                <a:gd name="T47" fmla="*/ 288 h 29"/>
                <a:gd name="T48" fmla="*/ 0 w 30"/>
                <a:gd name="T49" fmla="*/ 216 h 29"/>
                <a:gd name="T50" fmla="*/ 0 w 30"/>
                <a:gd name="T51" fmla="*/ 179 h 29"/>
                <a:gd name="T52" fmla="*/ 13 w 30"/>
                <a:gd name="T53" fmla="*/ 114 h 29"/>
                <a:gd name="T54" fmla="*/ 13 w 30"/>
                <a:gd name="T55" fmla="*/ 86 h 29"/>
                <a:gd name="T56" fmla="*/ 27 w 30"/>
                <a:gd name="T57" fmla="*/ 65 h 29"/>
                <a:gd name="T58" fmla="*/ 39 w 30"/>
                <a:gd name="T59" fmla="*/ 37 h 29"/>
                <a:gd name="T60" fmla="*/ 47 w 30"/>
                <a:gd name="T61" fmla="*/ 0 h 29"/>
                <a:gd name="T62" fmla="*/ 70 w 30"/>
                <a:gd name="T63" fmla="*/ 0 h 29"/>
                <a:gd name="T64" fmla="*/ 86 w 3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"/>
                <a:gd name="T100" fmla="*/ 0 h 29"/>
                <a:gd name="T101" fmla="*/ 30 w 3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" h="29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32"/>
            <p:cNvSpPr>
              <a:spLocks/>
            </p:cNvSpPr>
            <p:nvPr/>
          </p:nvSpPr>
          <p:spPr bwMode="auto">
            <a:xfrm>
              <a:off x="4267" y="3544"/>
              <a:ext cx="43" cy="51"/>
            </a:xfrm>
            <a:custGeom>
              <a:avLst/>
              <a:gdLst>
                <a:gd name="T0" fmla="*/ 86 w 30"/>
                <a:gd name="T1" fmla="*/ 0 h 29"/>
                <a:gd name="T2" fmla="*/ 100 w 30"/>
                <a:gd name="T3" fmla="*/ 0 h 29"/>
                <a:gd name="T4" fmla="*/ 115 w 30"/>
                <a:gd name="T5" fmla="*/ 0 h 29"/>
                <a:gd name="T6" fmla="*/ 128 w 30"/>
                <a:gd name="T7" fmla="*/ 37 h 29"/>
                <a:gd name="T8" fmla="*/ 155 w 30"/>
                <a:gd name="T9" fmla="*/ 65 h 29"/>
                <a:gd name="T10" fmla="*/ 155 w 30"/>
                <a:gd name="T11" fmla="*/ 86 h 29"/>
                <a:gd name="T12" fmla="*/ 165 w 30"/>
                <a:gd name="T13" fmla="*/ 114 h 29"/>
                <a:gd name="T14" fmla="*/ 176 w 30"/>
                <a:gd name="T15" fmla="*/ 179 h 29"/>
                <a:gd name="T16" fmla="*/ 176 w 30"/>
                <a:gd name="T17" fmla="*/ 216 h 29"/>
                <a:gd name="T18" fmla="*/ 176 w 30"/>
                <a:gd name="T19" fmla="*/ 288 h 29"/>
                <a:gd name="T20" fmla="*/ 165 w 30"/>
                <a:gd name="T21" fmla="*/ 315 h 29"/>
                <a:gd name="T22" fmla="*/ 155 w 30"/>
                <a:gd name="T23" fmla="*/ 380 h 29"/>
                <a:gd name="T24" fmla="*/ 155 w 30"/>
                <a:gd name="T25" fmla="*/ 417 h 29"/>
                <a:gd name="T26" fmla="*/ 128 w 30"/>
                <a:gd name="T27" fmla="*/ 452 h 29"/>
                <a:gd name="T28" fmla="*/ 115 w 30"/>
                <a:gd name="T29" fmla="*/ 452 h 29"/>
                <a:gd name="T30" fmla="*/ 100 w 30"/>
                <a:gd name="T31" fmla="*/ 468 h 29"/>
                <a:gd name="T32" fmla="*/ 86 w 30"/>
                <a:gd name="T33" fmla="*/ 468 h 29"/>
                <a:gd name="T34" fmla="*/ 70 w 30"/>
                <a:gd name="T35" fmla="*/ 468 h 29"/>
                <a:gd name="T36" fmla="*/ 47 w 30"/>
                <a:gd name="T37" fmla="*/ 452 h 29"/>
                <a:gd name="T38" fmla="*/ 39 w 30"/>
                <a:gd name="T39" fmla="*/ 452 h 29"/>
                <a:gd name="T40" fmla="*/ 27 w 30"/>
                <a:gd name="T41" fmla="*/ 417 h 29"/>
                <a:gd name="T42" fmla="*/ 13 w 30"/>
                <a:gd name="T43" fmla="*/ 380 h 29"/>
                <a:gd name="T44" fmla="*/ 13 w 30"/>
                <a:gd name="T45" fmla="*/ 315 h 29"/>
                <a:gd name="T46" fmla="*/ 0 w 30"/>
                <a:gd name="T47" fmla="*/ 288 h 29"/>
                <a:gd name="T48" fmla="*/ 0 w 30"/>
                <a:gd name="T49" fmla="*/ 216 h 29"/>
                <a:gd name="T50" fmla="*/ 0 w 30"/>
                <a:gd name="T51" fmla="*/ 179 h 29"/>
                <a:gd name="T52" fmla="*/ 13 w 30"/>
                <a:gd name="T53" fmla="*/ 114 h 29"/>
                <a:gd name="T54" fmla="*/ 13 w 30"/>
                <a:gd name="T55" fmla="*/ 86 h 29"/>
                <a:gd name="T56" fmla="*/ 27 w 30"/>
                <a:gd name="T57" fmla="*/ 65 h 29"/>
                <a:gd name="T58" fmla="*/ 39 w 30"/>
                <a:gd name="T59" fmla="*/ 37 h 29"/>
                <a:gd name="T60" fmla="*/ 47 w 30"/>
                <a:gd name="T61" fmla="*/ 0 h 29"/>
                <a:gd name="T62" fmla="*/ 70 w 30"/>
                <a:gd name="T63" fmla="*/ 0 h 29"/>
                <a:gd name="T64" fmla="*/ 86 w 30"/>
                <a:gd name="T65" fmla="*/ 0 h 29"/>
                <a:gd name="T66" fmla="*/ 86 w 30"/>
                <a:gd name="T67" fmla="*/ 0 h 29"/>
                <a:gd name="T68" fmla="*/ 86 w 30"/>
                <a:gd name="T69" fmla="*/ 0 h 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"/>
                <a:gd name="T106" fmla="*/ 0 h 29"/>
                <a:gd name="T107" fmla="*/ 30 w 30"/>
                <a:gd name="T108" fmla="*/ 29 h 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" h="29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3"/>
            <p:cNvSpPr>
              <a:spLocks/>
            </p:cNvSpPr>
            <p:nvPr/>
          </p:nvSpPr>
          <p:spPr bwMode="auto">
            <a:xfrm>
              <a:off x="4272" y="3551"/>
              <a:ext cx="32" cy="39"/>
            </a:xfrm>
            <a:custGeom>
              <a:avLst/>
              <a:gdLst>
                <a:gd name="T0" fmla="*/ 68 w 22"/>
                <a:gd name="T1" fmla="*/ 0 h 22"/>
                <a:gd name="T2" fmla="*/ 70 w 22"/>
                <a:gd name="T3" fmla="*/ 0 h 22"/>
                <a:gd name="T4" fmla="*/ 99 w 22"/>
                <a:gd name="T5" fmla="*/ 0 h 22"/>
                <a:gd name="T6" fmla="*/ 111 w 22"/>
                <a:gd name="T7" fmla="*/ 21 h 22"/>
                <a:gd name="T8" fmla="*/ 111 w 22"/>
                <a:gd name="T9" fmla="*/ 21 h 22"/>
                <a:gd name="T10" fmla="*/ 127 w 22"/>
                <a:gd name="T11" fmla="*/ 50 h 22"/>
                <a:gd name="T12" fmla="*/ 138 w 22"/>
                <a:gd name="T13" fmla="*/ 89 h 22"/>
                <a:gd name="T14" fmla="*/ 138 w 22"/>
                <a:gd name="T15" fmla="*/ 117 h 22"/>
                <a:gd name="T16" fmla="*/ 138 w 22"/>
                <a:gd name="T17" fmla="*/ 195 h 22"/>
                <a:gd name="T18" fmla="*/ 138 w 22"/>
                <a:gd name="T19" fmla="*/ 229 h 22"/>
                <a:gd name="T20" fmla="*/ 138 w 22"/>
                <a:gd name="T21" fmla="*/ 268 h 22"/>
                <a:gd name="T22" fmla="*/ 127 w 22"/>
                <a:gd name="T23" fmla="*/ 296 h 22"/>
                <a:gd name="T24" fmla="*/ 111 w 22"/>
                <a:gd name="T25" fmla="*/ 333 h 22"/>
                <a:gd name="T26" fmla="*/ 111 w 22"/>
                <a:gd name="T27" fmla="*/ 333 h 22"/>
                <a:gd name="T28" fmla="*/ 99 w 22"/>
                <a:gd name="T29" fmla="*/ 367 h 22"/>
                <a:gd name="T30" fmla="*/ 70 w 22"/>
                <a:gd name="T31" fmla="*/ 367 h 22"/>
                <a:gd name="T32" fmla="*/ 68 w 22"/>
                <a:gd name="T33" fmla="*/ 367 h 22"/>
                <a:gd name="T34" fmla="*/ 52 w 22"/>
                <a:gd name="T35" fmla="*/ 367 h 22"/>
                <a:gd name="T36" fmla="*/ 41 w 22"/>
                <a:gd name="T37" fmla="*/ 367 h 22"/>
                <a:gd name="T38" fmla="*/ 28 w 22"/>
                <a:gd name="T39" fmla="*/ 333 h 22"/>
                <a:gd name="T40" fmla="*/ 13 w 22"/>
                <a:gd name="T41" fmla="*/ 333 h 22"/>
                <a:gd name="T42" fmla="*/ 0 w 22"/>
                <a:gd name="T43" fmla="*/ 296 h 22"/>
                <a:gd name="T44" fmla="*/ 0 w 22"/>
                <a:gd name="T45" fmla="*/ 268 h 22"/>
                <a:gd name="T46" fmla="*/ 0 w 22"/>
                <a:gd name="T47" fmla="*/ 229 h 22"/>
                <a:gd name="T48" fmla="*/ 0 w 22"/>
                <a:gd name="T49" fmla="*/ 195 h 22"/>
                <a:gd name="T50" fmla="*/ 0 w 22"/>
                <a:gd name="T51" fmla="*/ 117 h 22"/>
                <a:gd name="T52" fmla="*/ 0 w 22"/>
                <a:gd name="T53" fmla="*/ 89 h 22"/>
                <a:gd name="T54" fmla="*/ 0 w 22"/>
                <a:gd name="T55" fmla="*/ 50 h 22"/>
                <a:gd name="T56" fmla="*/ 13 w 22"/>
                <a:gd name="T57" fmla="*/ 21 h 22"/>
                <a:gd name="T58" fmla="*/ 28 w 22"/>
                <a:gd name="T59" fmla="*/ 21 h 22"/>
                <a:gd name="T60" fmla="*/ 41 w 22"/>
                <a:gd name="T61" fmla="*/ 0 h 22"/>
                <a:gd name="T62" fmla="*/ 52 w 22"/>
                <a:gd name="T63" fmla="*/ 0 h 22"/>
                <a:gd name="T64" fmla="*/ 68 w 22"/>
                <a:gd name="T65" fmla="*/ 0 h 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"/>
                <a:gd name="T100" fmla="*/ 0 h 22"/>
                <a:gd name="T101" fmla="*/ 22 w 22"/>
                <a:gd name="T102" fmla="*/ 22 h 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" h="22">
                  <a:moveTo>
                    <a:pt x="10" y="0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34"/>
            <p:cNvSpPr>
              <a:spLocks/>
            </p:cNvSpPr>
            <p:nvPr/>
          </p:nvSpPr>
          <p:spPr bwMode="auto">
            <a:xfrm>
              <a:off x="4272" y="3551"/>
              <a:ext cx="32" cy="39"/>
            </a:xfrm>
            <a:custGeom>
              <a:avLst/>
              <a:gdLst>
                <a:gd name="T0" fmla="*/ 68 w 22"/>
                <a:gd name="T1" fmla="*/ 0 h 22"/>
                <a:gd name="T2" fmla="*/ 70 w 22"/>
                <a:gd name="T3" fmla="*/ 0 h 22"/>
                <a:gd name="T4" fmla="*/ 99 w 22"/>
                <a:gd name="T5" fmla="*/ 0 h 22"/>
                <a:gd name="T6" fmla="*/ 111 w 22"/>
                <a:gd name="T7" fmla="*/ 21 h 22"/>
                <a:gd name="T8" fmla="*/ 111 w 22"/>
                <a:gd name="T9" fmla="*/ 21 h 22"/>
                <a:gd name="T10" fmla="*/ 127 w 22"/>
                <a:gd name="T11" fmla="*/ 50 h 22"/>
                <a:gd name="T12" fmla="*/ 138 w 22"/>
                <a:gd name="T13" fmla="*/ 89 h 22"/>
                <a:gd name="T14" fmla="*/ 138 w 22"/>
                <a:gd name="T15" fmla="*/ 117 h 22"/>
                <a:gd name="T16" fmla="*/ 138 w 22"/>
                <a:gd name="T17" fmla="*/ 195 h 22"/>
                <a:gd name="T18" fmla="*/ 138 w 22"/>
                <a:gd name="T19" fmla="*/ 229 h 22"/>
                <a:gd name="T20" fmla="*/ 138 w 22"/>
                <a:gd name="T21" fmla="*/ 268 h 22"/>
                <a:gd name="T22" fmla="*/ 127 w 22"/>
                <a:gd name="T23" fmla="*/ 296 h 22"/>
                <a:gd name="T24" fmla="*/ 111 w 22"/>
                <a:gd name="T25" fmla="*/ 333 h 22"/>
                <a:gd name="T26" fmla="*/ 111 w 22"/>
                <a:gd name="T27" fmla="*/ 333 h 22"/>
                <a:gd name="T28" fmla="*/ 99 w 22"/>
                <a:gd name="T29" fmla="*/ 367 h 22"/>
                <a:gd name="T30" fmla="*/ 70 w 22"/>
                <a:gd name="T31" fmla="*/ 367 h 22"/>
                <a:gd name="T32" fmla="*/ 68 w 22"/>
                <a:gd name="T33" fmla="*/ 367 h 22"/>
                <a:gd name="T34" fmla="*/ 52 w 22"/>
                <a:gd name="T35" fmla="*/ 367 h 22"/>
                <a:gd name="T36" fmla="*/ 41 w 22"/>
                <a:gd name="T37" fmla="*/ 367 h 22"/>
                <a:gd name="T38" fmla="*/ 28 w 22"/>
                <a:gd name="T39" fmla="*/ 333 h 22"/>
                <a:gd name="T40" fmla="*/ 13 w 22"/>
                <a:gd name="T41" fmla="*/ 333 h 22"/>
                <a:gd name="T42" fmla="*/ 0 w 22"/>
                <a:gd name="T43" fmla="*/ 296 h 22"/>
                <a:gd name="T44" fmla="*/ 0 w 22"/>
                <a:gd name="T45" fmla="*/ 268 h 22"/>
                <a:gd name="T46" fmla="*/ 0 w 22"/>
                <a:gd name="T47" fmla="*/ 229 h 22"/>
                <a:gd name="T48" fmla="*/ 0 w 22"/>
                <a:gd name="T49" fmla="*/ 195 h 22"/>
                <a:gd name="T50" fmla="*/ 0 w 22"/>
                <a:gd name="T51" fmla="*/ 117 h 22"/>
                <a:gd name="T52" fmla="*/ 0 w 22"/>
                <a:gd name="T53" fmla="*/ 89 h 22"/>
                <a:gd name="T54" fmla="*/ 0 w 22"/>
                <a:gd name="T55" fmla="*/ 50 h 22"/>
                <a:gd name="T56" fmla="*/ 13 w 22"/>
                <a:gd name="T57" fmla="*/ 21 h 22"/>
                <a:gd name="T58" fmla="*/ 28 w 22"/>
                <a:gd name="T59" fmla="*/ 21 h 22"/>
                <a:gd name="T60" fmla="*/ 41 w 22"/>
                <a:gd name="T61" fmla="*/ 0 h 22"/>
                <a:gd name="T62" fmla="*/ 52 w 22"/>
                <a:gd name="T63" fmla="*/ 0 h 22"/>
                <a:gd name="T64" fmla="*/ 68 w 22"/>
                <a:gd name="T65" fmla="*/ 0 h 22"/>
                <a:gd name="T66" fmla="*/ 68 w 22"/>
                <a:gd name="T67" fmla="*/ 0 h 22"/>
                <a:gd name="T68" fmla="*/ 68 w 22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"/>
                <a:gd name="T106" fmla="*/ 0 h 22"/>
                <a:gd name="T107" fmla="*/ 22 w 22"/>
                <a:gd name="T108" fmla="*/ 22 h 2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" h="22">
                  <a:moveTo>
                    <a:pt x="10" y="0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Freeform 35"/>
            <p:cNvSpPr>
              <a:spLocks/>
            </p:cNvSpPr>
            <p:nvPr/>
          </p:nvSpPr>
          <p:spPr bwMode="auto">
            <a:xfrm>
              <a:off x="3977" y="3493"/>
              <a:ext cx="92" cy="65"/>
            </a:xfrm>
            <a:custGeom>
              <a:avLst/>
              <a:gdLst>
                <a:gd name="T0" fmla="*/ 0 w 64"/>
                <a:gd name="T1" fmla="*/ 249 h 37"/>
                <a:gd name="T2" fmla="*/ 0 w 64"/>
                <a:gd name="T3" fmla="*/ 0 h 37"/>
                <a:gd name="T4" fmla="*/ 388 w 64"/>
                <a:gd name="T5" fmla="*/ 0 h 37"/>
                <a:gd name="T6" fmla="*/ 388 w 64"/>
                <a:gd name="T7" fmla="*/ 603 h 37"/>
                <a:gd name="T8" fmla="*/ 128 w 64"/>
                <a:gd name="T9" fmla="*/ 603 h 37"/>
                <a:gd name="T10" fmla="*/ 0 w 64"/>
                <a:gd name="T11" fmla="*/ 249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"/>
                <a:gd name="T20" fmla="*/ 64 w 64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">
                  <a:moveTo>
                    <a:pt x="0" y="15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36"/>
                  </a:lnTo>
                  <a:lnTo>
                    <a:pt x="21" y="36"/>
                  </a:lnTo>
                  <a:lnTo>
                    <a:pt x="0" y="15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Freeform 36"/>
            <p:cNvSpPr>
              <a:spLocks/>
            </p:cNvSpPr>
            <p:nvPr/>
          </p:nvSpPr>
          <p:spPr bwMode="auto">
            <a:xfrm>
              <a:off x="3977" y="3493"/>
              <a:ext cx="92" cy="65"/>
            </a:xfrm>
            <a:custGeom>
              <a:avLst/>
              <a:gdLst>
                <a:gd name="T0" fmla="*/ 0 w 64"/>
                <a:gd name="T1" fmla="*/ 249 h 37"/>
                <a:gd name="T2" fmla="*/ 0 w 64"/>
                <a:gd name="T3" fmla="*/ 0 h 37"/>
                <a:gd name="T4" fmla="*/ 388 w 64"/>
                <a:gd name="T5" fmla="*/ 0 h 37"/>
                <a:gd name="T6" fmla="*/ 388 w 64"/>
                <a:gd name="T7" fmla="*/ 603 h 37"/>
                <a:gd name="T8" fmla="*/ 128 w 64"/>
                <a:gd name="T9" fmla="*/ 603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7"/>
                <a:gd name="T17" fmla="*/ 64 w 6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7">
                  <a:moveTo>
                    <a:pt x="0" y="15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36"/>
                  </a:lnTo>
                  <a:lnTo>
                    <a:pt x="21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37"/>
            <p:cNvSpPr>
              <a:spLocks/>
            </p:cNvSpPr>
            <p:nvPr/>
          </p:nvSpPr>
          <p:spPr bwMode="auto">
            <a:xfrm>
              <a:off x="3977" y="3520"/>
              <a:ext cx="31" cy="42"/>
            </a:xfrm>
            <a:custGeom>
              <a:avLst/>
              <a:gdLst>
                <a:gd name="T0" fmla="*/ 0 w 22"/>
                <a:gd name="T1" fmla="*/ 376 h 24"/>
                <a:gd name="T2" fmla="*/ 0 w 22"/>
                <a:gd name="T3" fmla="*/ 0 h 24"/>
                <a:gd name="T4" fmla="*/ 23 w 22"/>
                <a:gd name="T5" fmla="*/ 0 h 24"/>
                <a:gd name="T6" fmla="*/ 45 w 22"/>
                <a:gd name="T7" fmla="*/ 37 h 24"/>
                <a:gd name="T8" fmla="*/ 63 w 22"/>
                <a:gd name="T9" fmla="*/ 65 h 24"/>
                <a:gd name="T10" fmla="*/ 83 w 22"/>
                <a:gd name="T11" fmla="*/ 101 h 24"/>
                <a:gd name="T12" fmla="*/ 96 w 22"/>
                <a:gd name="T13" fmla="*/ 171 h 24"/>
                <a:gd name="T14" fmla="*/ 107 w 22"/>
                <a:gd name="T15" fmla="*/ 228 h 24"/>
                <a:gd name="T16" fmla="*/ 117 w 22"/>
                <a:gd name="T17" fmla="*/ 299 h 24"/>
                <a:gd name="T18" fmla="*/ 117 w 22"/>
                <a:gd name="T19" fmla="*/ 376 h 24"/>
                <a:gd name="T20" fmla="*/ 117 w 22"/>
                <a:gd name="T21" fmla="*/ 376 h 24"/>
                <a:gd name="T22" fmla="*/ 117 w 22"/>
                <a:gd name="T23" fmla="*/ 376 h 24"/>
                <a:gd name="T24" fmla="*/ 107 w 22"/>
                <a:gd name="T25" fmla="*/ 376 h 24"/>
                <a:gd name="T26" fmla="*/ 107 w 22"/>
                <a:gd name="T27" fmla="*/ 376 h 24"/>
                <a:gd name="T28" fmla="*/ 83 w 22"/>
                <a:gd name="T29" fmla="*/ 376 h 24"/>
                <a:gd name="T30" fmla="*/ 63 w 22"/>
                <a:gd name="T31" fmla="*/ 376 h 24"/>
                <a:gd name="T32" fmla="*/ 45 w 22"/>
                <a:gd name="T33" fmla="*/ 376 h 24"/>
                <a:gd name="T34" fmla="*/ 0 w 22"/>
                <a:gd name="T35" fmla="*/ 376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"/>
                <a:gd name="T55" fmla="*/ 0 h 24"/>
                <a:gd name="T56" fmla="*/ 22 w 22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" h="24">
                  <a:moveTo>
                    <a:pt x="0" y="2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8" y="2"/>
                  </a:lnTo>
                  <a:lnTo>
                    <a:pt x="11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8"/>
                  </a:lnTo>
                  <a:lnTo>
                    <a:pt x="21" y="23"/>
                  </a:lnTo>
                  <a:lnTo>
                    <a:pt x="19" y="23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8" y="23"/>
                  </a:lnTo>
                  <a:lnTo>
                    <a:pt x="0" y="23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38"/>
            <p:cNvSpPr>
              <a:spLocks/>
            </p:cNvSpPr>
            <p:nvPr/>
          </p:nvSpPr>
          <p:spPr bwMode="auto">
            <a:xfrm>
              <a:off x="3977" y="3520"/>
              <a:ext cx="31" cy="42"/>
            </a:xfrm>
            <a:custGeom>
              <a:avLst/>
              <a:gdLst>
                <a:gd name="T0" fmla="*/ 0 w 22"/>
                <a:gd name="T1" fmla="*/ 0 h 24"/>
                <a:gd name="T2" fmla="*/ 23 w 22"/>
                <a:gd name="T3" fmla="*/ 0 h 24"/>
                <a:gd name="T4" fmla="*/ 45 w 22"/>
                <a:gd name="T5" fmla="*/ 37 h 24"/>
                <a:gd name="T6" fmla="*/ 63 w 22"/>
                <a:gd name="T7" fmla="*/ 65 h 24"/>
                <a:gd name="T8" fmla="*/ 83 w 22"/>
                <a:gd name="T9" fmla="*/ 101 h 24"/>
                <a:gd name="T10" fmla="*/ 96 w 22"/>
                <a:gd name="T11" fmla="*/ 171 h 24"/>
                <a:gd name="T12" fmla="*/ 107 w 22"/>
                <a:gd name="T13" fmla="*/ 228 h 24"/>
                <a:gd name="T14" fmla="*/ 117 w 22"/>
                <a:gd name="T15" fmla="*/ 299 h 24"/>
                <a:gd name="T16" fmla="*/ 117 w 22"/>
                <a:gd name="T17" fmla="*/ 37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4"/>
                <a:gd name="T29" fmla="*/ 22 w 2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4">
                  <a:moveTo>
                    <a:pt x="0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1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8"/>
                  </a:lnTo>
                  <a:lnTo>
                    <a:pt x="21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Freeform 39"/>
            <p:cNvSpPr>
              <a:spLocks/>
            </p:cNvSpPr>
            <p:nvPr/>
          </p:nvSpPr>
          <p:spPr bwMode="auto">
            <a:xfrm>
              <a:off x="3919" y="3516"/>
              <a:ext cx="42" cy="60"/>
            </a:xfrm>
            <a:custGeom>
              <a:avLst/>
              <a:gdLst>
                <a:gd name="T0" fmla="*/ 178 w 29"/>
                <a:gd name="T1" fmla="*/ 561 h 34"/>
                <a:gd name="T2" fmla="*/ 0 w 29"/>
                <a:gd name="T3" fmla="*/ 561 h 34"/>
                <a:gd name="T4" fmla="*/ 0 w 29"/>
                <a:gd name="T5" fmla="*/ 468 h 34"/>
                <a:gd name="T6" fmla="*/ 13 w 29"/>
                <a:gd name="T7" fmla="*/ 358 h 34"/>
                <a:gd name="T8" fmla="*/ 28 w 29"/>
                <a:gd name="T9" fmla="*/ 268 h 34"/>
                <a:gd name="T10" fmla="*/ 42 w 29"/>
                <a:gd name="T11" fmla="*/ 175 h 34"/>
                <a:gd name="T12" fmla="*/ 85 w 29"/>
                <a:gd name="T13" fmla="*/ 106 h 34"/>
                <a:gd name="T14" fmla="*/ 109 w 29"/>
                <a:gd name="T15" fmla="*/ 65 h 34"/>
                <a:gd name="T16" fmla="*/ 146 w 29"/>
                <a:gd name="T17" fmla="*/ 37 h 34"/>
                <a:gd name="T18" fmla="*/ 178 w 29"/>
                <a:gd name="T19" fmla="*/ 0 h 34"/>
                <a:gd name="T20" fmla="*/ 178 w 29"/>
                <a:gd name="T21" fmla="*/ 0 h 34"/>
                <a:gd name="T22" fmla="*/ 178 w 29"/>
                <a:gd name="T23" fmla="*/ 37 h 34"/>
                <a:gd name="T24" fmla="*/ 178 w 29"/>
                <a:gd name="T25" fmla="*/ 37 h 34"/>
                <a:gd name="T26" fmla="*/ 178 w 29"/>
                <a:gd name="T27" fmla="*/ 65 h 34"/>
                <a:gd name="T28" fmla="*/ 178 w 29"/>
                <a:gd name="T29" fmla="*/ 138 h 34"/>
                <a:gd name="T30" fmla="*/ 178 w 29"/>
                <a:gd name="T31" fmla="*/ 268 h 34"/>
                <a:gd name="T32" fmla="*/ 178 w 29"/>
                <a:gd name="T33" fmla="*/ 395 h 34"/>
                <a:gd name="T34" fmla="*/ 178 w 29"/>
                <a:gd name="T35" fmla="*/ 561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"/>
                <a:gd name="T55" fmla="*/ 0 h 34"/>
                <a:gd name="T56" fmla="*/ 29 w 29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" h="34">
                  <a:moveTo>
                    <a:pt x="28" y="33"/>
                  </a:moveTo>
                  <a:lnTo>
                    <a:pt x="0" y="33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28" y="16"/>
                  </a:lnTo>
                  <a:lnTo>
                    <a:pt x="28" y="23"/>
                  </a:lnTo>
                  <a:lnTo>
                    <a:pt x="28" y="3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Freeform 40"/>
            <p:cNvSpPr>
              <a:spLocks/>
            </p:cNvSpPr>
            <p:nvPr/>
          </p:nvSpPr>
          <p:spPr bwMode="auto">
            <a:xfrm>
              <a:off x="3919" y="3516"/>
              <a:ext cx="42" cy="60"/>
            </a:xfrm>
            <a:custGeom>
              <a:avLst/>
              <a:gdLst>
                <a:gd name="T0" fmla="*/ 0 w 29"/>
                <a:gd name="T1" fmla="*/ 561 h 34"/>
                <a:gd name="T2" fmla="*/ 0 w 29"/>
                <a:gd name="T3" fmla="*/ 468 h 34"/>
                <a:gd name="T4" fmla="*/ 13 w 29"/>
                <a:gd name="T5" fmla="*/ 358 h 34"/>
                <a:gd name="T6" fmla="*/ 28 w 29"/>
                <a:gd name="T7" fmla="*/ 268 h 34"/>
                <a:gd name="T8" fmla="*/ 42 w 29"/>
                <a:gd name="T9" fmla="*/ 175 h 34"/>
                <a:gd name="T10" fmla="*/ 85 w 29"/>
                <a:gd name="T11" fmla="*/ 106 h 34"/>
                <a:gd name="T12" fmla="*/ 109 w 29"/>
                <a:gd name="T13" fmla="*/ 65 h 34"/>
                <a:gd name="T14" fmla="*/ 146 w 29"/>
                <a:gd name="T15" fmla="*/ 37 h 34"/>
                <a:gd name="T16" fmla="*/ 178 w 29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34"/>
                <a:gd name="T29" fmla="*/ 29 w 29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34">
                  <a:moveTo>
                    <a:pt x="0" y="33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Freeform 41"/>
            <p:cNvSpPr>
              <a:spLocks/>
            </p:cNvSpPr>
            <p:nvPr/>
          </p:nvSpPr>
          <p:spPr bwMode="auto">
            <a:xfrm>
              <a:off x="3959" y="3516"/>
              <a:ext cx="43" cy="60"/>
            </a:xfrm>
            <a:custGeom>
              <a:avLst/>
              <a:gdLst>
                <a:gd name="T0" fmla="*/ 0 w 30"/>
                <a:gd name="T1" fmla="*/ 561 h 34"/>
                <a:gd name="T2" fmla="*/ 0 w 30"/>
                <a:gd name="T3" fmla="*/ 0 h 34"/>
                <a:gd name="T4" fmla="*/ 39 w 30"/>
                <a:gd name="T5" fmla="*/ 37 h 34"/>
                <a:gd name="T6" fmla="*/ 70 w 30"/>
                <a:gd name="T7" fmla="*/ 65 h 34"/>
                <a:gd name="T8" fmla="*/ 109 w 30"/>
                <a:gd name="T9" fmla="*/ 106 h 34"/>
                <a:gd name="T10" fmla="*/ 136 w 30"/>
                <a:gd name="T11" fmla="*/ 175 h 34"/>
                <a:gd name="T12" fmla="*/ 155 w 30"/>
                <a:gd name="T13" fmla="*/ 268 h 34"/>
                <a:gd name="T14" fmla="*/ 165 w 30"/>
                <a:gd name="T15" fmla="*/ 358 h 34"/>
                <a:gd name="T16" fmla="*/ 176 w 30"/>
                <a:gd name="T17" fmla="*/ 468 h 34"/>
                <a:gd name="T18" fmla="*/ 176 w 30"/>
                <a:gd name="T19" fmla="*/ 561 h 34"/>
                <a:gd name="T20" fmla="*/ 176 w 30"/>
                <a:gd name="T21" fmla="*/ 561 h 34"/>
                <a:gd name="T22" fmla="*/ 176 w 30"/>
                <a:gd name="T23" fmla="*/ 561 h 34"/>
                <a:gd name="T24" fmla="*/ 176 w 30"/>
                <a:gd name="T25" fmla="*/ 561 h 34"/>
                <a:gd name="T26" fmla="*/ 165 w 30"/>
                <a:gd name="T27" fmla="*/ 561 h 34"/>
                <a:gd name="T28" fmla="*/ 138 w 30"/>
                <a:gd name="T29" fmla="*/ 561 h 34"/>
                <a:gd name="T30" fmla="*/ 109 w 30"/>
                <a:gd name="T31" fmla="*/ 561 h 34"/>
                <a:gd name="T32" fmla="*/ 60 w 30"/>
                <a:gd name="T33" fmla="*/ 561 h 34"/>
                <a:gd name="T34" fmla="*/ 0 w 30"/>
                <a:gd name="T35" fmla="*/ 561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"/>
                <a:gd name="T55" fmla="*/ 0 h 34"/>
                <a:gd name="T56" fmla="*/ 30 w 3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" h="34">
                  <a:moveTo>
                    <a:pt x="0" y="33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22" y="10"/>
                  </a:lnTo>
                  <a:lnTo>
                    <a:pt x="25" y="16"/>
                  </a:lnTo>
                  <a:lnTo>
                    <a:pt x="27" y="21"/>
                  </a:lnTo>
                  <a:lnTo>
                    <a:pt x="29" y="27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3" y="33"/>
                  </a:lnTo>
                  <a:lnTo>
                    <a:pt x="18" y="33"/>
                  </a:lnTo>
                  <a:lnTo>
                    <a:pt x="10" y="33"/>
                  </a:lnTo>
                  <a:lnTo>
                    <a:pt x="0" y="3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Freeform 42"/>
            <p:cNvSpPr>
              <a:spLocks/>
            </p:cNvSpPr>
            <p:nvPr/>
          </p:nvSpPr>
          <p:spPr bwMode="auto">
            <a:xfrm>
              <a:off x="3959" y="3516"/>
              <a:ext cx="43" cy="60"/>
            </a:xfrm>
            <a:custGeom>
              <a:avLst/>
              <a:gdLst>
                <a:gd name="T0" fmla="*/ 0 w 30"/>
                <a:gd name="T1" fmla="*/ 0 h 34"/>
                <a:gd name="T2" fmla="*/ 39 w 30"/>
                <a:gd name="T3" fmla="*/ 37 h 34"/>
                <a:gd name="T4" fmla="*/ 70 w 30"/>
                <a:gd name="T5" fmla="*/ 65 h 34"/>
                <a:gd name="T6" fmla="*/ 109 w 30"/>
                <a:gd name="T7" fmla="*/ 106 h 34"/>
                <a:gd name="T8" fmla="*/ 136 w 30"/>
                <a:gd name="T9" fmla="*/ 175 h 34"/>
                <a:gd name="T10" fmla="*/ 155 w 30"/>
                <a:gd name="T11" fmla="*/ 268 h 34"/>
                <a:gd name="T12" fmla="*/ 165 w 30"/>
                <a:gd name="T13" fmla="*/ 358 h 34"/>
                <a:gd name="T14" fmla="*/ 176 w 30"/>
                <a:gd name="T15" fmla="*/ 468 h 34"/>
                <a:gd name="T16" fmla="*/ 176 w 30"/>
                <a:gd name="T17" fmla="*/ 561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4"/>
                <a:gd name="T29" fmla="*/ 30 w 30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4">
                  <a:moveTo>
                    <a:pt x="0" y="0"/>
                  </a:moveTo>
                  <a:lnTo>
                    <a:pt x="6" y="2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22" y="10"/>
                  </a:lnTo>
                  <a:lnTo>
                    <a:pt x="25" y="16"/>
                  </a:lnTo>
                  <a:lnTo>
                    <a:pt x="27" y="21"/>
                  </a:lnTo>
                  <a:lnTo>
                    <a:pt x="29" y="27"/>
                  </a:lnTo>
                  <a:lnTo>
                    <a:pt x="29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Freeform 43"/>
            <p:cNvSpPr>
              <a:spLocks/>
            </p:cNvSpPr>
            <p:nvPr/>
          </p:nvSpPr>
          <p:spPr bwMode="auto">
            <a:xfrm>
              <a:off x="3922" y="3523"/>
              <a:ext cx="78" cy="93"/>
            </a:xfrm>
            <a:custGeom>
              <a:avLst/>
              <a:gdLst>
                <a:gd name="T0" fmla="*/ 165 w 54"/>
                <a:gd name="T1" fmla="*/ 0 h 53"/>
                <a:gd name="T2" fmla="*/ 198 w 54"/>
                <a:gd name="T3" fmla="*/ 0 h 53"/>
                <a:gd name="T4" fmla="*/ 225 w 54"/>
                <a:gd name="T5" fmla="*/ 37 h 53"/>
                <a:gd name="T6" fmla="*/ 264 w 54"/>
                <a:gd name="T7" fmla="*/ 65 h 53"/>
                <a:gd name="T8" fmla="*/ 286 w 54"/>
                <a:gd name="T9" fmla="*/ 135 h 53"/>
                <a:gd name="T10" fmla="*/ 311 w 54"/>
                <a:gd name="T11" fmla="*/ 200 h 53"/>
                <a:gd name="T12" fmla="*/ 324 w 54"/>
                <a:gd name="T13" fmla="*/ 265 h 53"/>
                <a:gd name="T14" fmla="*/ 334 w 54"/>
                <a:gd name="T15" fmla="*/ 351 h 53"/>
                <a:gd name="T16" fmla="*/ 334 w 54"/>
                <a:gd name="T17" fmla="*/ 444 h 53"/>
                <a:gd name="T18" fmla="*/ 334 w 54"/>
                <a:gd name="T19" fmla="*/ 514 h 53"/>
                <a:gd name="T20" fmla="*/ 324 w 54"/>
                <a:gd name="T21" fmla="*/ 616 h 53"/>
                <a:gd name="T22" fmla="*/ 311 w 54"/>
                <a:gd name="T23" fmla="*/ 665 h 53"/>
                <a:gd name="T24" fmla="*/ 286 w 54"/>
                <a:gd name="T25" fmla="*/ 730 h 53"/>
                <a:gd name="T26" fmla="*/ 264 w 54"/>
                <a:gd name="T27" fmla="*/ 795 h 53"/>
                <a:gd name="T28" fmla="*/ 225 w 54"/>
                <a:gd name="T29" fmla="*/ 832 h 53"/>
                <a:gd name="T30" fmla="*/ 198 w 54"/>
                <a:gd name="T31" fmla="*/ 865 h 53"/>
                <a:gd name="T32" fmla="*/ 165 w 54"/>
                <a:gd name="T33" fmla="*/ 865 h 53"/>
                <a:gd name="T34" fmla="*/ 130 w 54"/>
                <a:gd name="T35" fmla="*/ 865 h 53"/>
                <a:gd name="T36" fmla="*/ 108 w 54"/>
                <a:gd name="T37" fmla="*/ 832 h 53"/>
                <a:gd name="T38" fmla="*/ 69 w 54"/>
                <a:gd name="T39" fmla="*/ 795 h 53"/>
                <a:gd name="T40" fmla="*/ 42 w 54"/>
                <a:gd name="T41" fmla="*/ 730 h 53"/>
                <a:gd name="T42" fmla="*/ 29 w 54"/>
                <a:gd name="T43" fmla="*/ 665 h 53"/>
                <a:gd name="T44" fmla="*/ 19 w 54"/>
                <a:gd name="T45" fmla="*/ 616 h 53"/>
                <a:gd name="T46" fmla="*/ 13 w 54"/>
                <a:gd name="T47" fmla="*/ 514 h 53"/>
                <a:gd name="T48" fmla="*/ 0 w 54"/>
                <a:gd name="T49" fmla="*/ 444 h 53"/>
                <a:gd name="T50" fmla="*/ 13 w 54"/>
                <a:gd name="T51" fmla="*/ 351 h 53"/>
                <a:gd name="T52" fmla="*/ 19 w 54"/>
                <a:gd name="T53" fmla="*/ 265 h 53"/>
                <a:gd name="T54" fmla="*/ 29 w 54"/>
                <a:gd name="T55" fmla="*/ 200 h 53"/>
                <a:gd name="T56" fmla="*/ 42 w 54"/>
                <a:gd name="T57" fmla="*/ 135 h 53"/>
                <a:gd name="T58" fmla="*/ 69 w 54"/>
                <a:gd name="T59" fmla="*/ 65 h 53"/>
                <a:gd name="T60" fmla="*/ 108 w 54"/>
                <a:gd name="T61" fmla="*/ 37 h 53"/>
                <a:gd name="T62" fmla="*/ 130 w 54"/>
                <a:gd name="T63" fmla="*/ 0 h 53"/>
                <a:gd name="T64" fmla="*/ 165 w 54"/>
                <a:gd name="T65" fmla="*/ 0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"/>
                <a:gd name="T100" fmla="*/ 0 h 53"/>
                <a:gd name="T101" fmla="*/ 54 w 54"/>
                <a:gd name="T102" fmla="*/ 53 h 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" h="53">
                  <a:moveTo>
                    <a:pt x="26" y="0"/>
                  </a:moveTo>
                  <a:lnTo>
                    <a:pt x="32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46" y="8"/>
                  </a:lnTo>
                  <a:lnTo>
                    <a:pt x="49" y="12"/>
                  </a:lnTo>
                  <a:lnTo>
                    <a:pt x="51" y="16"/>
                  </a:lnTo>
                  <a:lnTo>
                    <a:pt x="53" y="21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1" y="37"/>
                  </a:lnTo>
                  <a:lnTo>
                    <a:pt x="49" y="40"/>
                  </a:lnTo>
                  <a:lnTo>
                    <a:pt x="46" y="44"/>
                  </a:lnTo>
                  <a:lnTo>
                    <a:pt x="42" y="48"/>
                  </a:lnTo>
                  <a:lnTo>
                    <a:pt x="36" y="50"/>
                  </a:lnTo>
                  <a:lnTo>
                    <a:pt x="32" y="52"/>
                  </a:lnTo>
                  <a:lnTo>
                    <a:pt x="26" y="52"/>
                  </a:lnTo>
                  <a:lnTo>
                    <a:pt x="21" y="52"/>
                  </a:lnTo>
                  <a:lnTo>
                    <a:pt x="17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5" y="40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6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Freeform 44"/>
            <p:cNvSpPr>
              <a:spLocks/>
            </p:cNvSpPr>
            <p:nvPr/>
          </p:nvSpPr>
          <p:spPr bwMode="auto">
            <a:xfrm>
              <a:off x="3922" y="3523"/>
              <a:ext cx="78" cy="93"/>
            </a:xfrm>
            <a:custGeom>
              <a:avLst/>
              <a:gdLst>
                <a:gd name="T0" fmla="*/ 165 w 54"/>
                <a:gd name="T1" fmla="*/ 0 h 53"/>
                <a:gd name="T2" fmla="*/ 198 w 54"/>
                <a:gd name="T3" fmla="*/ 0 h 53"/>
                <a:gd name="T4" fmla="*/ 225 w 54"/>
                <a:gd name="T5" fmla="*/ 37 h 53"/>
                <a:gd name="T6" fmla="*/ 264 w 54"/>
                <a:gd name="T7" fmla="*/ 65 h 53"/>
                <a:gd name="T8" fmla="*/ 286 w 54"/>
                <a:gd name="T9" fmla="*/ 135 h 53"/>
                <a:gd name="T10" fmla="*/ 311 w 54"/>
                <a:gd name="T11" fmla="*/ 200 h 53"/>
                <a:gd name="T12" fmla="*/ 324 w 54"/>
                <a:gd name="T13" fmla="*/ 265 h 53"/>
                <a:gd name="T14" fmla="*/ 334 w 54"/>
                <a:gd name="T15" fmla="*/ 351 h 53"/>
                <a:gd name="T16" fmla="*/ 334 w 54"/>
                <a:gd name="T17" fmla="*/ 444 h 53"/>
                <a:gd name="T18" fmla="*/ 334 w 54"/>
                <a:gd name="T19" fmla="*/ 514 h 53"/>
                <a:gd name="T20" fmla="*/ 324 w 54"/>
                <a:gd name="T21" fmla="*/ 616 h 53"/>
                <a:gd name="T22" fmla="*/ 311 w 54"/>
                <a:gd name="T23" fmla="*/ 665 h 53"/>
                <a:gd name="T24" fmla="*/ 286 w 54"/>
                <a:gd name="T25" fmla="*/ 730 h 53"/>
                <a:gd name="T26" fmla="*/ 264 w 54"/>
                <a:gd name="T27" fmla="*/ 795 h 53"/>
                <a:gd name="T28" fmla="*/ 225 w 54"/>
                <a:gd name="T29" fmla="*/ 832 h 53"/>
                <a:gd name="T30" fmla="*/ 198 w 54"/>
                <a:gd name="T31" fmla="*/ 865 h 53"/>
                <a:gd name="T32" fmla="*/ 165 w 54"/>
                <a:gd name="T33" fmla="*/ 865 h 53"/>
                <a:gd name="T34" fmla="*/ 130 w 54"/>
                <a:gd name="T35" fmla="*/ 865 h 53"/>
                <a:gd name="T36" fmla="*/ 108 w 54"/>
                <a:gd name="T37" fmla="*/ 832 h 53"/>
                <a:gd name="T38" fmla="*/ 69 w 54"/>
                <a:gd name="T39" fmla="*/ 795 h 53"/>
                <a:gd name="T40" fmla="*/ 42 w 54"/>
                <a:gd name="T41" fmla="*/ 730 h 53"/>
                <a:gd name="T42" fmla="*/ 29 w 54"/>
                <a:gd name="T43" fmla="*/ 665 h 53"/>
                <a:gd name="T44" fmla="*/ 19 w 54"/>
                <a:gd name="T45" fmla="*/ 616 h 53"/>
                <a:gd name="T46" fmla="*/ 13 w 54"/>
                <a:gd name="T47" fmla="*/ 514 h 53"/>
                <a:gd name="T48" fmla="*/ 0 w 54"/>
                <a:gd name="T49" fmla="*/ 444 h 53"/>
                <a:gd name="T50" fmla="*/ 13 w 54"/>
                <a:gd name="T51" fmla="*/ 351 h 53"/>
                <a:gd name="T52" fmla="*/ 19 w 54"/>
                <a:gd name="T53" fmla="*/ 265 h 53"/>
                <a:gd name="T54" fmla="*/ 29 w 54"/>
                <a:gd name="T55" fmla="*/ 200 h 53"/>
                <a:gd name="T56" fmla="*/ 42 w 54"/>
                <a:gd name="T57" fmla="*/ 135 h 53"/>
                <a:gd name="T58" fmla="*/ 69 w 54"/>
                <a:gd name="T59" fmla="*/ 65 h 53"/>
                <a:gd name="T60" fmla="*/ 108 w 54"/>
                <a:gd name="T61" fmla="*/ 37 h 53"/>
                <a:gd name="T62" fmla="*/ 130 w 54"/>
                <a:gd name="T63" fmla="*/ 0 h 53"/>
                <a:gd name="T64" fmla="*/ 165 w 54"/>
                <a:gd name="T65" fmla="*/ 0 h 53"/>
                <a:gd name="T66" fmla="*/ 165 w 54"/>
                <a:gd name="T67" fmla="*/ 0 h 53"/>
                <a:gd name="T68" fmla="*/ 165 w 54"/>
                <a:gd name="T69" fmla="*/ 0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4"/>
                <a:gd name="T106" fmla="*/ 0 h 53"/>
                <a:gd name="T107" fmla="*/ 54 w 54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4" h="53">
                  <a:moveTo>
                    <a:pt x="26" y="0"/>
                  </a:moveTo>
                  <a:lnTo>
                    <a:pt x="32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46" y="8"/>
                  </a:lnTo>
                  <a:lnTo>
                    <a:pt x="49" y="12"/>
                  </a:lnTo>
                  <a:lnTo>
                    <a:pt x="51" y="16"/>
                  </a:lnTo>
                  <a:lnTo>
                    <a:pt x="53" y="21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1" y="37"/>
                  </a:lnTo>
                  <a:lnTo>
                    <a:pt x="49" y="40"/>
                  </a:lnTo>
                  <a:lnTo>
                    <a:pt x="46" y="44"/>
                  </a:lnTo>
                  <a:lnTo>
                    <a:pt x="42" y="48"/>
                  </a:lnTo>
                  <a:lnTo>
                    <a:pt x="36" y="50"/>
                  </a:lnTo>
                  <a:lnTo>
                    <a:pt x="32" y="52"/>
                  </a:lnTo>
                  <a:lnTo>
                    <a:pt x="26" y="52"/>
                  </a:lnTo>
                  <a:lnTo>
                    <a:pt x="21" y="52"/>
                  </a:lnTo>
                  <a:lnTo>
                    <a:pt x="17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5" y="40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Freeform 45"/>
            <p:cNvSpPr>
              <a:spLocks/>
            </p:cNvSpPr>
            <p:nvPr/>
          </p:nvSpPr>
          <p:spPr bwMode="auto">
            <a:xfrm>
              <a:off x="3940" y="3544"/>
              <a:ext cx="44" cy="51"/>
            </a:xfrm>
            <a:custGeom>
              <a:avLst/>
              <a:gdLst>
                <a:gd name="T0" fmla="*/ 88 w 30"/>
                <a:gd name="T1" fmla="*/ 0 h 29"/>
                <a:gd name="T2" fmla="*/ 116 w 30"/>
                <a:gd name="T3" fmla="*/ 0 h 29"/>
                <a:gd name="T4" fmla="*/ 129 w 30"/>
                <a:gd name="T5" fmla="*/ 0 h 29"/>
                <a:gd name="T6" fmla="*/ 142 w 30"/>
                <a:gd name="T7" fmla="*/ 37 h 29"/>
                <a:gd name="T8" fmla="*/ 157 w 30"/>
                <a:gd name="T9" fmla="*/ 65 h 29"/>
                <a:gd name="T10" fmla="*/ 170 w 30"/>
                <a:gd name="T11" fmla="*/ 86 h 29"/>
                <a:gd name="T12" fmla="*/ 188 w 30"/>
                <a:gd name="T13" fmla="*/ 114 h 29"/>
                <a:gd name="T14" fmla="*/ 188 w 30"/>
                <a:gd name="T15" fmla="*/ 179 h 29"/>
                <a:gd name="T16" fmla="*/ 198 w 30"/>
                <a:gd name="T17" fmla="*/ 216 h 29"/>
                <a:gd name="T18" fmla="*/ 188 w 30"/>
                <a:gd name="T19" fmla="*/ 288 h 29"/>
                <a:gd name="T20" fmla="*/ 188 w 30"/>
                <a:gd name="T21" fmla="*/ 315 h 29"/>
                <a:gd name="T22" fmla="*/ 170 w 30"/>
                <a:gd name="T23" fmla="*/ 380 h 29"/>
                <a:gd name="T24" fmla="*/ 157 w 30"/>
                <a:gd name="T25" fmla="*/ 417 h 29"/>
                <a:gd name="T26" fmla="*/ 142 w 30"/>
                <a:gd name="T27" fmla="*/ 452 h 29"/>
                <a:gd name="T28" fmla="*/ 129 w 30"/>
                <a:gd name="T29" fmla="*/ 452 h 29"/>
                <a:gd name="T30" fmla="*/ 116 w 30"/>
                <a:gd name="T31" fmla="*/ 468 h 29"/>
                <a:gd name="T32" fmla="*/ 88 w 30"/>
                <a:gd name="T33" fmla="*/ 468 h 29"/>
                <a:gd name="T34" fmla="*/ 82 w 30"/>
                <a:gd name="T35" fmla="*/ 468 h 29"/>
                <a:gd name="T36" fmla="*/ 56 w 30"/>
                <a:gd name="T37" fmla="*/ 452 h 29"/>
                <a:gd name="T38" fmla="*/ 41 w 30"/>
                <a:gd name="T39" fmla="*/ 452 h 29"/>
                <a:gd name="T40" fmla="*/ 28 w 30"/>
                <a:gd name="T41" fmla="*/ 417 h 29"/>
                <a:gd name="T42" fmla="*/ 13 w 30"/>
                <a:gd name="T43" fmla="*/ 380 h 29"/>
                <a:gd name="T44" fmla="*/ 0 w 30"/>
                <a:gd name="T45" fmla="*/ 315 h 29"/>
                <a:gd name="T46" fmla="*/ 0 w 30"/>
                <a:gd name="T47" fmla="*/ 288 h 29"/>
                <a:gd name="T48" fmla="*/ 0 w 30"/>
                <a:gd name="T49" fmla="*/ 216 h 29"/>
                <a:gd name="T50" fmla="*/ 0 w 30"/>
                <a:gd name="T51" fmla="*/ 179 h 29"/>
                <a:gd name="T52" fmla="*/ 0 w 30"/>
                <a:gd name="T53" fmla="*/ 114 h 29"/>
                <a:gd name="T54" fmla="*/ 13 w 30"/>
                <a:gd name="T55" fmla="*/ 86 h 29"/>
                <a:gd name="T56" fmla="*/ 28 w 30"/>
                <a:gd name="T57" fmla="*/ 65 h 29"/>
                <a:gd name="T58" fmla="*/ 41 w 30"/>
                <a:gd name="T59" fmla="*/ 37 h 29"/>
                <a:gd name="T60" fmla="*/ 56 w 30"/>
                <a:gd name="T61" fmla="*/ 0 h 29"/>
                <a:gd name="T62" fmla="*/ 82 w 30"/>
                <a:gd name="T63" fmla="*/ 0 h 29"/>
                <a:gd name="T64" fmla="*/ 88 w 3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"/>
                <a:gd name="T100" fmla="*/ 0 h 29"/>
                <a:gd name="T101" fmla="*/ 30 w 3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" h="29">
                  <a:moveTo>
                    <a:pt x="13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7" y="11"/>
                  </a:lnTo>
                  <a:lnTo>
                    <a:pt x="29" y="13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Freeform 46"/>
            <p:cNvSpPr>
              <a:spLocks/>
            </p:cNvSpPr>
            <p:nvPr/>
          </p:nvSpPr>
          <p:spPr bwMode="auto">
            <a:xfrm>
              <a:off x="3940" y="3544"/>
              <a:ext cx="44" cy="51"/>
            </a:xfrm>
            <a:custGeom>
              <a:avLst/>
              <a:gdLst>
                <a:gd name="T0" fmla="*/ 88 w 30"/>
                <a:gd name="T1" fmla="*/ 0 h 29"/>
                <a:gd name="T2" fmla="*/ 116 w 30"/>
                <a:gd name="T3" fmla="*/ 0 h 29"/>
                <a:gd name="T4" fmla="*/ 129 w 30"/>
                <a:gd name="T5" fmla="*/ 0 h 29"/>
                <a:gd name="T6" fmla="*/ 142 w 30"/>
                <a:gd name="T7" fmla="*/ 37 h 29"/>
                <a:gd name="T8" fmla="*/ 157 w 30"/>
                <a:gd name="T9" fmla="*/ 65 h 29"/>
                <a:gd name="T10" fmla="*/ 170 w 30"/>
                <a:gd name="T11" fmla="*/ 86 h 29"/>
                <a:gd name="T12" fmla="*/ 188 w 30"/>
                <a:gd name="T13" fmla="*/ 114 h 29"/>
                <a:gd name="T14" fmla="*/ 188 w 30"/>
                <a:gd name="T15" fmla="*/ 179 h 29"/>
                <a:gd name="T16" fmla="*/ 198 w 30"/>
                <a:gd name="T17" fmla="*/ 216 h 29"/>
                <a:gd name="T18" fmla="*/ 188 w 30"/>
                <a:gd name="T19" fmla="*/ 288 h 29"/>
                <a:gd name="T20" fmla="*/ 188 w 30"/>
                <a:gd name="T21" fmla="*/ 315 h 29"/>
                <a:gd name="T22" fmla="*/ 170 w 30"/>
                <a:gd name="T23" fmla="*/ 380 h 29"/>
                <a:gd name="T24" fmla="*/ 157 w 30"/>
                <a:gd name="T25" fmla="*/ 417 h 29"/>
                <a:gd name="T26" fmla="*/ 142 w 30"/>
                <a:gd name="T27" fmla="*/ 452 h 29"/>
                <a:gd name="T28" fmla="*/ 129 w 30"/>
                <a:gd name="T29" fmla="*/ 452 h 29"/>
                <a:gd name="T30" fmla="*/ 116 w 30"/>
                <a:gd name="T31" fmla="*/ 468 h 29"/>
                <a:gd name="T32" fmla="*/ 88 w 30"/>
                <a:gd name="T33" fmla="*/ 468 h 29"/>
                <a:gd name="T34" fmla="*/ 82 w 30"/>
                <a:gd name="T35" fmla="*/ 468 h 29"/>
                <a:gd name="T36" fmla="*/ 56 w 30"/>
                <a:gd name="T37" fmla="*/ 452 h 29"/>
                <a:gd name="T38" fmla="*/ 41 w 30"/>
                <a:gd name="T39" fmla="*/ 452 h 29"/>
                <a:gd name="T40" fmla="*/ 28 w 30"/>
                <a:gd name="T41" fmla="*/ 417 h 29"/>
                <a:gd name="T42" fmla="*/ 13 w 30"/>
                <a:gd name="T43" fmla="*/ 380 h 29"/>
                <a:gd name="T44" fmla="*/ 0 w 30"/>
                <a:gd name="T45" fmla="*/ 315 h 29"/>
                <a:gd name="T46" fmla="*/ 0 w 30"/>
                <a:gd name="T47" fmla="*/ 288 h 29"/>
                <a:gd name="T48" fmla="*/ 0 w 30"/>
                <a:gd name="T49" fmla="*/ 216 h 29"/>
                <a:gd name="T50" fmla="*/ 0 w 30"/>
                <a:gd name="T51" fmla="*/ 179 h 29"/>
                <a:gd name="T52" fmla="*/ 0 w 30"/>
                <a:gd name="T53" fmla="*/ 114 h 29"/>
                <a:gd name="T54" fmla="*/ 13 w 30"/>
                <a:gd name="T55" fmla="*/ 86 h 29"/>
                <a:gd name="T56" fmla="*/ 28 w 30"/>
                <a:gd name="T57" fmla="*/ 65 h 29"/>
                <a:gd name="T58" fmla="*/ 41 w 30"/>
                <a:gd name="T59" fmla="*/ 37 h 29"/>
                <a:gd name="T60" fmla="*/ 56 w 30"/>
                <a:gd name="T61" fmla="*/ 0 h 29"/>
                <a:gd name="T62" fmla="*/ 82 w 30"/>
                <a:gd name="T63" fmla="*/ 0 h 29"/>
                <a:gd name="T64" fmla="*/ 88 w 30"/>
                <a:gd name="T65" fmla="*/ 0 h 29"/>
                <a:gd name="T66" fmla="*/ 88 w 30"/>
                <a:gd name="T67" fmla="*/ 0 h 29"/>
                <a:gd name="T68" fmla="*/ 88 w 30"/>
                <a:gd name="T69" fmla="*/ 0 h 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"/>
                <a:gd name="T106" fmla="*/ 0 h 29"/>
                <a:gd name="T107" fmla="*/ 30 w 30"/>
                <a:gd name="T108" fmla="*/ 29 h 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" h="29">
                  <a:moveTo>
                    <a:pt x="13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7" y="11"/>
                  </a:lnTo>
                  <a:lnTo>
                    <a:pt x="29" y="13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Freeform 47"/>
            <p:cNvSpPr>
              <a:spLocks/>
            </p:cNvSpPr>
            <p:nvPr/>
          </p:nvSpPr>
          <p:spPr bwMode="auto">
            <a:xfrm>
              <a:off x="3943" y="3551"/>
              <a:ext cx="35" cy="39"/>
            </a:xfrm>
            <a:custGeom>
              <a:avLst/>
              <a:gdLst>
                <a:gd name="T0" fmla="*/ 73 w 24"/>
                <a:gd name="T1" fmla="*/ 0 h 22"/>
                <a:gd name="T2" fmla="*/ 87 w 24"/>
                <a:gd name="T3" fmla="*/ 0 h 22"/>
                <a:gd name="T4" fmla="*/ 101 w 24"/>
                <a:gd name="T5" fmla="*/ 0 h 22"/>
                <a:gd name="T6" fmla="*/ 112 w 24"/>
                <a:gd name="T7" fmla="*/ 21 h 22"/>
                <a:gd name="T8" fmla="*/ 127 w 24"/>
                <a:gd name="T9" fmla="*/ 21 h 22"/>
                <a:gd name="T10" fmla="*/ 140 w 24"/>
                <a:gd name="T11" fmla="*/ 50 h 22"/>
                <a:gd name="T12" fmla="*/ 140 w 24"/>
                <a:gd name="T13" fmla="*/ 89 h 22"/>
                <a:gd name="T14" fmla="*/ 155 w 24"/>
                <a:gd name="T15" fmla="*/ 117 h 22"/>
                <a:gd name="T16" fmla="*/ 155 w 24"/>
                <a:gd name="T17" fmla="*/ 195 h 22"/>
                <a:gd name="T18" fmla="*/ 155 w 24"/>
                <a:gd name="T19" fmla="*/ 229 h 22"/>
                <a:gd name="T20" fmla="*/ 140 w 24"/>
                <a:gd name="T21" fmla="*/ 268 h 22"/>
                <a:gd name="T22" fmla="*/ 140 w 24"/>
                <a:gd name="T23" fmla="*/ 296 h 22"/>
                <a:gd name="T24" fmla="*/ 127 w 24"/>
                <a:gd name="T25" fmla="*/ 333 h 22"/>
                <a:gd name="T26" fmla="*/ 112 w 24"/>
                <a:gd name="T27" fmla="*/ 333 h 22"/>
                <a:gd name="T28" fmla="*/ 101 w 24"/>
                <a:gd name="T29" fmla="*/ 367 h 22"/>
                <a:gd name="T30" fmla="*/ 87 w 24"/>
                <a:gd name="T31" fmla="*/ 367 h 22"/>
                <a:gd name="T32" fmla="*/ 73 w 24"/>
                <a:gd name="T33" fmla="*/ 367 h 22"/>
                <a:gd name="T34" fmla="*/ 69 w 24"/>
                <a:gd name="T35" fmla="*/ 367 h 22"/>
                <a:gd name="T36" fmla="*/ 55 w 24"/>
                <a:gd name="T37" fmla="*/ 367 h 22"/>
                <a:gd name="T38" fmla="*/ 41 w 24"/>
                <a:gd name="T39" fmla="*/ 333 h 22"/>
                <a:gd name="T40" fmla="*/ 28 w 24"/>
                <a:gd name="T41" fmla="*/ 333 h 22"/>
                <a:gd name="T42" fmla="*/ 13 w 24"/>
                <a:gd name="T43" fmla="*/ 296 h 22"/>
                <a:gd name="T44" fmla="*/ 13 w 24"/>
                <a:gd name="T45" fmla="*/ 268 h 22"/>
                <a:gd name="T46" fmla="*/ 0 w 24"/>
                <a:gd name="T47" fmla="*/ 229 h 22"/>
                <a:gd name="T48" fmla="*/ 0 w 24"/>
                <a:gd name="T49" fmla="*/ 195 h 22"/>
                <a:gd name="T50" fmla="*/ 0 w 24"/>
                <a:gd name="T51" fmla="*/ 117 h 22"/>
                <a:gd name="T52" fmla="*/ 13 w 24"/>
                <a:gd name="T53" fmla="*/ 89 h 22"/>
                <a:gd name="T54" fmla="*/ 13 w 24"/>
                <a:gd name="T55" fmla="*/ 50 h 22"/>
                <a:gd name="T56" fmla="*/ 28 w 24"/>
                <a:gd name="T57" fmla="*/ 21 h 22"/>
                <a:gd name="T58" fmla="*/ 41 w 24"/>
                <a:gd name="T59" fmla="*/ 21 h 22"/>
                <a:gd name="T60" fmla="*/ 55 w 24"/>
                <a:gd name="T61" fmla="*/ 0 h 22"/>
                <a:gd name="T62" fmla="*/ 69 w 24"/>
                <a:gd name="T63" fmla="*/ 0 h 22"/>
                <a:gd name="T64" fmla="*/ 73 w 24"/>
                <a:gd name="T65" fmla="*/ 0 h 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"/>
                <a:gd name="T100" fmla="*/ 0 h 22"/>
                <a:gd name="T101" fmla="*/ 24 w 24"/>
                <a:gd name="T102" fmla="*/ 22 h 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" h="22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Freeform 48"/>
            <p:cNvSpPr>
              <a:spLocks/>
            </p:cNvSpPr>
            <p:nvPr/>
          </p:nvSpPr>
          <p:spPr bwMode="auto">
            <a:xfrm>
              <a:off x="3943" y="3551"/>
              <a:ext cx="35" cy="39"/>
            </a:xfrm>
            <a:custGeom>
              <a:avLst/>
              <a:gdLst>
                <a:gd name="T0" fmla="*/ 73 w 24"/>
                <a:gd name="T1" fmla="*/ 0 h 22"/>
                <a:gd name="T2" fmla="*/ 87 w 24"/>
                <a:gd name="T3" fmla="*/ 0 h 22"/>
                <a:gd name="T4" fmla="*/ 101 w 24"/>
                <a:gd name="T5" fmla="*/ 0 h 22"/>
                <a:gd name="T6" fmla="*/ 112 w 24"/>
                <a:gd name="T7" fmla="*/ 21 h 22"/>
                <a:gd name="T8" fmla="*/ 127 w 24"/>
                <a:gd name="T9" fmla="*/ 21 h 22"/>
                <a:gd name="T10" fmla="*/ 140 w 24"/>
                <a:gd name="T11" fmla="*/ 50 h 22"/>
                <a:gd name="T12" fmla="*/ 140 w 24"/>
                <a:gd name="T13" fmla="*/ 89 h 22"/>
                <a:gd name="T14" fmla="*/ 155 w 24"/>
                <a:gd name="T15" fmla="*/ 117 h 22"/>
                <a:gd name="T16" fmla="*/ 155 w 24"/>
                <a:gd name="T17" fmla="*/ 195 h 22"/>
                <a:gd name="T18" fmla="*/ 155 w 24"/>
                <a:gd name="T19" fmla="*/ 229 h 22"/>
                <a:gd name="T20" fmla="*/ 140 w 24"/>
                <a:gd name="T21" fmla="*/ 268 h 22"/>
                <a:gd name="T22" fmla="*/ 140 w 24"/>
                <a:gd name="T23" fmla="*/ 296 h 22"/>
                <a:gd name="T24" fmla="*/ 127 w 24"/>
                <a:gd name="T25" fmla="*/ 333 h 22"/>
                <a:gd name="T26" fmla="*/ 112 w 24"/>
                <a:gd name="T27" fmla="*/ 333 h 22"/>
                <a:gd name="T28" fmla="*/ 101 w 24"/>
                <a:gd name="T29" fmla="*/ 367 h 22"/>
                <a:gd name="T30" fmla="*/ 87 w 24"/>
                <a:gd name="T31" fmla="*/ 367 h 22"/>
                <a:gd name="T32" fmla="*/ 73 w 24"/>
                <a:gd name="T33" fmla="*/ 367 h 22"/>
                <a:gd name="T34" fmla="*/ 69 w 24"/>
                <a:gd name="T35" fmla="*/ 367 h 22"/>
                <a:gd name="T36" fmla="*/ 55 w 24"/>
                <a:gd name="T37" fmla="*/ 367 h 22"/>
                <a:gd name="T38" fmla="*/ 41 w 24"/>
                <a:gd name="T39" fmla="*/ 333 h 22"/>
                <a:gd name="T40" fmla="*/ 28 w 24"/>
                <a:gd name="T41" fmla="*/ 333 h 22"/>
                <a:gd name="T42" fmla="*/ 13 w 24"/>
                <a:gd name="T43" fmla="*/ 296 h 22"/>
                <a:gd name="T44" fmla="*/ 13 w 24"/>
                <a:gd name="T45" fmla="*/ 268 h 22"/>
                <a:gd name="T46" fmla="*/ 0 w 24"/>
                <a:gd name="T47" fmla="*/ 229 h 22"/>
                <a:gd name="T48" fmla="*/ 0 w 24"/>
                <a:gd name="T49" fmla="*/ 195 h 22"/>
                <a:gd name="T50" fmla="*/ 0 w 24"/>
                <a:gd name="T51" fmla="*/ 117 h 22"/>
                <a:gd name="T52" fmla="*/ 13 w 24"/>
                <a:gd name="T53" fmla="*/ 89 h 22"/>
                <a:gd name="T54" fmla="*/ 13 w 24"/>
                <a:gd name="T55" fmla="*/ 50 h 22"/>
                <a:gd name="T56" fmla="*/ 28 w 24"/>
                <a:gd name="T57" fmla="*/ 21 h 22"/>
                <a:gd name="T58" fmla="*/ 41 w 24"/>
                <a:gd name="T59" fmla="*/ 21 h 22"/>
                <a:gd name="T60" fmla="*/ 55 w 24"/>
                <a:gd name="T61" fmla="*/ 0 h 22"/>
                <a:gd name="T62" fmla="*/ 69 w 24"/>
                <a:gd name="T63" fmla="*/ 0 h 22"/>
                <a:gd name="T64" fmla="*/ 73 w 24"/>
                <a:gd name="T65" fmla="*/ 0 h 22"/>
                <a:gd name="T66" fmla="*/ 73 w 24"/>
                <a:gd name="T67" fmla="*/ 0 h 22"/>
                <a:gd name="T68" fmla="*/ 73 w 24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22"/>
                <a:gd name="T107" fmla="*/ 24 w 24"/>
                <a:gd name="T108" fmla="*/ 22 h 2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22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Freeform 49"/>
            <p:cNvSpPr>
              <a:spLocks/>
            </p:cNvSpPr>
            <p:nvPr/>
          </p:nvSpPr>
          <p:spPr bwMode="auto">
            <a:xfrm>
              <a:off x="3858" y="3493"/>
              <a:ext cx="25" cy="83"/>
            </a:xfrm>
            <a:custGeom>
              <a:avLst/>
              <a:gdLst>
                <a:gd name="T0" fmla="*/ 0 w 17"/>
                <a:gd name="T1" fmla="*/ 0 h 47"/>
                <a:gd name="T2" fmla="*/ 110 w 17"/>
                <a:gd name="T3" fmla="*/ 0 h 47"/>
                <a:gd name="T4" fmla="*/ 110 w 17"/>
                <a:gd name="T5" fmla="*/ 789 h 47"/>
                <a:gd name="T6" fmla="*/ 0 w 17"/>
                <a:gd name="T7" fmla="*/ 789 h 47"/>
                <a:gd name="T8" fmla="*/ 0 w 1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7"/>
                <a:gd name="T17" fmla="*/ 17 w 1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7">
                  <a:moveTo>
                    <a:pt x="0" y="0"/>
                  </a:moveTo>
                  <a:lnTo>
                    <a:pt x="16" y="0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Freeform 50"/>
            <p:cNvSpPr>
              <a:spLocks/>
            </p:cNvSpPr>
            <p:nvPr/>
          </p:nvSpPr>
          <p:spPr bwMode="auto">
            <a:xfrm>
              <a:off x="3858" y="3493"/>
              <a:ext cx="25" cy="83"/>
            </a:xfrm>
            <a:custGeom>
              <a:avLst/>
              <a:gdLst>
                <a:gd name="T0" fmla="*/ 0 w 17"/>
                <a:gd name="T1" fmla="*/ 0 h 47"/>
                <a:gd name="T2" fmla="*/ 110 w 17"/>
                <a:gd name="T3" fmla="*/ 0 h 47"/>
                <a:gd name="T4" fmla="*/ 110 w 17"/>
                <a:gd name="T5" fmla="*/ 789 h 47"/>
                <a:gd name="T6" fmla="*/ 0 w 17"/>
                <a:gd name="T7" fmla="*/ 789 h 47"/>
                <a:gd name="T8" fmla="*/ 0 w 17"/>
                <a:gd name="T9" fmla="*/ 0 h 47"/>
                <a:gd name="T10" fmla="*/ 0 w 17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47"/>
                <a:gd name="T20" fmla="*/ 17 w 17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47">
                  <a:moveTo>
                    <a:pt x="0" y="0"/>
                  </a:moveTo>
                  <a:lnTo>
                    <a:pt x="16" y="0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51"/>
            <p:cNvSpPr>
              <a:spLocks noChangeShapeType="1"/>
            </p:cNvSpPr>
            <p:nvPr/>
          </p:nvSpPr>
          <p:spPr bwMode="auto">
            <a:xfrm>
              <a:off x="3949" y="3493"/>
              <a:ext cx="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0" name="Freeform 52"/>
            <p:cNvSpPr>
              <a:spLocks/>
            </p:cNvSpPr>
            <p:nvPr/>
          </p:nvSpPr>
          <p:spPr bwMode="auto">
            <a:xfrm>
              <a:off x="3949" y="3430"/>
              <a:ext cx="206" cy="65"/>
            </a:xfrm>
            <a:custGeom>
              <a:avLst/>
              <a:gdLst>
                <a:gd name="T0" fmla="*/ 183 w 143"/>
                <a:gd name="T1" fmla="*/ 0 h 37"/>
                <a:gd name="T2" fmla="*/ 0 w 143"/>
                <a:gd name="T3" fmla="*/ 603 h 37"/>
                <a:gd name="T4" fmla="*/ 117 w 143"/>
                <a:gd name="T5" fmla="*/ 603 h 37"/>
                <a:gd name="T6" fmla="*/ 236 w 143"/>
                <a:gd name="T7" fmla="*/ 86 h 37"/>
                <a:gd name="T8" fmla="*/ 882 w 143"/>
                <a:gd name="T9" fmla="*/ 86 h 37"/>
                <a:gd name="T10" fmla="*/ 857 w 143"/>
                <a:gd name="T11" fmla="*/ 0 h 37"/>
                <a:gd name="T12" fmla="*/ 183 w 143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3"/>
                <a:gd name="T22" fmla="*/ 0 h 37"/>
                <a:gd name="T23" fmla="*/ 143 w 143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3" h="37">
                  <a:moveTo>
                    <a:pt x="29" y="0"/>
                  </a:moveTo>
                  <a:lnTo>
                    <a:pt x="0" y="36"/>
                  </a:lnTo>
                  <a:lnTo>
                    <a:pt x="19" y="36"/>
                  </a:lnTo>
                  <a:lnTo>
                    <a:pt x="38" y="5"/>
                  </a:lnTo>
                  <a:lnTo>
                    <a:pt x="142" y="5"/>
                  </a:lnTo>
                  <a:lnTo>
                    <a:pt x="138" y="0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Freeform 53"/>
            <p:cNvSpPr>
              <a:spLocks/>
            </p:cNvSpPr>
            <p:nvPr/>
          </p:nvSpPr>
          <p:spPr bwMode="auto">
            <a:xfrm>
              <a:off x="3949" y="3430"/>
              <a:ext cx="206" cy="65"/>
            </a:xfrm>
            <a:custGeom>
              <a:avLst/>
              <a:gdLst>
                <a:gd name="T0" fmla="*/ 183 w 143"/>
                <a:gd name="T1" fmla="*/ 0 h 37"/>
                <a:gd name="T2" fmla="*/ 0 w 143"/>
                <a:gd name="T3" fmla="*/ 603 h 37"/>
                <a:gd name="T4" fmla="*/ 117 w 143"/>
                <a:gd name="T5" fmla="*/ 603 h 37"/>
                <a:gd name="T6" fmla="*/ 236 w 143"/>
                <a:gd name="T7" fmla="*/ 86 h 37"/>
                <a:gd name="T8" fmla="*/ 882 w 143"/>
                <a:gd name="T9" fmla="*/ 86 h 37"/>
                <a:gd name="T10" fmla="*/ 857 w 143"/>
                <a:gd name="T11" fmla="*/ 0 h 37"/>
                <a:gd name="T12" fmla="*/ 183 w 143"/>
                <a:gd name="T13" fmla="*/ 0 h 37"/>
                <a:gd name="T14" fmla="*/ 183 w 143"/>
                <a:gd name="T15" fmla="*/ 0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3"/>
                <a:gd name="T25" fmla="*/ 0 h 37"/>
                <a:gd name="T26" fmla="*/ 143 w 143"/>
                <a:gd name="T27" fmla="*/ 37 h 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3" h="37">
                  <a:moveTo>
                    <a:pt x="29" y="0"/>
                  </a:moveTo>
                  <a:lnTo>
                    <a:pt x="0" y="36"/>
                  </a:lnTo>
                  <a:lnTo>
                    <a:pt x="19" y="36"/>
                  </a:lnTo>
                  <a:lnTo>
                    <a:pt x="38" y="5"/>
                  </a:lnTo>
                  <a:lnTo>
                    <a:pt x="142" y="5"/>
                  </a:lnTo>
                  <a:lnTo>
                    <a:pt x="138" y="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Freeform 54"/>
            <p:cNvSpPr>
              <a:spLocks/>
            </p:cNvSpPr>
            <p:nvPr/>
          </p:nvSpPr>
          <p:spPr bwMode="auto">
            <a:xfrm>
              <a:off x="4082" y="3439"/>
              <a:ext cx="120" cy="56"/>
            </a:xfrm>
            <a:custGeom>
              <a:avLst/>
              <a:gdLst>
                <a:gd name="T0" fmla="*/ 280 w 83"/>
                <a:gd name="T1" fmla="*/ 0 h 32"/>
                <a:gd name="T2" fmla="*/ 0 w 83"/>
                <a:gd name="T3" fmla="*/ 0 h 32"/>
                <a:gd name="T4" fmla="*/ 0 w 83"/>
                <a:gd name="T5" fmla="*/ 502 h 32"/>
                <a:gd name="T6" fmla="*/ 520 w 83"/>
                <a:gd name="T7" fmla="*/ 502 h 32"/>
                <a:gd name="T8" fmla="*/ 280 w 8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2"/>
                <a:gd name="T17" fmla="*/ 83 w 8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2">
                  <a:moveTo>
                    <a:pt x="44" y="0"/>
                  </a:moveTo>
                  <a:lnTo>
                    <a:pt x="0" y="0"/>
                  </a:lnTo>
                  <a:lnTo>
                    <a:pt x="0" y="31"/>
                  </a:lnTo>
                  <a:lnTo>
                    <a:pt x="82" y="31"/>
                  </a:lnTo>
                  <a:lnTo>
                    <a:pt x="44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Freeform 55"/>
            <p:cNvSpPr>
              <a:spLocks/>
            </p:cNvSpPr>
            <p:nvPr/>
          </p:nvSpPr>
          <p:spPr bwMode="auto">
            <a:xfrm>
              <a:off x="4082" y="3439"/>
              <a:ext cx="120" cy="56"/>
            </a:xfrm>
            <a:custGeom>
              <a:avLst/>
              <a:gdLst>
                <a:gd name="T0" fmla="*/ 280 w 83"/>
                <a:gd name="T1" fmla="*/ 0 h 32"/>
                <a:gd name="T2" fmla="*/ 0 w 83"/>
                <a:gd name="T3" fmla="*/ 0 h 32"/>
                <a:gd name="T4" fmla="*/ 0 w 83"/>
                <a:gd name="T5" fmla="*/ 502 h 32"/>
                <a:gd name="T6" fmla="*/ 520 w 83"/>
                <a:gd name="T7" fmla="*/ 502 h 32"/>
                <a:gd name="T8" fmla="*/ 280 w 83"/>
                <a:gd name="T9" fmla="*/ 0 h 32"/>
                <a:gd name="T10" fmla="*/ 280 w 83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2"/>
                <a:gd name="T20" fmla="*/ 83 w 83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2">
                  <a:moveTo>
                    <a:pt x="44" y="0"/>
                  </a:moveTo>
                  <a:lnTo>
                    <a:pt x="0" y="0"/>
                  </a:lnTo>
                  <a:lnTo>
                    <a:pt x="0" y="31"/>
                  </a:lnTo>
                  <a:lnTo>
                    <a:pt x="82" y="31"/>
                  </a:lnTo>
                  <a:lnTo>
                    <a:pt x="4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Freeform 56"/>
            <p:cNvSpPr>
              <a:spLocks/>
            </p:cNvSpPr>
            <p:nvPr/>
          </p:nvSpPr>
          <p:spPr bwMode="auto">
            <a:xfrm>
              <a:off x="3977" y="3439"/>
              <a:ext cx="92" cy="56"/>
            </a:xfrm>
            <a:custGeom>
              <a:avLst/>
              <a:gdLst>
                <a:gd name="T0" fmla="*/ 388 w 64"/>
                <a:gd name="T1" fmla="*/ 502 h 32"/>
                <a:gd name="T2" fmla="*/ 388 w 64"/>
                <a:gd name="T3" fmla="*/ 0 h 32"/>
                <a:gd name="T4" fmla="*/ 115 w 64"/>
                <a:gd name="T5" fmla="*/ 0 h 32"/>
                <a:gd name="T6" fmla="*/ 0 w 64"/>
                <a:gd name="T7" fmla="*/ 502 h 32"/>
                <a:gd name="T8" fmla="*/ 388 w 64"/>
                <a:gd name="T9" fmla="*/ 502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2"/>
                <a:gd name="T17" fmla="*/ 64 w 6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2">
                  <a:moveTo>
                    <a:pt x="63" y="31"/>
                  </a:moveTo>
                  <a:lnTo>
                    <a:pt x="63" y="0"/>
                  </a:lnTo>
                  <a:lnTo>
                    <a:pt x="19" y="0"/>
                  </a:lnTo>
                  <a:lnTo>
                    <a:pt x="0" y="31"/>
                  </a:lnTo>
                  <a:lnTo>
                    <a:pt x="63" y="31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Freeform 57"/>
            <p:cNvSpPr>
              <a:spLocks/>
            </p:cNvSpPr>
            <p:nvPr/>
          </p:nvSpPr>
          <p:spPr bwMode="auto">
            <a:xfrm>
              <a:off x="3977" y="3439"/>
              <a:ext cx="92" cy="56"/>
            </a:xfrm>
            <a:custGeom>
              <a:avLst/>
              <a:gdLst>
                <a:gd name="T0" fmla="*/ 388 w 64"/>
                <a:gd name="T1" fmla="*/ 502 h 32"/>
                <a:gd name="T2" fmla="*/ 388 w 64"/>
                <a:gd name="T3" fmla="*/ 0 h 32"/>
                <a:gd name="T4" fmla="*/ 115 w 64"/>
                <a:gd name="T5" fmla="*/ 0 h 32"/>
                <a:gd name="T6" fmla="*/ 0 w 64"/>
                <a:gd name="T7" fmla="*/ 502 h 32"/>
                <a:gd name="T8" fmla="*/ 388 w 64"/>
                <a:gd name="T9" fmla="*/ 502 h 32"/>
                <a:gd name="T10" fmla="*/ 388 w 64"/>
                <a:gd name="T11" fmla="*/ 502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2"/>
                <a:gd name="T20" fmla="*/ 64 w 64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2">
                  <a:moveTo>
                    <a:pt x="63" y="31"/>
                  </a:moveTo>
                  <a:lnTo>
                    <a:pt x="63" y="0"/>
                  </a:lnTo>
                  <a:lnTo>
                    <a:pt x="19" y="0"/>
                  </a:lnTo>
                  <a:lnTo>
                    <a:pt x="0" y="31"/>
                  </a:lnTo>
                  <a:lnTo>
                    <a:pt x="63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Freeform 58"/>
            <p:cNvSpPr>
              <a:spLocks/>
            </p:cNvSpPr>
            <p:nvPr/>
          </p:nvSpPr>
          <p:spPr bwMode="auto">
            <a:xfrm>
              <a:off x="3858" y="3493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110 w 17"/>
                <a:gd name="T3" fmla="*/ 0 h 17"/>
                <a:gd name="T4" fmla="*/ 11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Freeform 59"/>
            <p:cNvSpPr>
              <a:spLocks/>
            </p:cNvSpPr>
            <p:nvPr/>
          </p:nvSpPr>
          <p:spPr bwMode="auto">
            <a:xfrm>
              <a:off x="3858" y="3493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110 w 17"/>
                <a:gd name="T3" fmla="*/ 0 h 17"/>
                <a:gd name="T4" fmla="*/ 11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Freeform 60"/>
            <p:cNvSpPr>
              <a:spLocks/>
            </p:cNvSpPr>
            <p:nvPr/>
          </p:nvSpPr>
          <p:spPr bwMode="auto">
            <a:xfrm>
              <a:off x="4148" y="3472"/>
              <a:ext cx="25" cy="41"/>
            </a:xfrm>
            <a:custGeom>
              <a:avLst/>
              <a:gdLst>
                <a:gd name="T0" fmla="*/ 88 w 17"/>
                <a:gd name="T1" fmla="*/ 0 h 23"/>
                <a:gd name="T2" fmla="*/ 0 w 17"/>
                <a:gd name="T3" fmla="*/ 362 h 23"/>
                <a:gd name="T4" fmla="*/ 28 w 17"/>
                <a:gd name="T5" fmla="*/ 398 h 23"/>
                <a:gd name="T6" fmla="*/ 110 w 17"/>
                <a:gd name="T7" fmla="*/ 37 h 23"/>
                <a:gd name="T8" fmla="*/ 88 w 1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3"/>
                <a:gd name="T17" fmla="*/ 17 w 1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3">
                  <a:moveTo>
                    <a:pt x="13" y="0"/>
                  </a:moveTo>
                  <a:lnTo>
                    <a:pt x="0" y="20"/>
                  </a:lnTo>
                  <a:lnTo>
                    <a:pt x="4" y="22"/>
                  </a:lnTo>
                  <a:lnTo>
                    <a:pt x="16" y="2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Freeform 61"/>
            <p:cNvSpPr>
              <a:spLocks/>
            </p:cNvSpPr>
            <p:nvPr/>
          </p:nvSpPr>
          <p:spPr bwMode="auto">
            <a:xfrm>
              <a:off x="4148" y="3472"/>
              <a:ext cx="25" cy="41"/>
            </a:xfrm>
            <a:custGeom>
              <a:avLst/>
              <a:gdLst>
                <a:gd name="T0" fmla="*/ 88 w 17"/>
                <a:gd name="T1" fmla="*/ 0 h 23"/>
                <a:gd name="T2" fmla="*/ 0 w 17"/>
                <a:gd name="T3" fmla="*/ 362 h 23"/>
                <a:gd name="T4" fmla="*/ 28 w 17"/>
                <a:gd name="T5" fmla="*/ 398 h 23"/>
                <a:gd name="T6" fmla="*/ 110 w 17"/>
                <a:gd name="T7" fmla="*/ 37 h 23"/>
                <a:gd name="T8" fmla="*/ 88 w 17"/>
                <a:gd name="T9" fmla="*/ 0 h 23"/>
                <a:gd name="T10" fmla="*/ 88 w 17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23"/>
                <a:gd name="T20" fmla="*/ 17 w 17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23">
                  <a:moveTo>
                    <a:pt x="13" y="0"/>
                  </a:moveTo>
                  <a:lnTo>
                    <a:pt x="0" y="20"/>
                  </a:lnTo>
                  <a:lnTo>
                    <a:pt x="4" y="22"/>
                  </a:lnTo>
                  <a:lnTo>
                    <a:pt x="16" y="2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Freeform 62"/>
            <p:cNvSpPr>
              <a:spLocks/>
            </p:cNvSpPr>
            <p:nvPr/>
          </p:nvSpPr>
          <p:spPr bwMode="auto">
            <a:xfrm>
              <a:off x="4082" y="3464"/>
              <a:ext cx="40" cy="94"/>
            </a:xfrm>
            <a:custGeom>
              <a:avLst/>
              <a:gdLst>
                <a:gd name="T0" fmla="*/ 41 w 28"/>
                <a:gd name="T1" fmla="*/ 818 h 54"/>
                <a:gd name="T2" fmla="*/ 0 w 28"/>
                <a:gd name="T3" fmla="*/ 28 h 54"/>
                <a:gd name="T4" fmla="*/ 67 w 28"/>
                <a:gd name="T5" fmla="*/ 0 h 54"/>
                <a:gd name="T6" fmla="*/ 163 w 28"/>
                <a:gd name="T7" fmla="*/ 846 h 54"/>
                <a:gd name="T8" fmla="*/ 41 w 28"/>
                <a:gd name="T9" fmla="*/ 818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54"/>
                <a:gd name="T17" fmla="*/ 28 w 2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54">
                  <a:moveTo>
                    <a:pt x="7" y="51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27" y="53"/>
                  </a:lnTo>
                  <a:lnTo>
                    <a:pt x="7" y="51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Freeform 63"/>
            <p:cNvSpPr>
              <a:spLocks/>
            </p:cNvSpPr>
            <p:nvPr/>
          </p:nvSpPr>
          <p:spPr bwMode="auto">
            <a:xfrm>
              <a:off x="4082" y="3464"/>
              <a:ext cx="40" cy="94"/>
            </a:xfrm>
            <a:custGeom>
              <a:avLst/>
              <a:gdLst>
                <a:gd name="T0" fmla="*/ 41 w 28"/>
                <a:gd name="T1" fmla="*/ 818 h 54"/>
                <a:gd name="T2" fmla="*/ 0 w 28"/>
                <a:gd name="T3" fmla="*/ 28 h 54"/>
                <a:gd name="T4" fmla="*/ 67 w 28"/>
                <a:gd name="T5" fmla="*/ 0 h 54"/>
                <a:gd name="T6" fmla="*/ 163 w 28"/>
                <a:gd name="T7" fmla="*/ 846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54"/>
                <a:gd name="T14" fmla="*/ 28 w 2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54">
                  <a:moveTo>
                    <a:pt x="7" y="51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27" y="5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Freeform 64"/>
            <p:cNvSpPr>
              <a:spLocks/>
            </p:cNvSpPr>
            <p:nvPr/>
          </p:nvSpPr>
          <p:spPr bwMode="auto">
            <a:xfrm>
              <a:off x="4082" y="3493"/>
              <a:ext cx="120" cy="65"/>
            </a:xfrm>
            <a:custGeom>
              <a:avLst/>
              <a:gdLst>
                <a:gd name="T0" fmla="*/ 0 w 83"/>
                <a:gd name="T1" fmla="*/ 0 h 37"/>
                <a:gd name="T2" fmla="*/ 520 w 83"/>
                <a:gd name="T3" fmla="*/ 0 h 37"/>
                <a:gd name="T4" fmla="*/ 520 w 83"/>
                <a:gd name="T5" fmla="*/ 603 h 37"/>
                <a:gd name="T6" fmla="*/ 0 w 83"/>
                <a:gd name="T7" fmla="*/ 603 h 37"/>
                <a:gd name="T8" fmla="*/ 0 w 83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7"/>
                <a:gd name="T17" fmla="*/ 83 w 83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7">
                  <a:moveTo>
                    <a:pt x="0" y="0"/>
                  </a:moveTo>
                  <a:lnTo>
                    <a:pt x="82" y="0"/>
                  </a:lnTo>
                  <a:lnTo>
                    <a:pt x="82" y="36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Freeform 65"/>
            <p:cNvSpPr>
              <a:spLocks/>
            </p:cNvSpPr>
            <p:nvPr/>
          </p:nvSpPr>
          <p:spPr bwMode="auto">
            <a:xfrm>
              <a:off x="4082" y="3493"/>
              <a:ext cx="120" cy="65"/>
            </a:xfrm>
            <a:custGeom>
              <a:avLst/>
              <a:gdLst>
                <a:gd name="T0" fmla="*/ 0 w 83"/>
                <a:gd name="T1" fmla="*/ 0 h 37"/>
                <a:gd name="T2" fmla="*/ 520 w 83"/>
                <a:gd name="T3" fmla="*/ 0 h 37"/>
                <a:gd name="T4" fmla="*/ 520 w 83"/>
                <a:gd name="T5" fmla="*/ 603 h 37"/>
                <a:gd name="T6" fmla="*/ 0 w 83"/>
                <a:gd name="T7" fmla="*/ 603 h 37"/>
                <a:gd name="T8" fmla="*/ 0 w 83"/>
                <a:gd name="T9" fmla="*/ 0 h 37"/>
                <a:gd name="T10" fmla="*/ 0 w 83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7"/>
                <a:gd name="T20" fmla="*/ 83 w 83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7">
                  <a:moveTo>
                    <a:pt x="0" y="0"/>
                  </a:moveTo>
                  <a:lnTo>
                    <a:pt x="82" y="0"/>
                  </a:lnTo>
                  <a:lnTo>
                    <a:pt x="82" y="36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Freeform 66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110 w 17"/>
                <a:gd name="T3" fmla="*/ 0 h 17"/>
                <a:gd name="T4" fmla="*/ 11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5" name="Freeform 67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110 w 17"/>
                <a:gd name="T3" fmla="*/ 0 h 17"/>
                <a:gd name="T4" fmla="*/ 11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Freeform 68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110 w 17"/>
                <a:gd name="T3" fmla="*/ 0 h 17"/>
                <a:gd name="T4" fmla="*/ 11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Freeform 69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110 w 17"/>
                <a:gd name="T3" fmla="*/ 0 h 17"/>
                <a:gd name="T4" fmla="*/ 11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Freeform 70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90 w 17"/>
                <a:gd name="T3" fmla="*/ 0 h 17"/>
                <a:gd name="T4" fmla="*/ 9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Freeform 71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90 w 17"/>
                <a:gd name="T3" fmla="*/ 0 h 17"/>
                <a:gd name="T4" fmla="*/ 9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Freeform 72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90 w 17"/>
                <a:gd name="T3" fmla="*/ 0 h 17"/>
                <a:gd name="T4" fmla="*/ 9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Freeform 73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90 w 17"/>
                <a:gd name="T3" fmla="*/ 0 h 17"/>
                <a:gd name="T4" fmla="*/ 90 w 17"/>
                <a:gd name="T5" fmla="*/ 268 h 17"/>
                <a:gd name="T6" fmla="*/ 0 w 17"/>
                <a:gd name="T7" fmla="*/ 268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Freeform 74"/>
            <p:cNvSpPr>
              <a:spLocks/>
            </p:cNvSpPr>
            <p:nvPr/>
          </p:nvSpPr>
          <p:spPr bwMode="auto">
            <a:xfrm>
              <a:off x="4336" y="3513"/>
              <a:ext cx="32" cy="63"/>
            </a:xfrm>
            <a:custGeom>
              <a:avLst/>
              <a:gdLst>
                <a:gd name="T0" fmla="*/ 41 w 22"/>
                <a:gd name="T1" fmla="*/ 0 h 36"/>
                <a:gd name="T2" fmla="*/ 0 w 22"/>
                <a:gd name="T3" fmla="*/ 65 h 36"/>
                <a:gd name="T4" fmla="*/ 87 w 22"/>
                <a:gd name="T5" fmla="*/ 572 h 36"/>
                <a:gd name="T6" fmla="*/ 138 w 22"/>
                <a:gd name="T7" fmla="*/ 572 h 36"/>
                <a:gd name="T8" fmla="*/ 41 w 22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6"/>
                <a:gd name="T17" fmla="*/ 22 w 2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6">
                  <a:moveTo>
                    <a:pt x="6" y="0"/>
                  </a:moveTo>
                  <a:lnTo>
                    <a:pt x="0" y="4"/>
                  </a:lnTo>
                  <a:lnTo>
                    <a:pt x="13" y="35"/>
                  </a:lnTo>
                  <a:lnTo>
                    <a:pt x="21" y="35"/>
                  </a:lnTo>
                  <a:lnTo>
                    <a:pt x="6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Freeform 75"/>
            <p:cNvSpPr>
              <a:spLocks/>
            </p:cNvSpPr>
            <p:nvPr/>
          </p:nvSpPr>
          <p:spPr bwMode="auto">
            <a:xfrm>
              <a:off x="4336" y="3513"/>
              <a:ext cx="32" cy="63"/>
            </a:xfrm>
            <a:custGeom>
              <a:avLst/>
              <a:gdLst>
                <a:gd name="T0" fmla="*/ 41 w 22"/>
                <a:gd name="T1" fmla="*/ 0 h 36"/>
                <a:gd name="T2" fmla="*/ 0 w 22"/>
                <a:gd name="T3" fmla="*/ 65 h 36"/>
                <a:gd name="T4" fmla="*/ 87 w 22"/>
                <a:gd name="T5" fmla="*/ 572 h 36"/>
                <a:gd name="T6" fmla="*/ 138 w 22"/>
                <a:gd name="T7" fmla="*/ 572 h 36"/>
                <a:gd name="T8" fmla="*/ 41 w 22"/>
                <a:gd name="T9" fmla="*/ 0 h 36"/>
                <a:gd name="T10" fmla="*/ 41 w 22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36"/>
                <a:gd name="T20" fmla="*/ 22 w 22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36">
                  <a:moveTo>
                    <a:pt x="6" y="0"/>
                  </a:moveTo>
                  <a:lnTo>
                    <a:pt x="0" y="4"/>
                  </a:lnTo>
                  <a:lnTo>
                    <a:pt x="13" y="35"/>
                  </a:lnTo>
                  <a:lnTo>
                    <a:pt x="21" y="35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Freeform 76"/>
            <p:cNvSpPr>
              <a:spLocks/>
            </p:cNvSpPr>
            <p:nvPr/>
          </p:nvSpPr>
          <p:spPr bwMode="auto">
            <a:xfrm>
              <a:off x="3850" y="3556"/>
              <a:ext cx="34" cy="30"/>
            </a:xfrm>
            <a:custGeom>
              <a:avLst/>
              <a:gdLst>
                <a:gd name="T0" fmla="*/ 40 w 24"/>
                <a:gd name="T1" fmla="*/ 0 h 17"/>
                <a:gd name="T2" fmla="*/ 74 w 24"/>
                <a:gd name="T3" fmla="*/ 0 h 17"/>
                <a:gd name="T4" fmla="*/ 85 w 24"/>
                <a:gd name="T5" fmla="*/ 0 h 17"/>
                <a:gd name="T6" fmla="*/ 96 w 24"/>
                <a:gd name="T7" fmla="*/ 37 h 17"/>
                <a:gd name="T8" fmla="*/ 108 w 24"/>
                <a:gd name="T9" fmla="*/ 37 h 17"/>
                <a:gd name="T10" fmla="*/ 120 w 24"/>
                <a:gd name="T11" fmla="*/ 37 h 17"/>
                <a:gd name="T12" fmla="*/ 120 w 24"/>
                <a:gd name="T13" fmla="*/ 65 h 17"/>
                <a:gd name="T14" fmla="*/ 135 w 24"/>
                <a:gd name="T15" fmla="*/ 106 h 17"/>
                <a:gd name="T16" fmla="*/ 135 w 24"/>
                <a:gd name="T17" fmla="*/ 106 h 17"/>
                <a:gd name="T18" fmla="*/ 135 w 24"/>
                <a:gd name="T19" fmla="*/ 138 h 17"/>
                <a:gd name="T20" fmla="*/ 135 w 24"/>
                <a:gd name="T21" fmla="*/ 175 h 17"/>
                <a:gd name="T22" fmla="*/ 135 w 24"/>
                <a:gd name="T23" fmla="*/ 203 h 17"/>
                <a:gd name="T24" fmla="*/ 120 w 24"/>
                <a:gd name="T25" fmla="*/ 203 h 17"/>
                <a:gd name="T26" fmla="*/ 120 w 24"/>
                <a:gd name="T27" fmla="*/ 244 h 17"/>
                <a:gd name="T28" fmla="*/ 108 w 24"/>
                <a:gd name="T29" fmla="*/ 244 h 17"/>
                <a:gd name="T30" fmla="*/ 96 w 24"/>
                <a:gd name="T31" fmla="*/ 268 h 17"/>
                <a:gd name="T32" fmla="*/ 85 w 24"/>
                <a:gd name="T33" fmla="*/ 268 h 17"/>
                <a:gd name="T34" fmla="*/ 74 w 24"/>
                <a:gd name="T35" fmla="*/ 268 h 17"/>
                <a:gd name="T36" fmla="*/ 40 w 24"/>
                <a:gd name="T37" fmla="*/ 268 h 17"/>
                <a:gd name="T38" fmla="*/ 37 w 24"/>
                <a:gd name="T39" fmla="*/ 268 h 17"/>
                <a:gd name="T40" fmla="*/ 26 w 24"/>
                <a:gd name="T41" fmla="*/ 268 h 17"/>
                <a:gd name="T42" fmla="*/ 26 w 24"/>
                <a:gd name="T43" fmla="*/ 244 h 17"/>
                <a:gd name="T44" fmla="*/ 13 w 24"/>
                <a:gd name="T45" fmla="*/ 244 h 17"/>
                <a:gd name="T46" fmla="*/ 0 w 24"/>
                <a:gd name="T47" fmla="*/ 203 h 17"/>
                <a:gd name="T48" fmla="*/ 0 w 24"/>
                <a:gd name="T49" fmla="*/ 203 h 17"/>
                <a:gd name="T50" fmla="*/ 0 w 24"/>
                <a:gd name="T51" fmla="*/ 175 h 17"/>
                <a:gd name="T52" fmla="*/ 0 w 24"/>
                <a:gd name="T53" fmla="*/ 138 h 17"/>
                <a:gd name="T54" fmla="*/ 0 w 24"/>
                <a:gd name="T55" fmla="*/ 106 h 17"/>
                <a:gd name="T56" fmla="*/ 0 w 24"/>
                <a:gd name="T57" fmla="*/ 106 h 17"/>
                <a:gd name="T58" fmla="*/ 0 w 24"/>
                <a:gd name="T59" fmla="*/ 65 h 17"/>
                <a:gd name="T60" fmla="*/ 13 w 24"/>
                <a:gd name="T61" fmla="*/ 37 h 17"/>
                <a:gd name="T62" fmla="*/ 26 w 24"/>
                <a:gd name="T63" fmla="*/ 37 h 17"/>
                <a:gd name="T64" fmla="*/ 26 w 24"/>
                <a:gd name="T65" fmla="*/ 37 h 17"/>
                <a:gd name="T66" fmla="*/ 37 w 24"/>
                <a:gd name="T67" fmla="*/ 0 h 17"/>
                <a:gd name="T68" fmla="*/ 40 w 24"/>
                <a:gd name="T69" fmla="*/ 0 h 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17"/>
                <a:gd name="T107" fmla="*/ 24 w 24"/>
                <a:gd name="T108" fmla="*/ 17 h 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17">
                  <a:moveTo>
                    <a:pt x="7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Freeform 77"/>
            <p:cNvSpPr>
              <a:spLocks/>
            </p:cNvSpPr>
            <p:nvPr/>
          </p:nvSpPr>
          <p:spPr bwMode="auto">
            <a:xfrm>
              <a:off x="3850" y="3556"/>
              <a:ext cx="34" cy="30"/>
            </a:xfrm>
            <a:custGeom>
              <a:avLst/>
              <a:gdLst>
                <a:gd name="T0" fmla="*/ 40 w 24"/>
                <a:gd name="T1" fmla="*/ 0 h 17"/>
                <a:gd name="T2" fmla="*/ 74 w 24"/>
                <a:gd name="T3" fmla="*/ 0 h 17"/>
                <a:gd name="T4" fmla="*/ 74 w 24"/>
                <a:gd name="T5" fmla="*/ 0 h 17"/>
                <a:gd name="T6" fmla="*/ 85 w 24"/>
                <a:gd name="T7" fmla="*/ 0 h 17"/>
                <a:gd name="T8" fmla="*/ 96 w 24"/>
                <a:gd name="T9" fmla="*/ 37 h 17"/>
                <a:gd name="T10" fmla="*/ 108 w 24"/>
                <a:gd name="T11" fmla="*/ 37 h 17"/>
                <a:gd name="T12" fmla="*/ 120 w 24"/>
                <a:gd name="T13" fmla="*/ 37 h 17"/>
                <a:gd name="T14" fmla="*/ 120 w 24"/>
                <a:gd name="T15" fmla="*/ 65 h 17"/>
                <a:gd name="T16" fmla="*/ 135 w 24"/>
                <a:gd name="T17" fmla="*/ 106 h 17"/>
                <a:gd name="T18" fmla="*/ 135 w 24"/>
                <a:gd name="T19" fmla="*/ 106 h 17"/>
                <a:gd name="T20" fmla="*/ 135 w 24"/>
                <a:gd name="T21" fmla="*/ 138 h 17"/>
                <a:gd name="T22" fmla="*/ 135 w 24"/>
                <a:gd name="T23" fmla="*/ 138 h 17"/>
                <a:gd name="T24" fmla="*/ 135 w 24"/>
                <a:gd name="T25" fmla="*/ 138 h 17"/>
                <a:gd name="T26" fmla="*/ 135 w 24"/>
                <a:gd name="T27" fmla="*/ 138 h 17"/>
                <a:gd name="T28" fmla="*/ 135 w 24"/>
                <a:gd name="T29" fmla="*/ 175 h 17"/>
                <a:gd name="T30" fmla="*/ 135 w 24"/>
                <a:gd name="T31" fmla="*/ 203 h 17"/>
                <a:gd name="T32" fmla="*/ 120 w 24"/>
                <a:gd name="T33" fmla="*/ 203 h 17"/>
                <a:gd name="T34" fmla="*/ 120 w 24"/>
                <a:gd name="T35" fmla="*/ 244 h 17"/>
                <a:gd name="T36" fmla="*/ 108 w 24"/>
                <a:gd name="T37" fmla="*/ 244 h 17"/>
                <a:gd name="T38" fmla="*/ 96 w 24"/>
                <a:gd name="T39" fmla="*/ 268 h 17"/>
                <a:gd name="T40" fmla="*/ 85 w 24"/>
                <a:gd name="T41" fmla="*/ 268 h 17"/>
                <a:gd name="T42" fmla="*/ 74 w 24"/>
                <a:gd name="T43" fmla="*/ 268 h 17"/>
                <a:gd name="T44" fmla="*/ 74 w 24"/>
                <a:gd name="T45" fmla="*/ 268 h 17"/>
                <a:gd name="T46" fmla="*/ 40 w 24"/>
                <a:gd name="T47" fmla="*/ 268 h 17"/>
                <a:gd name="T48" fmla="*/ 40 w 24"/>
                <a:gd name="T49" fmla="*/ 268 h 17"/>
                <a:gd name="T50" fmla="*/ 37 w 24"/>
                <a:gd name="T51" fmla="*/ 268 h 17"/>
                <a:gd name="T52" fmla="*/ 26 w 24"/>
                <a:gd name="T53" fmla="*/ 268 h 17"/>
                <a:gd name="T54" fmla="*/ 26 w 24"/>
                <a:gd name="T55" fmla="*/ 244 h 17"/>
                <a:gd name="T56" fmla="*/ 13 w 24"/>
                <a:gd name="T57" fmla="*/ 244 h 17"/>
                <a:gd name="T58" fmla="*/ 0 w 24"/>
                <a:gd name="T59" fmla="*/ 203 h 17"/>
                <a:gd name="T60" fmla="*/ 0 w 24"/>
                <a:gd name="T61" fmla="*/ 203 h 17"/>
                <a:gd name="T62" fmla="*/ 0 w 24"/>
                <a:gd name="T63" fmla="*/ 175 h 17"/>
                <a:gd name="T64" fmla="*/ 0 w 24"/>
                <a:gd name="T65" fmla="*/ 138 h 17"/>
                <a:gd name="T66" fmla="*/ 0 w 24"/>
                <a:gd name="T67" fmla="*/ 138 h 17"/>
                <a:gd name="T68" fmla="*/ 0 w 24"/>
                <a:gd name="T69" fmla="*/ 138 h 17"/>
                <a:gd name="T70" fmla="*/ 0 w 24"/>
                <a:gd name="T71" fmla="*/ 138 h 17"/>
                <a:gd name="T72" fmla="*/ 0 w 24"/>
                <a:gd name="T73" fmla="*/ 106 h 17"/>
                <a:gd name="T74" fmla="*/ 0 w 24"/>
                <a:gd name="T75" fmla="*/ 106 h 17"/>
                <a:gd name="T76" fmla="*/ 0 w 24"/>
                <a:gd name="T77" fmla="*/ 65 h 17"/>
                <a:gd name="T78" fmla="*/ 13 w 24"/>
                <a:gd name="T79" fmla="*/ 37 h 17"/>
                <a:gd name="T80" fmla="*/ 26 w 24"/>
                <a:gd name="T81" fmla="*/ 37 h 17"/>
                <a:gd name="T82" fmla="*/ 26 w 24"/>
                <a:gd name="T83" fmla="*/ 37 h 17"/>
                <a:gd name="T84" fmla="*/ 37 w 24"/>
                <a:gd name="T85" fmla="*/ 0 h 17"/>
                <a:gd name="T86" fmla="*/ 40 w 24"/>
                <a:gd name="T87" fmla="*/ 0 h 17"/>
                <a:gd name="T88" fmla="*/ 40 w 24"/>
                <a:gd name="T89" fmla="*/ 0 h 17"/>
                <a:gd name="T90" fmla="*/ 40 w 24"/>
                <a:gd name="T91" fmla="*/ 0 h 1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17"/>
                <a:gd name="T140" fmla="*/ 24 w 24"/>
                <a:gd name="T141" fmla="*/ 17 h 1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17">
                  <a:moveTo>
                    <a:pt x="7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Freeform 78"/>
            <p:cNvSpPr>
              <a:spLocks/>
            </p:cNvSpPr>
            <p:nvPr/>
          </p:nvSpPr>
          <p:spPr bwMode="auto">
            <a:xfrm>
              <a:off x="4342" y="3556"/>
              <a:ext cx="34" cy="30"/>
            </a:xfrm>
            <a:custGeom>
              <a:avLst/>
              <a:gdLst>
                <a:gd name="T0" fmla="*/ 52 w 24"/>
                <a:gd name="T1" fmla="*/ 0 h 17"/>
                <a:gd name="T2" fmla="*/ 85 w 24"/>
                <a:gd name="T3" fmla="*/ 0 h 17"/>
                <a:gd name="T4" fmla="*/ 96 w 24"/>
                <a:gd name="T5" fmla="*/ 0 h 17"/>
                <a:gd name="T6" fmla="*/ 108 w 24"/>
                <a:gd name="T7" fmla="*/ 37 h 17"/>
                <a:gd name="T8" fmla="*/ 108 w 24"/>
                <a:gd name="T9" fmla="*/ 37 h 17"/>
                <a:gd name="T10" fmla="*/ 120 w 24"/>
                <a:gd name="T11" fmla="*/ 37 h 17"/>
                <a:gd name="T12" fmla="*/ 135 w 24"/>
                <a:gd name="T13" fmla="*/ 65 h 17"/>
                <a:gd name="T14" fmla="*/ 135 w 24"/>
                <a:gd name="T15" fmla="*/ 106 h 17"/>
                <a:gd name="T16" fmla="*/ 135 w 24"/>
                <a:gd name="T17" fmla="*/ 106 h 17"/>
                <a:gd name="T18" fmla="*/ 135 w 24"/>
                <a:gd name="T19" fmla="*/ 138 h 17"/>
                <a:gd name="T20" fmla="*/ 135 w 24"/>
                <a:gd name="T21" fmla="*/ 175 h 17"/>
                <a:gd name="T22" fmla="*/ 135 w 24"/>
                <a:gd name="T23" fmla="*/ 203 h 17"/>
                <a:gd name="T24" fmla="*/ 135 w 24"/>
                <a:gd name="T25" fmla="*/ 203 h 17"/>
                <a:gd name="T26" fmla="*/ 120 w 24"/>
                <a:gd name="T27" fmla="*/ 244 h 17"/>
                <a:gd name="T28" fmla="*/ 108 w 24"/>
                <a:gd name="T29" fmla="*/ 244 h 17"/>
                <a:gd name="T30" fmla="*/ 108 w 24"/>
                <a:gd name="T31" fmla="*/ 268 h 17"/>
                <a:gd name="T32" fmla="*/ 96 w 24"/>
                <a:gd name="T33" fmla="*/ 268 h 17"/>
                <a:gd name="T34" fmla="*/ 85 w 24"/>
                <a:gd name="T35" fmla="*/ 268 h 17"/>
                <a:gd name="T36" fmla="*/ 52 w 24"/>
                <a:gd name="T37" fmla="*/ 268 h 17"/>
                <a:gd name="T38" fmla="*/ 47 w 24"/>
                <a:gd name="T39" fmla="*/ 268 h 17"/>
                <a:gd name="T40" fmla="*/ 37 w 24"/>
                <a:gd name="T41" fmla="*/ 268 h 17"/>
                <a:gd name="T42" fmla="*/ 26 w 24"/>
                <a:gd name="T43" fmla="*/ 244 h 17"/>
                <a:gd name="T44" fmla="*/ 13 w 24"/>
                <a:gd name="T45" fmla="*/ 244 h 17"/>
                <a:gd name="T46" fmla="*/ 13 w 24"/>
                <a:gd name="T47" fmla="*/ 203 h 17"/>
                <a:gd name="T48" fmla="*/ 0 w 24"/>
                <a:gd name="T49" fmla="*/ 203 h 17"/>
                <a:gd name="T50" fmla="*/ 0 w 24"/>
                <a:gd name="T51" fmla="*/ 175 h 17"/>
                <a:gd name="T52" fmla="*/ 0 w 24"/>
                <a:gd name="T53" fmla="*/ 138 h 17"/>
                <a:gd name="T54" fmla="*/ 0 w 24"/>
                <a:gd name="T55" fmla="*/ 106 h 17"/>
                <a:gd name="T56" fmla="*/ 0 w 24"/>
                <a:gd name="T57" fmla="*/ 106 h 17"/>
                <a:gd name="T58" fmla="*/ 13 w 24"/>
                <a:gd name="T59" fmla="*/ 65 h 17"/>
                <a:gd name="T60" fmla="*/ 13 w 24"/>
                <a:gd name="T61" fmla="*/ 37 h 17"/>
                <a:gd name="T62" fmla="*/ 26 w 24"/>
                <a:gd name="T63" fmla="*/ 37 h 17"/>
                <a:gd name="T64" fmla="*/ 37 w 24"/>
                <a:gd name="T65" fmla="*/ 37 h 17"/>
                <a:gd name="T66" fmla="*/ 47 w 24"/>
                <a:gd name="T67" fmla="*/ 0 h 17"/>
                <a:gd name="T68" fmla="*/ 52 w 24"/>
                <a:gd name="T69" fmla="*/ 0 h 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17"/>
                <a:gd name="T107" fmla="*/ 24 w 24"/>
                <a:gd name="T108" fmla="*/ 17 h 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17">
                  <a:moveTo>
                    <a:pt x="9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Freeform 79"/>
            <p:cNvSpPr>
              <a:spLocks/>
            </p:cNvSpPr>
            <p:nvPr/>
          </p:nvSpPr>
          <p:spPr bwMode="auto">
            <a:xfrm>
              <a:off x="4342" y="3556"/>
              <a:ext cx="34" cy="30"/>
            </a:xfrm>
            <a:custGeom>
              <a:avLst/>
              <a:gdLst>
                <a:gd name="T0" fmla="*/ 52 w 24"/>
                <a:gd name="T1" fmla="*/ 0 h 17"/>
                <a:gd name="T2" fmla="*/ 85 w 24"/>
                <a:gd name="T3" fmla="*/ 0 h 17"/>
                <a:gd name="T4" fmla="*/ 85 w 24"/>
                <a:gd name="T5" fmla="*/ 0 h 17"/>
                <a:gd name="T6" fmla="*/ 96 w 24"/>
                <a:gd name="T7" fmla="*/ 0 h 17"/>
                <a:gd name="T8" fmla="*/ 108 w 24"/>
                <a:gd name="T9" fmla="*/ 37 h 17"/>
                <a:gd name="T10" fmla="*/ 108 w 24"/>
                <a:gd name="T11" fmla="*/ 37 h 17"/>
                <a:gd name="T12" fmla="*/ 120 w 24"/>
                <a:gd name="T13" fmla="*/ 37 h 17"/>
                <a:gd name="T14" fmla="*/ 135 w 24"/>
                <a:gd name="T15" fmla="*/ 65 h 17"/>
                <a:gd name="T16" fmla="*/ 135 w 24"/>
                <a:gd name="T17" fmla="*/ 106 h 17"/>
                <a:gd name="T18" fmla="*/ 135 w 24"/>
                <a:gd name="T19" fmla="*/ 106 h 17"/>
                <a:gd name="T20" fmla="*/ 135 w 24"/>
                <a:gd name="T21" fmla="*/ 138 h 17"/>
                <a:gd name="T22" fmla="*/ 135 w 24"/>
                <a:gd name="T23" fmla="*/ 138 h 17"/>
                <a:gd name="T24" fmla="*/ 135 w 24"/>
                <a:gd name="T25" fmla="*/ 138 h 17"/>
                <a:gd name="T26" fmla="*/ 135 w 24"/>
                <a:gd name="T27" fmla="*/ 138 h 17"/>
                <a:gd name="T28" fmla="*/ 135 w 24"/>
                <a:gd name="T29" fmla="*/ 175 h 17"/>
                <a:gd name="T30" fmla="*/ 135 w 24"/>
                <a:gd name="T31" fmla="*/ 203 h 17"/>
                <a:gd name="T32" fmla="*/ 135 w 24"/>
                <a:gd name="T33" fmla="*/ 203 h 17"/>
                <a:gd name="T34" fmla="*/ 120 w 24"/>
                <a:gd name="T35" fmla="*/ 244 h 17"/>
                <a:gd name="T36" fmla="*/ 108 w 24"/>
                <a:gd name="T37" fmla="*/ 244 h 17"/>
                <a:gd name="T38" fmla="*/ 108 w 24"/>
                <a:gd name="T39" fmla="*/ 268 h 17"/>
                <a:gd name="T40" fmla="*/ 96 w 24"/>
                <a:gd name="T41" fmla="*/ 268 h 17"/>
                <a:gd name="T42" fmla="*/ 85 w 24"/>
                <a:gd name="T43" fmla="*/ 268 h 17"/>
                <a:gd name="T44" fmla="*/ 85 w 24"/>
                <a:gd name="T45" fmla="*/ 268 h 17"/>
                <a:gd name="T46" fmla="*/ 52 w 24"/>
                <a:gd name="T47" fmla="*/ 268 h 17"/>
                <a:gd name="T48" fmla="*/ 52 w 24"/>
                <a:gd name="T49" fmla="*/ 268 h 17"/>
                <a:gd name="T50" fmla="*/ 47 w 24"/>
                <a:gd name="T51" fmla="*/ 268 h 17"/>
                <a:gd name="T52" fmla="*/ 37 w 24"/>
                <a:gd name="T53" fmla="*/ 268 h 17"/>
                <a:gd name="T54" fmla="*/ 26 w 24"/>
                <a:gd name="T55" fmla="*/ 244 h 17"/>
                <a:gd name="T56" fmla="*/ 13 w 24"/>
                <a:gd name="T57" fmla="*/ 244 h 17"/>
                <a:gd name="T58" fmla="*/ 13 w 24"/>
                <a:gd name="T59" fmla="*/ 203 h 17"/>
                <a:gd name="T60" fmla="*/ 0 w 24"/>
                <a:gd name="T61" fmla="*/ 203 h 17"/>
                <a:gd name="T62" fmla="*/ 0 w 24"/>
                <a:gd name="T63" fmla="*/ 175 h 17"/>
                <a:gd name="T64" fmla="*/ 0 w 24"/>
                <a:gd name="T65" fmla="*/ 138 h 17"/>
                <a:gd name="T66" fmla="*/ 0 w 24"/>
                <a:gd name="T67" fmla="*/ 138 h 17"/>
                <a:gd name="T68" fmla="*/ 0 w 24"/>
                <a:gd name="T69" fmla="*/ 138 h 17"/>
                <a:gd name="T70" fmla="*/ 0 w 24"/>
                <a:gd name="T71" fmla="*/ 138 h 17"/>
                <a:gd name="T72" fmla="*/ 0 w 24"/>
                <a:gd name="T73" fmla="*/ 106 h 17"/>
                <a:gd name="T74" fmla="*/ 0 w 24"/>
                <a:gd name="T75" fmla="*/ 106 h 17"/>
                <a:gd name="T76" fmla="*/ 13 w 24"/>
                <a:gd name="T77" fmla="*/ 65 h 17"/>
                <a:gd name="T78" fmla="*/ 13 w 24"/>
                <a:gd name="T79" fmla="*/ 37 h 17"/>
                <a:gd name="T80" fmla="*/ 26 w 24"/>
                <a:gd name="T81" fmla="*/ 37 h 17"/>
                <a:gd name="T82" fmla="*/ 37 w 24"/>
                <a:gd name="T83" fmla="*/ 37 h 17"/>
                <a:gd name="T84" fmla="*/ 47 w 24"/>
                <a:gd name="T85" fmla="*/ 0 h 17"/>
                <a:gd name="T86" fmla="*/ 52 w 24"/>
                <a:gd name="T87" fmla="*/ 0 h 17"/>
                <a:gd name="T88" fmla="*/ 52 w 24"/>
                <a:gd name="T89" fmla="*/ 0 h 17"/>
                <a:gd name="T90" fmla="*/ 52 w 24"/>
                <a:gd name="T91" fmla="*/ 0 h 1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17"/>
                <a:gd name="T140" fmla="*/ 24 w 24"/>
                <a:gd name="T141" fmla="*/ 17 h 1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17">
                  <a:moveTo>
                    <a:pt x="9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Freeform 80"/>
            <p:cNvSpPr>
              <a:spLocks/>
            </p:cNvSpPr>
            <p:nvPr/>
          </p:nvSpPr>
          <p:spPr bwMode="auto">
            <a:xfrm>
              <a:off x="3835" y="3614"/>
              <a:ext cx="586" cy="30"/>
            </a:xfrm>
            <a:custGeom>
              <a:avLst/>
              <a:gdLst>
                <a:gd name="T0" fmla="*/ 2537 w 406"/>
                <a:gd name="T1" fmla="*/ 138 h 17"/>
                <a:gd name="T2" fmla="*/ 2537 w 406"/>
                <a:gd name="T3" fmla="*/ 0 h 17"/>
                <a:gd name="T4" fmla="*/ 0 w 406"/>
                <a:gd name="T5" fmla="*/ 0 h 17"/>
                <a:gd name="T6" fmla="*/ 0 w 406"/>
                <a:gd name="T7" fmla="*/ 268 h 17"/>
                <a:gd name="T8" fmla="*/ 2537 w 406"/>
                <a:gd name="T9" fmla="*/ 268 h 17"/>
                <a:gd name="T10" fmla="*/ 2537 w 406"/>
                <a:gd name="T11" fmla="*/ 138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6"/>
                <a:gd name="T19" fmla="*/ 0 h 17"/>
                <a:gd name="T20" fmla="*/ 406 w 406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6" h="17">
                  <a:moveTo>
                    <a:pt x="405" y="8"/>
                  </a:moveTo>
                  <a:lnTo>
                    <a:pt x="405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405" y="16"/>
                  </a:lnTo>
                  <a:lnTo>
                    <a:pt x="405" y="8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81"/>
            <p:cNvSpPr>
              <a:spLocks noChangeShapeType="1"/>
            </p:cNvSpPr>
            <p:nvPr/>
          </p:nvSpPr>
          <p:spPr bwMode="auto">
            <a:xfrm flipV="1">
              <a:off x="4089" y="3383"/>
              <a:ext cx="0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34350" cy="1143000"/>
          </a:xfrm>
        </p:spPr>
        <p:txBody>
          <a:bodyPr/>
          <a:lstStyle/>
          <a:p>
            <a:r>
              <a:rPr lang="en-US" sz="4400" smtClean="0"/>
              <a:t>Capacity of Flat Fading Channels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617663"/>
            <a:ext cx="8094662" cy="4506912"/>
          </a:xfrm>
        </p:spPr>
        <p:txBody>
          <a:bodyPr/>
          <a:lstStyle/>
          <a:p>
            <a:r>
              <a:rPr lang="en-US" sz="2800" smtClean="0"/>
              <a:t>Three cases</a:t>
            </a:r>
          </a:p>
          <a:p>
            <a:pPr lvl="1"/>
            <a:r>
              <a:rPr lang="en-US" sz="2400" smtClean="0"/>
              <a:t>Fading statistics known</a:t>
            </a:r>
          </a:p>
          <a:p>
            <a:pPr lvl="1"/>
            <a:r>
              <a:rPr lang="en-US" sz="2400" smtClean="0"/>
              <a:t>Fade value known at receiver</a:t>
            </a:r>
          </a:p>
          <a:p>
            <a:pPr lvl="1"/>
            <a:r>
              <a:rPr lang="en-US" sz="2400" smtClean="0"/>
              <a:t>Fade value known at receiver and transmitter</a:t>
            </a:r>
          </a:p>
          <a:p>
            <a:pPr lvl="3"/>
            <a:endParaRPr lang="en-US" sz="1600" smtClean="0"/>
          </a:p>
          <a:p>
            <a:r>
              <a:rPr lang="en-US" sz="2800" smtClean="0"/>
              <a:t>Optimal Adaptation with TX and RX CSI</a:t>
            </a:r>
          </a:p>
          <a:p>
            <a:pPr lvl="1"/>
            <a:r>
              <a:rPr lang="en-US" sz="2400" smtClean="0"/>
              <a:t>Vary rate and power relative to channel</a:t>
            </a:r>
          </a:p>
          <a:p>
            <a:pPr lvl="1"/>
            <a:r>
              <a:rPr lang="en-US" sz="2400" smtClean="0"/>
              <a:t>Goal is to optimize ergodic capacity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66763" y="5083175"/>
          <a:ext cx="717232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3187440" imgH="520560" progId="Equation.3">
                  <p:embed/>
                </p:oleObj>
              </mc:Choice>
              <mc:Fallback>
                <p:oleObj name="Equation" r:id="rId3" imgW="318744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5083175"/>
                        <a:ext cx="7172325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Optimal Adaptive Scheme</a:t>
            </a:r>
          </a:p>
        </p:txBody>
      </p:sp>
      <p:sp>
        <p:nvSpPr>
          <p:cNvPr id="307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6575" y="1735138"/>
            <a:ext cx="7848600" cy="4114800"/>
          </a:xfrm>
          <a:noFill/>
        </p:spPr>
        <p:txBody>
          <a:bodyPr/>
          <a:lstStyle/>
          <a:p>
            <a:r>
              <a:rPr lang="en-US" sz="2800" smtClean="0"/>
              <a:t>Power Adaptation</a:t>
            </a:r>
          </a:p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US" sz="2800" smtClean="0"/>
          </a:p>
          <a:p>
            <a:r>
              <a:rPr lang="en-US" sz="2800" smtClean="0"/>
              <a:t>Capacity</a:t>
            </a:r>
          </a:p>
          <a:p>
            <a:endParaRPr lang="en-US" sz="2800" smtClean="0"/>
          </a:p>
          <a:p>
            <a:pPr>
              <a:lnSpc>
                <a:spcPct val="16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Alternatively can use channel inversion (poor performance) or truncated channel inversion</a:t>
            </a:r>
          </a:p>
        </p:txBody>
      </p:sp>
      <p:graphicFrame>
        <p:nvGraphicFramePr>
          <p:cNvPr id="3074" name="Object 2048"/>
          <p:cNvGraphicFramePr>
            <a:graphicFrameLocks/>
          </p:cNvGraphicFramePr>
          <p:nvPr/>
        </p:nvGraphicFramePr>
        <p:xfrm>
          <a:off x="1625600" y="2455863"/>
          <a:ext cx="2481263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434960" imgH="482400" progId="Equation.3">
                  <p:embed/>
                </p:oleObj>
              </mc:Choice>
              <mc:Fallback>
                <p:oleObj name="Equation" r:id="rId3" imgW="1434960" imgH="482400" progId="Equation.3">
                  <p:embed/>
                  <p:pic>
                    <p:nvPicPr>
                      <p:cNvPr id="0" name="Object 204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2455863"/>
                        <a:ext cx="2481263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9" name="Group 1030"/>
          <p:cNvGrpSpPr>
            <a:grpSpLocks/>
          </p:cNvGrpSpPr>
          <p:nvPr/>
        </p:nvGrpSpPr>
        <p:grpSpPr bwMode="auto">
          <a:xfrm>
            <a:off x="5040313" y="2022475"/>
            <a:ext cx="3203575" cy="2058988"/>
            <a:chOff x="3072" y="1197"/>
            <a:chExt cx="2018" cy="1297"/>
          </a:xfrm>
        </p:grpSpPr>
        <p:sp>
          <p:nvSpPr>
            <p:cNvPr id="3081" name="Arc 1031"/>
            <p:cNvSpPr>
              <a:spLocks/>
            </p:cNvSpPr>
            <p:nvPr/>
          </p:nvSpPr>
          <p:spPr bwMode="auto">
            <a:xfrm>
              <a:off x="3178" y="1305"/>
              <a:ext cx="57" cy="1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032"/>
            <p:cNvSpPr>
              <a:spLocks noChangeShapeType="1"/>
            </p:cNvSpPr>
            <p:nvPr/>
          </p:nvSpPr>
          <p:spPr bwMode="auto">
            <a:xfrm>
              <a:off x="3117" y="1197"/>
              <a:ext cx="0" cy="10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1033"/>
            <p:cNvSpPr>
              <a:spLocks noChangeShapeType="1"/>
            </p:cNvSpPr>
            <p:nvPr/>
          </p:nvSpPr>
          <p:spPr bwMode="auto">
            <a:xfrm>
              <a:off x="3107" y="2224"/>
              <a:ext cx="173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76" name="Object 2050"/>
            <p:cNvGraphicFramePr>
              <a:graphicFrameLocks/>
            </p:cNvGraphicFramePr>
            <p:nvPr/>
          </p:nvGraphicFramePr>
          <p:xfrm>
            <a:off x="4936" y="1211"/>
            <a:ext cx="154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Equation" r:id="rId5" imgW="253800" imgH="609480" progId="Equation.3">
                    <p:embed/>
                  </p:oleObj>
                </mc:Choice>
                <mc:Fallback>
                  <p:oleObj name="Equation" r:id="rId5" imgW="253800" imgH="609480" progId="Equation.3">
                    <p:embed/>
                    <p:pic>
                      <p:nvPicPr>
                        <p:cNvPr id="0" name="Object 205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6" y="1211"/>
                          <a:ext cx="154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4" name="Arc 1035"/>
            <p:cNvSpPr>
              <a:spLocks/>
            </p:cNvSpPr>
            <p:nvPr/>
          </p:nvSpPr>
          <p:spPr bwMode="auto">
            <a:xfrm rot="10800000">
              <a:off x="3190" y="1397"/>
              <a:ext cx="1668" cy="627"/>
            </a:xfrm>
            <a:custGeom>
              <a:avLst/>
              <a:gdLst>
                <a:gd name="T0" fmla="*/ 0 w 21612"/>
                <a:gd name="T1" fmla="*/ 0 h 21600"/>
                <a:gd name="T2" fmla="*/ 0 w 21612"/>
                <a:gd name="T3" fmla="*/ 0 h 21600"/>
                <a:gd name="T4" fmla="*/ 0 w 216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2"/>
                <a:gd name="T10" fmla="*/ 0 h 21600"/>
                <a:gd name="T11" fmla="*/ 21612 w 216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2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</a:path>
                <a:path w="21612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  <a:lnTo>
                    <a:pt x="13" y="21600"/>
                  </a:lnTo>
                  <a:close/>
                </a:path>
              </a:pathLst>
            </a:custGeom>
            <a:solidFill>
              <a:srgbClr val="0000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Line 1036"/>
            <p:cNvSpPr>
              <a:spLocks noChangeShapeType="1"/>
            </p:cNvSpPr>
            <p:nvPr/>
          </p:nvSpPr>
          <p:spPr bwMode="auto">
            <a:xfrm>
              <a:off x="4935" y="2021"/>
              <a:ext cx="15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Rectangle 1037"/>
            <p:cNvSpPr>
              <a:spLocks noChangeArrowheads="1"/>
            </p:cNvSpPr>
            <p:nvPr/>
          </p:nvSpPr>
          <p:spPr bwMode="auto">
            <a:xfrm>
              <a:off x="4979" y="1846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3087" name="Rectangle 1038"/>
            <p:cNvSpPr>
              <a:spLocks noChangeArrowheads="1"/>
            </p:cNvSpPr>
            <p:nvPr/>
          </p:nvSpPr>
          <p:spPr bwMode="auto">
            <a:xfrm>
              <a:off x="4978" y="2024"/>
              <a:ext cx="5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endParaRPr lang="en-US"/>
            </a:p>
          </p:txBody>
        </p:sp>
        <p:sp>
          <p:nvSpPr>
            <p:cNvPr id="3088" name="Line 1039"/>
            <p:cNvSpPr>
              <a:spLocks noChangeShapeType="1"/>
            </p:cNvSpPr>
            <p:nvPr/>
          </p:nvSpPr>
          <p:spPr bwMode="auto">
            <a:xfrm>
              <a:off x="3124" y="1387"/>
              <a:ext cx="1736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Line 1040"/>
            <p:cNvSpPr>
              <a:spLocks noChangeShapeType="1"/>
            </p:cNvSpPr>
            <p:nvPr/>
          </p:nvSpPr>
          <p:spPr bwMode="auto">
            <a:xfrm>
              <a:off x="3186" y="1395"/>
              <a:ext cx="0" cy="8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Rectangle 1041"/>
            <p:cNvSpPr>
              <a:spLocks noChangeArrowheads="1"/>
            </p:cNvSpPr>
            <p:nvPr/>
          </p:nvSpPr>
          <p:spPr bwMode="auto">
            <a:xfrm>
              <a:off x="3072" y="2175"/>
              <a:ext cx="2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000" b="1" baseline="-25000">
                  <a:solidFill>
                    <a:srgbClr val="000000"/>
                  </a:solidFill>
                  <a:latin typeface="Garamond" pitchFamily="18" charset="0"/>
                </a:rPr>
                <a:t>0</a:t>
              </a:r>
            </a:p>
          </p:txBody>
        </p:sp>
        <p:sp>
          <p:nvSpPr>
            <p:cNvPr id="3091" name="Rectangle 1042"/>
            <p:cNvSpPr>
              <a:spLocks noChangeArrowheads="1"/>
            </p:cNvSpPr>
            <p:nvPr/>
          </p:nvSpPr>
          <p:spPr bwMode="auto">
            <a:xfrm>
              <a:off x="4667" y="2244"/>
              <a:ext cx="1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graphicFrame>
        <p:nvGraphicFramePr>
          <p:cNvPr id="3075" name="Object 2049"/>
          <p:cNvGraphicFramePr>
            <a:graphicFrameLocks/>
          </p:cNvGraphicFramePr>
          <p:nvPr/>
        </p:nvGraphicFramePr>
        <p:xfrm>
          <a:off x="2147888" y="4224338"/>
          <a:ext cx="3138487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7" imgW="1485720" imgH="495000" progId="Equation.3">
                  <p:embed/>
                </p:oleObj>
              </mc:Choice>
              <mc:Fallback>
                <p:oleObj name="Equation" r:id="rId7" imgW="1485720" imgH="495000" progId="Equation.3">
                  <p:embed/>
                  <p:pic>
                    <p:nvPicPr>
                      <p:cNvPr id="0" name="Object 204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4224338"/>
                        <a:ext cx="3138487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Text Box 1044"/>
          <p:cNvSpPr txBox="1">
            <a:spLocks noChangeArrowheads="1"/>
          </p:cNvSpPr>
          <p:nvPr/>
        </p:nvSpPr>
        <p:spPr bwMode="auto">
          <a:xfrm>
            <a:off x="5546725" y="1674813"/>
            <a:ext cx="1654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C0000"/>
                </a:solidFill>
              </a:rPr>
              <a:t>Waterfilling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Modulation Considerations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866900"/>
            <a:ext cx="86296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Want high rates, high spectral efficiency, high power efficiency, robust to channel, cheap.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Linear Modulation (MPAM,MPSK,MQAM)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Information encoded in amplitude/phase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 More spectrally efficient than nonlinear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Easier to adapt.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Issues: differential encoding, pulse shaping, bit mapping.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Nonlinear modulation (FSK)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Information encoded in frequency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 More robust to channel and amplifier nonlinearities</a:t>
            </a:r>
          </a:p>
          <a:p>
            <a:pPr lvl="1">
              <a:lnSpc>
                <a:spcPct val="7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Modulation in AWGN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771650"/>
            <a:ext cx="84582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ML detection induces decision regions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Example: 8PSK</a:t>
            </a:r>
          </a:p>
          <a:p>
            <a:pPr>
              <a:lnSpc>
                <a:spcPct val="110000"/>
              </a:lnSpc>
            </a:pPr>
            <a:endParaRPr lang="en-US" smtClean="0"/>
          </a:p>
          <a:p>
            <a:pPr>
              <a:lnSpc>
                <a:spcPct val="110000"/>
              </a:lnSpc>
            </a:pP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P</a:t>
            </a:r>
            <a:r>
              <a:rPr lang="en-US" baseline="-25000" smtClean="0"/>
              <a:t>s</a:t>
            </a:r>
            <a:r>
              <a:rPr lang="en-US" smtClean="0"/>
              <a:t> depends on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# of nearest neighbors</a:t>
            </a:r>
            <a:endParaRPr lang="en-US" baseline="-25000" smtClean="0"/>
          </a:p>
          <a:p>
            <a:pPr lvl="1">
              <a:lnSpc>
                <a:spcPct val="70000"/>
              </a:lnSpc>
            </a:pPr>
            <a:r>
              <a:rPr lang="en-US" smtClean="0"/>
              <a:t>Minimum distance </a:t>
            </a:r>
            <a:r>
              <a:rPr lang="en-US" i="1" smtClean="0"/>
              <a:t>d</a:t>
            </a:r>
            <a:r>
              <a:rPr lang="en-US" i="1" baseline="-25000" smtClean="0"/>
              <a:t>min </a:t>
            </a:r>
            <a:r>
              <a:rPr lang="en-US" i="1" smtClean="0"/>
              <a:t>(depends on </a:t>
            </a:r>
            <a:r>
              <a:rPr lang="en-US" i="1" smtClean="0">
                <a:latin typeface="Symbol" pitchFamily="18" charset="2"/>
              </a:rPr>
              <a:t>g</a:t>
            </a:r>
            <a:r>
              <a:rPr lang="en-US" i="1" baseline="-25000" smtClean="0"/>
              <a:t>s</a:t>
            </a:r>
            <a:r>
              <a:rPr lang="en-US" i="1" smtClean="0"/>
              <a:t>)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Approximate expression   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660650" y="5867400"/>
          <a:ext cx="3136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155600" imgH="266400" progId="Equation.3">
                  <p:embed/>
                </p:oleObj>
              </mc:Choice>
              <mc:Fallback>
                <p:oleObj name="Equation" r:id="rId3" imgW="115560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5867400"/>
                        <a:ext cx="31369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3571875" y="2266950"/>
            <a:ext cx="3497263" cy="2171700"/>
            <a:chOff x="3234" y="2568"/>
            <a:chExt cx="2300" cy="1488"/>
          </a:xfrm>
        </p:grpSpPr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3468" y="2760"/>
              <a:ext cx="1224" cy="1068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4200" y="2724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3246" y="2568"/>
              <a:ext cx="1656" cy="1476"/>
              <a:chOff x="3654" y="2676"/>
              <a:chExt cx="1356" cy="1356"/>
            </a:xfrm>
          </p:grpSpPr>
          <p:sp>
            <p:nvSpPr>
              <p:cNvPr id="4117" name="Line 9"/>
              <p:cNvSpPr>
                <a:spLocks noChangeShapeType="1"/>
              </p:cNvSpPr>
              <p:nvPr/>
            </p:nvSpPr>
            <p:spPr bwMode="auto">
              <a:xfrm>
                <a:off x="4332" y="2676"/>
                <a:ext cx="0" cy="135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Line 10"/>
              <p:cNvSpPr>
                <a:spLocks noChangeShapeType="1"/>
              </p:cNvSpPr>
              <p:nvPr/>
            </p:nvSpPr>
            <p:spPr bwMode="auto">
              <a:xfrm rot="5400000">
                <a:off x="4332" y="2676"/>
                <a:ext cx="0" cy="135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05" name="Group 11"/>
            <p:cNvGrpSpPr>
              <a:grpSpLocks/>
            </p:cNvGrpSpPr>
            <p:nvPr/>
          </p:nvGrpSpPr>
          <p:grpSpPr bwMode="auto">
            <a:xfrm rot="2549099">
              <a:off x="3234" y="2580"/>
              <a:ext cx="1656" cy="1476"/>
              <a:chOff x="3654" y="2676"/>
              <a:chExt cx="1356" cy="1356"/>
            </a:xfrm>
          </p:grpSpPr>
          <p:sp>
            <p:nvSpPr>
              <p:cNvPr id="4115" name="Line 12"/>
              <p:cNvSpPr>
                <a:spLocks noChangeShapeType="1"/>
              </p:cNvSpPr>
              <p:nvPr/>
            </p:nvSpPr>
            <p:spPr bwMode="auto">
              <a:xfrm>
                <a:off x="4332" y="2676"/>
                <a:ext cx="0" cy="135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Line 13"/>
              <p:cNvSpPr>
                <a:spLocks noChangeShapeType="1"/>
              </p:cNvSpPr>
              <p:nvPr/>
            </p:nvSpPr>
            <p:spPr bwMode="auto">
              <a:xfrm rot="5400000">
                <a:off x="4332" y="2676"/>
                <a:ext cx="0" cy="135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6" name="Oval 14"/>
            <p:cNvSpPr>
              <a:spLocks noChangeArrowheads="1"/>
            </p:cNvSpPr>
            <p:nvPr/>
          </p:nvSpPr>
          <p:spPr bwMode="auto">
            <a:xfrm>
              <a:off x="4572" y="2976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07" name="Oval 15"/>
            <p:cNvSpPr>
              <a:spLocks noChangeArrowheads="1"/>
            </p:cNvSpPr>
            <p:nvPr/>
          </p:nvSpPr>
          <p:spPr bwMode="auto">
            <a:xfrm>
              <a:off x="4584" y="3468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08" name="Oval 16"/>
            <p:cNvSpPr>
              <a:spLocks noChangeArrowheads="1"/>
            </p:cNvSpPr>
            <p:nvPr/>
          </p:nvSpPr>
          <p:spPr bwMode="auto">
            <a:xfrm>
              <a:off x="4236" y="3756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09" name="Oval 17"/>
            <p:cNvSpPr>
              <a:spLocks noChangeArrowheads="1"/>
            </p:cNvSpPr>
            <p:nvPr/>
          </p:nvSpPr>
          <p:spPr bwMode="auto">
            <a:xfrm>
              <a:off x="3792" y="3720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10" name="Oval 18"/>
            <p:cNvSpPr>
              <a:spLocks noChangeArrowheads="1"/>
            </p:cNvSpPr>
            <p:nvPr/>
          </p:nvSpPr>
          <p:spPr bwMode="auto">
            <a:xfrm>
              <a:off x="3468" y="3468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11" name="Oval 19"/>
            <p:cNvSpPr>
              <a:spLocks noChangeArrowheads="1"/>
            </p:cNvSpPr>
            <p:nvPr/>
          </p:nvSpPr>
          <p:spPr bwMode="auto">
            <a:xfrm>
              <a:off x="3444" y="3060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12" name="Oval 20"/>
            <p:cNvSpPr>
              <a:spLocks noChangeArrowheads="1"/>
            </p:cNvSpPr>
            <p:nvPr/>
          </p:nvSpPr>
          <p:spPr bwMode="auto">
            <a:xfrm>
              <a:off x="3756" y="2736"/>
              <a:ext cx="132" cy="1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13" name="Line 21"/>
            <p:cNvSpPr>
              <a:spLocks noChangeShapeType="1"/>
            </p:cNvSpPr>
            <p:nvPr/>
          </p:nvSpPr>
          <p:spPr bwMode="auto">
            <a:xfrm>
              <a:off x="5040" y="3060"/>
              <a:ext cx="0" cy="5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Text Box 22"/>
            <p:cNvSpPr txBox="1">
              <a:spLocks noChangeArrowheads="1"/>
            </p:cNvSpPr>
            <p:nvPr/>
          </p:nvSpPr>
          <p:spPr bwMode="auto">
            <a:xfrm>
              <a:off x="5078" y="3170"/>
              <a:ext cx="456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d</a:t>
              </a:r>
              <a:r>
                <a:rPr lang="en-US" b="1" baseline="-25000">
                  <a:solidFill>
                    <a:srgbClr val="000000"/>
                  </a:solidFill>
                </a:rPr>
                <a:t>min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46536</TotalTime>
  <Words>1735</Words>
  <Application>Microsoft Office PowerPoint</Application>
  <PresentationFormat>On-screen Show (4:3)</PresentationFormat>
  <Paragraphs>513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BlueRed</vt:lpstr>
      <vt:lpstr>Clip</vt:lpstr>
      <vt:lpstr>Equation</vt:lpstr>
      <vt:lpstr>Course Summary</vt:lpstr>
      <vt:lpstr>Future Wireless Networks</vt:lpstr>
      <vt:lpstr>Design Challenges</vt:lpstr>
      <vt:lpstr>Signal Propagation</vt:lpstr>
      <vt:lpstr>Statistical Multipath Model</vt:lpstr>
      <vt:lpstr>Capacity of Flat Fading Channels</vt:lpstr>
      <vt:lpstr>Optimal Adaptive Scheme</vt:lpstr>
      <vt:lpstr>Modulation Considerations</vt:lpstr>
      <vt:lpstr>Linear Modulation in AWGN</vt:lpstr>
      <vt:lpstr>Linear Modulation in Fading</vt:lpstr>
      <vt:lpstr>Moment Generating  Function Approach</vt:lpstr>
      <vt:lpstr>Doppler Effects</vt:lpstr>
      <vt:lpstr>ISI Effects</vt:lpstr>
      <vt:lpstr>Diversity</vt:lpstr>
      <vt:lpstr>Selection Combining</vt:lpstr>
      <vt:lpstr>MRC and its Performance</vt:lpstr>
      <vt:lpstr>Variable-Rate Variable-Power MQAM</vt:lpstr>
      <vt:lpstr>Optimal Adaptive Scheme</vt:lpstr>
      <vt:lpstr>Constellation Restriction</vt:lpstr>
      <vt:lpstr>Practical Constraints</vt:lpstr>
      <vt:lpstr>Multiple Input Multiple  Output (MIMO)Systems</vt:lpstr>
      <vt:lpstr>Beamforming</vt:lpstr>
      <vt:lpstr>Diversity vs. Multiplexing</vt:lpstr>
      <vt:lpstr>How should antennas be used?</vt:lpstr>
      <vt:lpstr>MIMO Receiver Design</vt:lpstr>
      <vt:lpstr>Other MIMO Design Issues</vt:lpstr>
      <vt:lpstr>Digital Equalizers</vt:lpstr>
      <vt:lpstr>Multicarrier Modulation</vt:lpstr>
      <vt:lpstr> FFT Implementation: OFDM</vt:lpstr>
      <vt:lpstr>Multicarrier/OFDM Design Issues</vt:lpstr>
      <vt:lpstr>Direct Sequence  Spread Spectrum</vt:lpstr>
      <vt:lpstr>ISI and Interference Rejection</vt:lpstr>
      <vt:lpstr>Spreading Code Design</vt:lpstr>
      <vt:lpstr>Synchronization</vt:lpstr>
      <vt:lpstr>RAKE Receiver</vt:lpstr>
      <vt:lpstr>Megathemes of EE359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Andrea</cp:lastModifiedBy>
  <cp:revision>121</cp:revision>
  <cp:lastPrinted>2000-03-17T02:49:38Z</cp:lastPrinted>
  <dcterms:created xsi:type="dcterms:W3CDTF">1999-01-27T20:08:30Z</dcterms:created>
  <dcterms:modified xsi:type="dcterms:W3CDTF">2012-12-03T20:50:40Z</dcterms:modified>
</cp:coreProperties>
</file>