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22"/>
  </p:notesMasterIdLst>
  <p:sldIdLst>
    <p:sldId id="256" r:id="rId2"/>
    <p:sldId id="258" r:id="rId3"/>
    <p:sldId id="257" r:id="rId4"/>
    <p:sldId id="277" r:id="rId5"/>
    <p:sldId id="262" r:id="rId6"/>
    <p:sldId id="263" r:id="rId7"/>
    <p:sldId id="264" r:id="rId8"/>
    <p:sldId id="265" r:id="rId9"/>
    <p:sldId id="266" r:id="rId10"/>
    <p:sldId id="267" r:id="rId11"/>
    <p:sldId id="268" r:id="rId12"/>
    <p:sldId id="269" r:id="rId13"/>
    <p:sldId id="272" r:id="rId14"/>
    <p:sldId id="270" r:id="rId15"/>
    <p:sldId id="271" r:id="rId16"/>
    <p:sldId id="273" r:id="rId17"/>
    <p:sldId id="275" r:id="rId18"/>
    <p:sldId id="274" r:id="rId19"/>
    <p:sldId id="261"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p:cViewPr varScale="1">
        <p:scale>
          <a:sx n="67" d="100"/>
          <a:sy n="67" d="100"/>
        </p:scale>
        <p:origin x="126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FD8FB-87B7-4E90-863E-96FB678828E8}" type="datetimeFigureOut">
              <a:rPr lang="en-US" smtClean="0"/>
              <a:t>8/11/2015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AB4F8-D0F2-4C59-BEB2-01A05EA806E3}" type="slidenum">
              <a:rPr lang="en-US" smtClean="0"/>
              <a:t>‹#›</a:t>
            </a:fld>
            <a:endParaRPr lang="en-US"/>
          </a:p>
        </p:txBody>
      </p:sp>
    </p:spTree>
    <p:extLst>
      <p:ext uri="{BB962C8B-B14F-4D97-AF65-F5344CB8AC3E}">
        <p14:creationId xmlns:p14="http://schemas.microsoft.com/office/powerpoint/2010/main" val="340969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mao@purdue.edu" TargetMode="External"/><Relationship Id="rId7" Type="http://schemas.openxmlformats.org/officeDocument/2006/relationships/hyperlink" Target="http://en.wikipedia.org/wiki/Atomic_force_microscop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28.png"/><Relationship Id="rId5" Type="http://schemas.openxmlformats.org/officeDocument/2006/relationships/hyperlink" Target="http://en.wikipedia.org/wiki/Image:DNA_nanostructures.png" TargetMode="External"/><Relationship Id="rId4" Type="http://schemas.openxmlformats.org/officeDocument/2006/relationships/hyperlink" Target="http://www.amazon.com/exec/obidos/search-handle-url/103-1584211-1800645?_encoding=UTF8&amp;search-type=ss&amp;index=books&amp;field-author=James%20D.%20Watson" TargetMode="External"/></Relationships>
</file>

<file path=ppt/notesSlides/_rels/note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 Target="../slides/slide7.xml"/><Relationship Id="rId7" Type="http://schemas.openxmlformats.org/officeDocument/2006/relationships/oleObject" Target="../embeddings/oleObject1.bin"/><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hyperlink" Target="http://www.nsf.gov/news/news_summ.jsp?cntn_id=111351&amp;org=NSF&amp;from=news" TargetMode="External"/><Relationship Id="rId5" Type="http://schemas.openxmlformats.org/officeDocument/2006/relationships/hyperlink" Target="http://www.nano.gov/html/facts/whatIsNano.html" TargetMode="External"/><Relationship Id="rId4" Type="http://schemas.openxmlformats.org/officeDocument/2006/relationships/image" Target="../media/image4.jpe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pecial:BookSources/02014449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Derived from </a:t>
            </a:r>
            <a:r>
              <a:rPr lang="en-US" dirty="0" smtClean="0"/>
              <a:t>lecture created by Dr. Ryan Munden in 2011</a:t>
            </a:r>
          </a:p>
        </p:txBody>
      </p:sp>
      <p:sp>
        <p:nvSpPr>
          <p:cNvPr id="4" name="Slide Number Placeholder 3"/>
          <p:cNvSpPr>
            <a:spLocks noGrp="1"/>
          </p:cNvSpPr>
          <p:nvPr>
            <p:ph type="sldNum" sz="quarter" idx="10"/>
          </p:nvPr>
        </p:nvSpPr>
        <p:spPr/>
        <p:txBody>
          <a:bodyPr/>
          <a:lstStyle/>
          <a:p>
            <a:fld id="{0BAAB4F8-D0F2-4C59-BEB2-01A05EA806E3}" type="slidenum">
              <a:rPr lang="en-US" smtClean="0"/>
              <a:t>1</a:t>
            </a:fld>
            <a:endParaRPr lang="en-US"/>
          </a:p>
        </p:txBody>
      </p:sp>
    </p:spTree>
    <p:extLst>
      <p:ext uri="{BB962C8B-B14F-4D97-AF65-F5344CB8AC3E}">
        <p14:creationId xmlns:p14="http://schemas.microsoft.com/office/powerpoint/2010/main" val="2103916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8CF4333-B219-4261-A626-39C845DCAE3D}" type="slidenum">
              <a:rPr lang="en-US"/>
              <a:pPr/>
              <a:t>18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16233" indent="-216233"/>
            <a:endParaRPr lang="en-US" b="1" dirty="0"/>
          </a:p>
          <a:p>
            <a:pPr marL="216233" indent="-216233"/>
            <a:r>
              <a:rPr lang="en-US" dirty="0"/>
              <a:t>	“DNA is renowned for its double helix structure and the base pairing that enables the recognition and highly selective binding of complementary DNA strands. These features, and the ability to create DNA strands with any desired sequence of bases, have led to the use of DNA rationally </a:t>
            </a:r>
            <a:r>
              <a:rPr lang="en-US" u="sng" dirty="0"/>
              <a:t>to design various nanostructures and even execute molecular computations</a:t>
            </a:r>
            <a:r>
              <a:rPr lang="en-US" dirty="0"/>
              <a:t>”. Using information and algorithms appears to be the way biological systems organize themselves.</a:t>
            </a:r>
          </a:p>
          <a:p>
            <a:pPr marL="216233" indent="-216233"/>
            <a:endParaRPr lang="en-US" b="1" dirty="0"/>
          </a:p>
          <a:p>
            <a:pPr marL="216233" indent="-216233"/>
            <a:r>
              <a:rPr lang="en-US" i="1" dirty="0"/>
              <a:t>See: Nature</a:t>
            </a:r>
            <a:r>
              <a:rPr lang="en-US" dirty="0"/>
              <a:t> </a:t>
            </a:r>
            <a:r>
              <a:rPr lang="en-US" b="1" dirty="0"/>
              <a:t>452</a:t>
            </a:r>
            <a:r>
              <a:rPr lang="en-US" dirty="0"/>
              <a:t>, 198-201 (13 March 2008) </a:t>
            </a:r>
            <a:r>
              <a:rPr lang="en-US" i="1" dirty="0"/>
              <a:t>Hierarchical self-assembly of DNA into symmetric </a:t>
            </a:r>
            <a:r>
              <a:rPr lang="en-US" i="1" dirty="0" err="1"/>
              <a:t>supramolecular</a:t>
            </a:r>
            <a:r>
              <a:rPr lang="en-US" i="1" dirty="0"/>
              <a:t> </a:t>
            </a:r>
            <a:r>
              <a:rPr lang="en-US" i="1" dirty="0" err="1"/>
              <a:t>polyhedra</a:t>
            </a:r>
            <a:endParaRPr lang="en-US" i="1" dirty="0"/>
          </a:p>
          <a:p>
            <a:pPr marL="216233" indent="-216233"/>
            <a:r>
              <a:rPr lang="en-US" dirty="0"/>
              <a:t>Yu He, Tao Ye1, Min Su, Chuan Zhang, Alexander E. </a:t>
            </a:r>
            <a:r>
              <a:rPr lang="en-US" dirty="0" err="1"/>
              <a:t>Ribbe</a:t>
            </a:r>
            <a:r>
              <a:rPr lang="en-US" dirty="0"/>
              <a:t>, </a:t>
            </a:r>
            <a:r>
              <a:rPr lang="en-US" dirty="0" err="1"/>
              <a:t>Wen</a:t>
            </a:r>
            <a:r>
              <a:rPr lang="en-US" dirty="0"/>
              <a:t> Jiang &amp; </a:t>
            </a:r>
            <a:r>
              <a:rPr lang="en-US" dirty="0" err="1"/>
              <a:t>Chengde</a:t>
            </a:r>
            <a:r>
              <a:rPr lang="en-US" dirty="0"/>
              <a:t> Mao</a:t>
            </a:r>
          </a:p>
          <a:p>
            <a:pPr marL="216233" indent="-216233"/>
            <a:r>
              <a:rPr lang="en-US" dirty="0"/>
              <a:t>Department of Chemistry, </a:t>
            </a:r>
          </a:p>
          <a:p>
            <a:pPr marL="216233" indent="-216233"/>
            <a:r>
              <a:rPr lang="en-US" dirty="0"/>
              <a:t>Markey Center for Structural Biology and Department of Biological Sciences, Purdue University, West Lafayette, Indiana 47907, USA </a:t>
            </a:r>
          </a:p>
          <a:p>
            <a:pPr marL="216233" indent="-216233"/>
            <a:r>
              <a:rPr lang="en-US" dirty="0"/>
              <a:t>Correspondence to: </a:t>
            </a:r>
            <a:r>
              <a:rPr lang="en-US" dirty="0" err="1"/>
              <a:t>Chengde</a:t>
            </a:r>
            <a:r>
              <a:rPr lang="en-US" dirty="0"/>
              <a:t> Mao Correspondence and requests for materials should be addressed to C.M. (Email: </a:t>
            </a:r>
            <a:r>
              <a:rPr lang="en-US" dirty="0">
                <a:hlinkClick r:id="rId3"/>
              </a:rPr>
              <a:t>mao@purdue.edu</a:t>
            </a:r>
            <a:r>
              <a:rPr lang="en-US" dirty="0"/>
              <a:t>).</a:t>
            </a:r>
          </a:p>
          <a:p>
            <a:pPr marL="216233" indent="-216233"/>
            <a:r>
              <a:rPr lang="en-US" dirty="0"/>
              <a:t>Reading Assignment: </a:t>
            </a:r>
            <a:r>
              <a:rPr lang="en-US" dirty="0">
                <a:hlinkClick r:id="" action="ppaction://noaction"/>
              </a:rPr>
              <a:t>The Double Helix: A Personal Account of the Discovery of the Structure of DNA (Paperback), by </a:t>
            </a:r>
            <a:r>
              <a:rPr lang="en-US" dirty="0">
                <a:hlinkClick r:id="rId4"/>
              </a:rPr>
              <a:t>James D. Watson</a:t>
            </a:r>
            <a:r>
              <a:rPr lang="en-US" dirty="0">
                <a:hlinkClick r:id="" action="ppaction://noaction"/>
              </a:rPr>
              <a:t> – available from </a:t>
            </a:r>
            <a:r>
              <a:rPr lang="en-US" dirty="0" err="1">
                <a:hlinkClick r:id="" action="ppaction://noaction"/>
              </a:rPr>
              <a:t>Aamazon</a:t>
            </a:r>
            <a:r>
              <a:rPr lang="en-US" dirty="0">
                <a:hlinkClick r:id="" action="ppaction://noaction"/>
              </a:rPr>
              <a:t>.</a:t>
            </a:r>
            <a:endParaRPr lang="en-US" b="1" dirty="0">
              <a:hlinkClick r:id="" action="ppaction://noaction"/>
            </a:endParaRPr>
          </a:p>
          <a:p>
            <a:pPr marL="216233" indent="-216233"/>
            <a:endParaRPr lang="en-US" dirty="0"/>
          </a:p>
        </p:txBody>
      </p:sp>
      <p:pic>
        <p:nvPicPr>
          <p:cNvPr id="118789" name="Picture 5" descr="The DNA structure at left (schematic shown) will self-assemble into the structure visualized by atomic force microscopy at right.  Image from Strong, 2004. [1]">
            <a:hlinkClick r:id="rId5" tooltip="The DNA structure at left (schematic shown) will self-assemble into the structure visualized by atomic force microscopy at right.  Image from Strong, 2004. [1]"/>
          </p:cNvPr>
          <p:cNvPicPr>
            <a:picLocks noChangeAspect="1" noChangeArrowheads="1"/>
          </p:cNvPicPr>
          <p:nvPr/>
        </p:nvPicPr>
        <p:blipFill>
          <a:blip r:embed="rId6"/>
          <a:srcRect/>
          <a:stretch>
            <a:fillRect/>
          </a:stretch>
        </p:blipFill>
        <p:spPr bwMode="auto">
          <a:xfrm>
            <a:off x="1214438" y="2104572"/>
            <a:ext cx="3571875" cy="1995714"/>
          </a:xfrm>
          <a:prstGeom prst="rect">
            <a:avLst/>
          </a:prstGeom>
          <a:noFill/>
        </p:spPr>
      </p:pic>
      <p:sp>
        <p:nvSpPr>
          <p:cNvPr id="118790" name="Rectangle 6"/>
          <p:cNvSpPr>
            <a:spLocks noChangeArrowheads="1"/>
          </p:cNvSpPr>
          <p:nvPr/>
        </p:nvSpPr>
        <p:spPr bwMode="auto">
          <a:xfrm>
            <a:off x="1428750" y="665966"/>
            <a:ext cx="3929063" cy="1749332"/>
          </a:xfrm>
          <a:prstGeom prst="rect">
            <a:avLst/>
          </a:prstGeom>
          <a:noFill/>
          <a:ln w="9525">
            <a:noFill/>
            <a:miter lim="800000"/>
            <a:headEnd/>
            <a:tailEnd/>
          </a:ln>
          <a:effectLst/>
        </p:spPr>
        <p:txBody>
          <a:bodyPr lIns="86493" tIns="43247" rIns="86493" bIns="43247" anchor="ctr">
            <a:spAutoFit/>
          </a:bodyPr>
          <a:lstStyle/>
          <a:p>
            <a:pPr algn="ctr"/>
            <a:r>
              <a:rPr lang="en-US"/>
              <a:t>Self Assembly of DNA</a:t>
            </a:r>
          </a:p>
          <a:p>
            <a:r>
              <a:rPr lang="en-US"/>
              <a:t>The DNA structure at left (schematic shown) will self-assemble into the structure visualized by </a:t>
            </a:r>
            <a:r>
              <a:rPr lang="en-US">
                <a:hlinkClick r:id="rId7" tooltip="Atomic force microscope"/>
              </a:rPr>
              <a:t>atomic force microscopy</a:t>
            </a:r>
            <a:r>
              <a:rPr lang="en-US"/>
              <a:t> at right. Image from Strong, 2004. </a:t>
            </a:r>
          </a:p>
        </p:txBody>
      </p:sp>
    </p:spTree>
    <p:extLst>
      <p:ext uri="{BB962C8B-B14F-4D97-AF65-F5344CB8AC3E}">
        <p14:creationId xmlns:p14="http://schemas.microsoft.com/office/powerpoint/2010/main" val="37216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A976354-BB11-45FB-A2B2-86176659EF32}" type="slidenum">
              <a:rPr lang="en-US"/>
              <a:pPr/>
              <a:t>7</a:t>
            </a:fld>
            <a:endParaRPr lang="en-US"/>
          </a:p>
        </p:txBody>
      </p:sp>
      <p:sp>
        <p:nvSpPr>
          <p:cNvPr id="87042" name="Rectangle 2"/>
          <p:cNvSpPr>
            <a:spLocks noGrp="1" noRot="1" noChangeAspect="1" noChangeArrowheads="1" noTextEdit="1"/>
          </p:cNvSpPr>
          <p:nvPr>
            <p:ph type="sldImg"/>
          </p:nvPr>
        </p:nvSpPr>
        <p:spPr>
          <a:xfrm>
            <a:off x="1143000" y="-5867400"/>
            <a:ext cx="4572000" cy="3429000"/>
          </a:xfrm>
          <a:ln/>
        </p:spPr>
      </p:sp>
      <p:sp>
        <p:nvSpPr>
          <p:cNvPr id="87043" name="Rectangle 3"/>
          <p:cNvSpPr>
            <a:spLocks noGrp="1" noChangeArrowheads="1"/>
          </p:cNvSpPr>
          <p:nvPr>
            <p:ph type="body" idx="1"/>
          </p:nvPr>
        </p:nvSpPr>
        <p:spPr>
          <a:xfrm>
            <a:off x="457200" y="4344025"/>
            <a:ext cx="6096000" cy="4114488"/>
          </a:xfrm>
        </p:spPr>
        <p:txBody>
          <a:bodyPr/>
          <a:lstStyle/>
          <a:p>
            <a:r>
              <a:rPr lang="en-US"/>
              <a:t>We can now manipulate matter at the scale of 10</a:t>
            </a:r>
            <a:r>
              <a:rPr lang="en-US" baseline="30000"/>
              <a:t>-9</a:t>
            </a:r>
            <a:r>
              <a:rPr lang="en-US"/>
              <a:t> meter which defines a nanometer. Compared to bulk matter, material systems of several molecules only exhibit new properties. Those properties change as we change the size from, say, a system of 100 molecules, to fifty molecules, to twenty-five molecules. Optical, electrical and magnetic properties change. </a:t>
            </a:r>
          </a:p>
          <a:p>
            <a:r>
              <a:rPr lang="en-US"/>
              <a:t>In addition to size, the relation of surface to volume of a material system is another factor that impacts the properties of matter. As material systems become smaller and smaller, the surface to volume ratio becomes larger and larger. The more surface there is the greater number of reactions that can take place. At nanometer scale, matter is mostly surface. </a:t>
            </a:r>
          </a:p>
          <a:p>
            <a:endParaRPr lang="en-US"/>
          </a:p>
          <a:p>
            <a:endParaRPr lang="en-US"/>
          </a:p>
          <a:p>
            <a:r>
              <a:rPr lang="en-US"/>
              <a:t>Obtain a copy of </a:t>
            </a:r>
            <a:r>
              <a:rPr lang="en-US" i="1"/>
              <a:t>Nanotechnology, the Power of the Small.</a:t>
            </a:r>
            <a:endParaRPr lang="en-US"/>
          </a:p>
        </p:txBody>
      </p:sp>
      <p:pic>
        <p:nvPicPr>
          <p:cNvPr id="87044" name="Picture 4" descr="power of small logo"/>
          <p:cNvPicPr>
            <a:picLocks noChangeAspect="1" noChangeArrowheads="1"/>
          </p:cNvPicPr>
          <p:nvPr/>
        </p:nvPicPr>
        <p:blipFill>
          <a:blip r:embed="rId4"/>
          <a:srcRect/>
          <a:stretch>
            <a:fillRect/>
          </a:stretch>
        </p:blipFill>
        <p:spPr bwMode="auto">
          <a:xfrm>
            <a:off x="1600200" y="7162488"/>
            <a:ext cx="1828800" cy="1149246"/>
          </a:xfrm>
          <a:prstGeom prst="rect">
            <a:avLst/>
          </a:prstGeom>
          <a:noFill/>
        </p:spPr>
      </p:pic>
      <p:sp>
        <p:nvSpPr>
          <p:cNvPr id="87045" name="Rectangle 5"/>
          <p:cNvSpPr>
            <a:spLocks noChangeArrowheads="1"/>
          </p:cNvSpPr>
          <p:nvPr/>
        </p:nvSpPr>
        <p:spPr bwMode="auto">
          <a:xfrm>
            <a:off x="3505200" y="6172916"/>
            <a:ext cx="2357438" cy="3139321"/>
          </a:xfrm>
          <a:prstGeom prst="rect">
            <a:avLst/>
          </a:prstGeom>
          <a:noFill/>
          <a:ln w="9525">
            <a:noFill/>
            <a:miter lim="800000"/>
            <a:headEnd/>
            <a:tailEnd/>
          </a:ln>
          <a:effectLst/>
        </p:spPr>
        <p:txBody>
          <a:bodyPr anchor="ctr">
            <a:spAutoFit/>
          </a:bodyPr>
          <a:lstStyle/>
          <a:p>
            <a:r>
              <a:rPr lang="en-US"/>
              <a:t>This is a 3-part, in-depth television series examining the implications of advances in nanotechnology, the art of manipulating matter at the </a:t>
            </a:r>
            <a:r>
              <a:rPr lang="en-US">
                <a:hlinkClick r:id="rId5"/>
              </a:rPr>
              <a:t>nanoscale</a:t>
            </a:r>
            <a:r>
              <a:rPr lang="en-US"/>
              <a:t>. Funded by the </a:t>
            </a:r>
            <a:r>
              <a:rPr lang="en-US">
                <a:hlinkClick r:id="rId6"/>
              </a:rPr>
              <a:t>National Science Foundation</a:t>
            </a:r>
            <a:r>
              <a:rPr lang="en-US"/>
              <a:t>, April 2008 </a:t>
            </a:r>
          </a:p>
        </p:txBody>
      </p:sp>
      <p:graphicFrame>
        <p:nvGraphicFramePr>
          <p:cNvPr id="87046" name="Object 6"/>
          <p:cNvGraphicFramePr>
            <a:graphicFrameLocks noChangeAspect="1"/>
          </p:cNvGraphicFramePr>
          <p:nvPr/>
        </p:nvGraphicFramePr>
        <p:xfrm>
          <a:off x="1143000" y="1751976"/>
          <a:ext cx="4876800" cy="2576434"/>
        </p:xfrm>
        <a:graphic>
          <a:graphicData uri="http://schemas.openxmlformats.org/presentationml/2006/ole">
            <mc:AlternateContent xmlns:mc="http://schemas.openxmlformats.org/markup-compatibility/2006">
              <mc:Choice xmlns:v="urn:schemas-microsoft-com:vml" Requires="v">
                <p:oleObj spid="_x0000_s33822" name="Slide" r:id="rId7" imgW="4572180" imgH="3428876" progId="PowerPoint.Slide.8">
                  <p:embed/>
                </p:oleObj>
              </mc:Choice>
              <mc:Fallback>
                <p:oleObj name="Slide" r:id="rId7" imgW="4572180" imgH="3428876" progId="PowerPoint.Slide.8">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751976"/>
                        <a:ext cx="4876800" cy="257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10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4E626-8783-4CFB-8850-F4AC69D0E4BB}" type="slidenum">
              <a:rPr lang="en-US"/>
              <a:pPr/>
              <a:t>11</a:t>
            </a:fld>
            <a:endParaRPr lang="en-US"/>
          </a:p>
        </p:txBody>
      </p:sp>
      <p:sp>
        <p:nvSpPr>
          <p:cNvPr id="72706" name="Rectangle 2"/>
          <p:cNvSpPr>
            <a:spLocks noGrp="1" noRot="1" noChangeAspect="1" noChangeArrowheads="1" noTextEdit="1"/>
          </p:cNvSpPr>
          <p:nvPr>
            <p:ph type="sldImg"/>
          </p:nvPr>
        </p:nvSpPr>
        <p:spPr>
          <a:xfrm>
            <a:off x="482600" y="685800"/>
            <a:ext cx="6197600" cy="4648200"/>
          </a:xfrm>
          <a:ln/>
        </p:spPr>
      </p:sp>
      <p:sp>
        <p:nvSpPr>
          <p:cNvPr id="72707" name="Rectangle 3"/>
          <p:cNvSpPr>
            <a:spLocks noGrp="1" noChangeArrowheads="1"/>
          </p:cNvSpPr>
          <p:nvPr>
            <p:ph type="body" idx="1"/>
          </p:nvPr>
        </p:nvSpPr>
        <p:spPr>
          <a:xfrm>
            <a:off x="685800" y="5410513"/>
            <a:ext cx="5486400" cy="4114487"/>
          </a:xfrm>
        </p:spPr>
        <p:txBody>
          <a:bodyPr/>
          <a:lstStyle/>
          <a:p>
            <a:r>
              <a:rPr lang="en-US"/>
              <a:t>Note that the dimension of atoms is 1/10 of a nanometer, or 10</a:t>
            </a:r>
            <a:r>
              <a:rPr lang="en-US" baseline="30000"/>
              <a:t>-10 </a:t>
            </a:r>
            <a:r>
              <a:rPr lang="en-US"/>
              <a:t>m; biological structures, e.g., DNA, proteins and viruses fall in the Nano-scale category. DNA-based chips will be a common assembly strategy for cells, with enormous implications for biomedicine. Nanoparticle based systems acquire increasing importance in clinical applications. Visit, for example, the web site regarding work in biomedicine at Stanford University, Harvard University and Boston University.</a:t>
            </a:r>
          </a:p>
          <a:p>
            <a:r>
              <a:rPr lang="en-US"/>
              <a:t>Already venture capitalists are focusing on commercial applications in nanomedicine development. See Proceedings for </a:t>
            </a:r>
            <a:r>
              <a:rPr lang="en-US" i="1"/>
              <a:t>Nanotechnology in Medicine: From Diagnostics to Therapeutics</a:t>
            </a:r>
            <a:r>
              <a:rPr lang="en-US"/>
              <a:t>, Boston University, April 4, 2008.</a:t>
            </a:r>
            <a:endParaRPr lang="en-US" i="1"/>
          </a:p>
        </p:txBody>
      </p:sp>
    </p:spTree>
    <p:extLst>
      <p:ext uri="{BB962C8B-B14F-4D97-AF65-F5344CB8AC3E}">
        <p14:creationId xmlns:p14="http://schemas.microsoft.com/office/powerpoint/2010/main" val="307988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623313B-F67C-4F77-B597-FCE7D7262D01}" type="slidenum">
              <a:rPr lang="en-US"/>
              <a:pPr/>
              <a:t>12</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r>
              <a:rPr lang="en-US"/>
              <a:t>Introduce basic electrical properties</a:t>
            </a:r>
          </a:p>
          <a:p>
            <a:endParaRPr lang="en-US"/>
          </a:p>
          <a:p>
            <a:r>
              <a:rPr lang="en-US"/>
              <a:t>Many students will have basics (what a resistor, capacitor, etc is;</a:t>
            </a:r>
          </a:p>
          <a:p>
            <a:r>
              <a:rPr lang="en-US"/>
              <a:t>If they don’t, any good basic intro physics book will do as an outline:</a:t>
            </a:r>
          </a:p>
          <a:p>
            <a:r>
              <a:rPr lang="en-US"/>
              <a:t>Haliday Resnick is recommended)</a:t>
            </a:r>
          </a:p>
          <a:p>
            <a:endParaRPr lang="en-US" b="1">
              <a:solidFill>
                <a:srgbClr val="FF0000"/>
              </a:solidFill>
            </a:endParaRPr>
          </a:p>
          <a:p>
            <a:r>
              <a:rPr lang="en-US" b="1">
                <a:solidFill>
                  <a:srgbClr val="FF0000"/>
                </a:solidFill>
              </a:rPr>
              <a:t>In general, materials on the basis of </a:t>
            </a:r>
            <a:r>
              <a:rPr lang="en-US" b="1" u="sng">
                <a:solidFill>
                  <a:srgbClr val="FF0000"/>
                </a:solidFill>
              </a:rPr>
              <a:t>electric conductivity</a:t>
            </a:r>
            <a:r>
              <a:rPr lang="en-US" b="1">
                <a:solidFill>
                  <a:srgbClr val="FF0000"/>
                </a:solidFill>
              </a:rPr>
              <a:t> are in three classes:</a:t>
            </a:r>
          </a:p>
          <a:p>
            <a:pPr lvl="2"/>
            <a:r>
              <a:rPr lang="en-US" b="1"/>
              <a:t>Conductors, </a:t>
            </a:r>
          </a:p>
          <a:p>
            <a:pPr lvl="2"/>
            <a:r>
              <a:rPr lang="en-US" b="1"/>
              <a:t>Insulators</a:t>
            </a:r>
          </a:p>
          <a:p>
            <a:pPr lvl="2"/>
            <a:r>
              <a:rPr lang="en-US" b="1"/>
              <a:t>Semiconductors</a:t>
            </a:r>
          </a:p>
        </p:txBody>
      </p:sp>
    </p:spTree>
    <p:extLst>
      <p:ext uri="{BB962C8B-B14F-4D97-AF65-F5344CB8AC3E}">
        <p14:creationId xmlns:p14="http://schemas.microsoft.com/office/powerpoint/2010/main" val="217285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E9128D-A340-46F2-B526-01A6F9D31EB7}" type="slidenum">
              <a:rPr lang="en-US"/>
              <a:pPr/>
              <a:t>13</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r>
              <a:rPr lang="en-US" dirty="0"/>
              <a:t>Historical background</a:t>
            </a:r>
          </a:p>
          <a:p>
            <a:endParaRPr lang="en-US" dirty="0"/>
          </a:p>
          <a:p>
            <a:r>
              <a:rPr lang="en-US" dirty="0"/>
              <a:t>See </a:t>
            </a:r>
            <a:r>
              <a:rPr lang="en-US" dirty="0" err="1" smtClean="0"/>
              <a:t>Kilby’s</a:t>
            </a:r>
            <a:r>
              <a:rPr lang="en-US" dirty="0" smtClean="0"/>
              <a:t> </a:t>
            </a:r>
            <a:r>
              <a:rPr lang="en-US" dirty="0"/>
              <a:t>Nobel lecture:</a:t>
            </a:r>
            <a:br>
              <a:rPr lang="en-US" dirty="0"/>
            </a:br>
            <a:r>
              <a:rPr lang="en-US" dirty="0"/>
              <a:t>http://nobelprize.org/nobel_prizes/physics/laureates/2000/kilby-lecture.html</a:t>
            </a:r>
          </a:p>
          <a:p>
            <a:endParaRPr lang="en-US" dirty="0"/>
          </a:p>
          <a:p>
            <a:r>
              <a:rPr lang="en-US" dirty="0"/>
              <a:t>Assign a report on early history of computers.</a:t>
            </a:r>
          </a:p>
        </p:txBody>
      </p:sp>
    </p:spTree>
    <p:extLst>
      <p:ext uri="{BB962C8B-B14F-4D97-AF65-F5344CB8AC3E}">
        <p14:creationId xmlns:p14="http://schemas.microsoft.com/office/powerpoint/2010/main" val="223595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DA675A4-F9CC-4DBC-8C44-953237CFE512}" type="slidenum">
              <a:rPr lang="en-US"/>
              <a:pPr/>
              <a:t>14</a:t>
            </a:fld>
            <a:endParaRPr lang="en-US"/>
          </a:p>
        </p:txBody>
      </p:sp>
      <p:sp>
        <p:nvSpPr>
          <p:cNvPr id="1040386" name="Rectangle 2"/>
          <p:cNvSpPr>
            <a:spLocks noGrp="1" noRot="1" noChangeAspect="1" noChangeArrowheads="1" noTextEdit="1"/>
          </p:cNvSpPr>
          <p:nvPr>
            <p:ph type="sldImg"/>
          </p:nvPr>
        </p:nvSpPr>
        <p:spPr>
          <a:xfrm>
            <a:off x="1117600" y="687388"/>
            <a:ext cx="4862513" cy="3646487"/>
          </a:xfrm>
          <a:ln/>
        </p:spPr>
      </p:sp>
      <p:sp>
        <p:nvSpPr>
          <p:cNvPr id="1040387" name="Rectangle 3"/>
          <p:cNvSpPr>
            <a:spLocks noGrp="1" noChangeArrowheads="1"/>
          </p:cNvSpPr>
          <p:nvPr>
            <p:ph type="body" idx="1"/>
          </p:nvPr>
        </p:nvSpPr>
        <p:spPr/>
        <p:txBody>
          <a:bodyPr/>
          <a:lstStyle/>
          <a:p>
            <a:endParaRPr lang="en-US"/>
          </a:p>
          <a:p>
            <a:r>
              <a:rPr lang="en-US"/>
              <a:t>Transistors on a chip</a:t>
            </a:r>
          </a:p>
          <a:p>
            <a:r>
              <a:rPr lang="en-US"/>
              <a:t>The National Nanotechnology Infrastructure Network (http://www.nnin.org/) is a great resource, including outreach and tutorial resources</a:t>
            </a:r>
          </a:p>
        </p:txBody>
      </p:sp>
    </p:spTree>
    <p:extLst>
      <p:ext uri="{BB962C8B-B14F-4D97-AF65-F5344CB8AC3E}">
        <p14:creationId xmlns:p14="http://schemas.microsoft.com/office/powerpoint/2010/main" val="423323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80D3ECA-1A50-4D20-9770-BF7BEBCC015E}" type="slidenum">
              <a:rPr lang="en-US"/>
              <a:pPr/>
              <a:t>15</a:t>
            </a:fld>
            <a:endParaRPr lang="en-US"/>
          </a:p>
        </p:txBody>
      </p:sp>
      <p:sp>
        <p:nvSpPr>
          <p:cNvPr id="1042434" name="Rectangle 2"/>
          <p:cNvSpPr>
            <a:spLocks noGrp="1" noRot="1" noChangeAspect="1" noChangeArrowheads="1" noTextEdit="1"/>
          </p:cNvSpPr>
          <p:nvPr>
            <p:ph type="sldImg"/>
          </p:nvPr>
        </p:nvSpPr>
        <p:spPr>
          <a:xfrm>
            <a:off x="855663" y="687388"/>
            <a:ext cx="5405437" cy="4052887"/>
          </a:xfrm>
          <a:ln/>
        </p:spPr>
      </p:sp>
      <p:sp>
        <p:nvSpPr>
          <p:cNvPr id="1042435" name="Rectangle 3"/>
          <p:cNvSpPr>
            <a:spLocks noGrp="1" noChangeArrowheads="1"/>
          </p:cNvSpPr>
          <p:nvPr>
            <p:ph type="body" idx="1"/>
          </p:nvPr>
        </p:nvSpPr>
        <p:spPr>
          <a:xfrm>
            <a:off x="914400" y="4815591"/>
            <a:ext cx="5029200" cy="4114488"/>
          </a:xfrm>
        </p:spPr>
        <p:txBody>
          <a:bodyPr/>
          <a:lstStyle/>
          <a:p>
            <a:r>
              <a:rPr lang="en-US" b="1"/>
              <a:t>Photolithography</a:t>
            </a:r>
            <a:r>
              <a:rPr lang="en-US"/>
              <a:t> (also </a:t>
            </a:r>
            <a:r>
              <a:rPr lang="en-US" b="1"/>
              <a:t>optical lithography</a:t>
            </a:r>
            <a:r>
              <a:rPr lang="en-US"/>
              <a:t>) is a process used in microfabrication to selectively remove parts of a thin film (or the bulk of a substrate). It uses light to transfer a geometric pattern from a photomask to a light-sensitive chemical (photoresist, or simply "resist") on the substrate. A series of chemical treatments then engraves the exposure pattern into the material underneath the photoresist. In a complex integrated circuit (for example, modern CMOS), a wafer will go through the photolithographic cycle up to 50 times (Wikipedia)</a:t>
            </a:r>
          </a:p>
          <a:p>
            <a:r>
              <a:rPr lang="en-US"/>
              <a:t>See Jaeger, Richard C. (2002). "Lithography", </a:t>
            </a:r>
            <a:r>
              <a:rPr lang="en-US" i="1"/>
              <a:t>Introduction to Microelectronic Fabrication</a:t>
            </a:r>
            <a:r>
              <a:rPr lang="en-US"/>
              <a:t>. Upper Saddle River: Prentice Hall. </a:t>
            </a:r>
            <a:r>
              <a:rPr lang="en-US">
                <a:hlinkClick r:id="rId3"/>
              </a:rPr>
              <a:t>ISBN 0-201-44494-7</a:t>
            </a:r>
            <a:r>
              <a:rPr lang="en-US"/>
              <a:t>.  </a:t>
            </a:r>
          </a:p>
        </p:txBody>
      </p:sp>
    </p:spTree>
    <p:extLst>
      <p:ext uri="{BB962C8B-B14F-4D97-AF65-F5344CB8AC3E}">
        <p14:creationId xmlns:p14="http://schemas.microsoft.com/office/powerpoint/2010/main" val="230535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B6ADD-B0A5-480D-A39C-201B4610844C}" type="slidenum">
              <a:rPr lang="en-US"/>
              <a:pPr/>
              <a:t>16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ko-KR" dirty="0">
                <a:ea typeface="굴림" pitchFamily="50" charset="-127"/>
              </a:rPr>
              <a:t>Up to now, we have talked about top-down approaches. Now, we examine and contrast to the bottom-up approaches to micro/nanostructures.</a:t>
            </a:r>
          </a:p>
          <a:p>
            <a:r>
              <a:rPr lang="en-US" altLang="ko-KR" dirty="0">
                <a:ea typeface="굴림" pitchFamily="50" charset="-127"/>
              </a:rPr>
              <a:t>Supramolecular assembly, is the driving force for the most of life science rendering. Mother nature is a master in self-assembly. </a:t>
            </a:r>
          </a:p>
          <a:p>
            <a:r>
              <a:rPr lang="en-US" altLang="ko-KR" dirty="0">
                <a:ea typeface="굴림" pitchFamily="50" charset="-127"/>
              </a:rPr>
              <a:t>Recent efforts in manmade assembly try to mimic and emulate the life sciences in order to create a new and useful self assembly motifs.</a:t>
            </a:r>
          </a:p>
          <a:p>
            <a:pPr>
              <a:buFontTx/>
              <a:buChar char="•"/>
            </a:pPr>
            <a:r>
              <a:rPr lang="en-US" altLang="ko-KR" dirty="0">
                <a:ea typeface="굴림" pitchFamily="50" charset="-127"/>
              </a:rPr>
              <a:t> DNA nanotechnology is used to construct well-defined structures out of DNA and other nucleic acids</a:t>
            </a:r>
          </a:p>
          <a:p>
            <a:pPr>
              <a:buFontTx/>
              <a:buChar char="•"/>
            </a:pPr>
            <a:r>
              <a:rPr lang="en-US" altLang="ko-KR" dirty="0">
                <a:ea typeface="굴림" pitchFamily="50" charset="-127"/>
              </a:rPr>
              <a:t>Molecular self-assembly uses supramolecular chemistry to create single molecule components which arrange themselves in useful patterns, e.g., synthetic molecular motors</a:t>
            </a:r>
          </a:p>
          <a:p>
            <a:endParaRPr lang="en-US" altLang="ko-KR" dirty="0">
              <a:ea typeface="굴림" pitchFamily="50" charset="-127"/>
            </a:endParaRPr>
          </a:p>
          <a:p>
            <a:endParaRPr lang="en-US" altLang="ko-KR" dirty="0">
              <a:ea typeface="굴림" pitchFamily="50" charset="-127"/>
            </a:endParaRPr>
          </a:p>
          <a:p>
            <a:endParaRPr lang="en-US" dirty="0"/>
          </a:p>
        </p:txBody>
      </p:sp>
    </p:spTree>
    <p:extLst>
      <p:ext uri="{BB962C8B-B14F-4D97-AF65-F5344CB8AC3E}">
        <p14:creationId xmlns:p14="http://schemas.microsoft.com/office/powerpoint/2010/main" val="190963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Self-assembly</a:t>
            </a:r>
            <a:r>
              <a:rPr lang="en-US" baseline="0" dirty="0" smtClean="0"/>
              <a:t> offers a very economical alternative to traditional approaches.  Each new generation of Intel </a:t>
            </a:r>
            <a:r>
              <a:rPr lang="en-US" baseline="0" dirty="0" err="1" smtClean="0"/>
              <a:t>processsor</a:t>
            </a:r>
            <a:r>
              <a:rPr lang="en-US" baseline="0" dirty="0" smtClean="0"/>
              <a:t> requires a new $10 billion foundry to make them.  Self-assembly can be done in a test-tube or in a table-top system.  </a:t>
            </a:r>
            <a:endParaRPr lang="en-US" dirty="0"/>
          </a:p>
        </p:txBody>
      </p:sp>
      <p:sp>
        <p:nvSpPr>
          <p:cNvPr id="4" name="Slide Number Placeholder 3"/>
          <p:cNvSpPr>
            <a:spLocks noGrp="1"/>
          </p:cNvSpPr>
          <p:nvPr>
            <p:ph type="sldNum" sz="quarter" idx="10"/>
          </p:nvPr>
        </p:nvSpPr>
        <p:spPr/>
        <p:txBody>
          <a:bodyPr/>
          <a:lstStyle/>
          <a:p>
            <a:fld id="{46698C02-9480-4D60-899D-56CAD95C1B3C}" type="slidenum">
              <a:rPr lang="en-US" smtClean="0"/>
              <a:pPr/>
              <a:t>17</a:t>
            </a:fld>
            <a:endParaRPr lang="en-US"/>
          </a:p>
        </p:txBody>
      </p:sp>
    </p:spTree>
    <p:extLst>
      <p:ext uri="{BB962C8B-B14F-4D97-AF65-F5344CB8AC3E}">
        <p14:creationId xmlns:p14="http://schemas.microsoft.com/office/powerpoint/2010/main" val="228380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dirty="0" smtClean="0"/>
              <a:t>8/8/2015</a:t>
            </a:r>
            <a:endParaRPr lang="en-US" dirty="0"/>
          </a:p>
        </p:txBody>
      </p:sp>
      <p:sp>
        <p:nvSpPr>
          <p:cNvPr id="5" name="Footer Placeholder 4"/>
          <p:cNvSpPr>
            <a:spLocks noGrp="1"/>
          </p:cNvSpPr>
          <p:nvPr>
            <p:ph type="ftr" sz="quarter" idx="11"/>
          </p:nvPr>
        </p:nvSpPr>
        <p:spPr>
          <a:xfrm>
            <a:off x="1891552" y="6553200"/>
            <a:ext cx="2223247" cy="228600"/>
          </a:xfrm>
        </p:spPr>
        <p:txBody>
          <a:bodyPr anchor="t" anchorCtr="0"/>
          <a:lstStyle>
            <a:lvl1pPr>
              <a:defRPr>
                <a:solidFill>
                  <a:sysClr val="windowText" lastClr="000000"/>
                </a:solidFill>
              </a:defRPr>
            </a:lvl1pPr>
          </a:lstStyle>
          <a:p>
            <a:r>
              <a:rPr lang="en-US" dirty="0" smtClean="0"/>
              <a:t>J. N. Denenberg - Fairfield Univ. - EE315</a:t>
            </a:r>
            <a:endParaRPr lang="en-US"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5FE41820-F24B-4E9A-8411-1DDF7A2D44CD}" type="slidenum">
              <a:rPr lang="en-US" smtClean="0"/>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9/13/2010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9/13/2010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a:xfrm>
            <a:off x="7848600" y="533400"/>
            <a:ext cx="762000" cy="609600"/>
          </a:xfrm>
        </p:spPr>
        <p:txBody>
          <a:bodyPr/>
          <a:lstStyle/>
          <a:p>
            <a:fld id="{5FE41820-F24B-4E9A-8411-1DDF7A2D44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smtClean="0"/>
              <a:t>9/13/2010</a:t>
            </a:r>
            <a:endParaRPr lang="en-US"/>
          </a:p>
        </p:txBody>
      </p:sp>
      <p:sp>
        <p:nvSpPr>
          <p:cNvPr id="4" name="Footer Placeholder 3"/>
          <p:cNvSpPr>
            <a:spLocks noGrp="1"/>
          </p:cNvSpPr>
          <p:nvPr>
            <p:ph type="ftr" sz="quarter" idx="11"/>
          </p:nvPr>
        </p:nvSpPr>
        <p:spPr>
          <a:xfrm>
            <a:off x="3124200" y="6381750"/>
            <a:ext cx="2895600" cy="476250"/>
          </a:xfrm>
        </p:spPr>
        <p:txBody>
          <a:bodyPr/>
          <a:lstStyle>
            <a:lvl1pPr>
              <a:defRPr/>
            </a:lvl1pPr>
          </a:lstStyle>
          <a:p>
            <a:r>
              <a:rPr lang="en-US" smtClean="0"/>
              <a:t>R.Munden - Fairfield Univ. - EE315</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40E769A-5E3A-4B79-98CC-76FD2C9ABC1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9/13/2010</a:t>
            </a:r>
            <a:endParaRPr lang="en-US"/>
          </a:p>
        </p:txBody>
      </p:sp>
      <p:sp>
        <p:nvSpPr>
          <p:cNvPr id="5" name="Footer Placeholder 4"/>
          <p:cNvSpPr>
            <a:spLocks noGrp="1"/>
          </p:cNvSpPr>
          <p:nvPr>
            <p:ph type="ftr" sz="quarter" idx="11"/>
          </p:nvPr>
        </p:nvSpPr>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smtClean="0"/>
              <a:t>9/13/2010</a:t>
            </a:r>
            <a:endParaRPr lang="en-US"/>
          </a:p>
        </p:txBody>
      </p:sp>
      <p:sp>
        <p:nvSpPr>
          <p:cNvPr id="5" name="Footer Placeholder 4"/>
          <p:cNvSpPr>
            <a:spLocks noGrp="1"/>
          </p:cNvSpPr>
          <p:nvPr>
            <p:ph type="ftr" sz="quarter" idx="11"/>
          </p:nvPr>
        </p:nvSpPr>
        <p:spPr>
          <a:xfrm>
            <a:off x="1892808" y="6556248"/>
            <a:ext cx="1673352" cy="228600"/>
          </a:xfrm>
        </p:spPr>
        <p:txBody>
          <a:bodyPr/>
          <a:lstStyle/>
          <a:p>
            <a:r>
              <a:rPr lang="en-US" smtClean="0"/>
              <a:t>R.Munden - Fairfield Univ. - EE315</a:t>
            </a:r>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5FE41820-F24B-4E9A-8411-1DDF7A2D44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9/13/2010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9/13/2010</a:t>
            </a:r>
            <a:endParaRPr lang="en-US"/>
          </a:p>
        </p:txBody>
      </p:sp>
      <p:sp>
        <p:nvSpPr>
          <p:cNvPr id="8" name="Footer Placeholder 7"/>
          <p:cNvSpPr>
            <a:spLocks noGrp="1"/>
          </p:cNvSpPr>
          <p:nvPr>
            <p:ph type="ftr" sz="quarter" idx="11"/>
          </p:nvPr>
        </p:nvSpPr>
        <p:spPr/>
        <p:txBody>
          <a:bodyPr/>
          <a:lstStyle/>
          <a:p>
            <a:r>
              <a:rPr lang="en-US" smtClean="0"/>
              <a:t>R.Munden - Fairfield Univ. - EE315</a:t>
            </a:r>
            <a:endParaRPr lang="en-US"/>
          </a:p>
        </p:txBody>
      </p:sp>
      <p:sp>
        <p:nvSpPr>
          <p:cNvPr id="9" name="Slide Number Placeholder 8"/>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9/13/2010</a:t>
            </a:r>
            <a:endParaRPr lang="en-US"/>
          </a:p>
        </p:txBody>
      </p:sp>
      <p:sp>
        <p:nvSpPr>
          <p:cNvPr id="4" name="Footer Placeholder 3"/>
          <p:cNvSpPr>
            <a:spLocks noGrp="1"/>
          </p:cNvSpPr>
          <p:nvPr>
            <p:ph type="ftr" sz="quarter" idx="11"/>
          </p:nvPr>
        </p:nvSpPr>
        <p:spPr/>
        <p:txBody>
          <a:bodyPr/>
          <a:lstStyle/>
          <a:p>
            <a:r>
              <a:rPr lang="en-US" smtClean="0"/>
              <a:t>R.Munden - Fairfield Univ. - EE315</a:t>
            </a:r>
            <a:endParaRPr lang="en-US"/>
          </a:p>
        </p:txBody>
      </p:sp>
      <p:sp>
        <p:nvSpPr>
          <p:cNvPr id="5" name="Slide Number Placeholder 4"/>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r>
              <a:rPr lang="en-US" smtClean="0"/>
              <a:t>9/13/2010</a:t>
            </a:r>
            <a:endParaRPr lang="en-US"/>
          </a:p>
        </p:txBody>
      </p:sp>
      <p:sp>
        <p:nvSpPr>
          <p:cNvPr id="3" name="Footer Placeholder 2"/>
          <p:cNvSpPr>
            <a:spLocks noGrp="1"/>
          </p:cNvSpPr>
          <p:nvPr>
            <p:ph type="ftr" sz="quarter" idx="11"/>
          </p:nvPr>
        </p:nvSpPr>
        <p:spPr/>
        <p:txBody>
          <a:bodyPr/>
          <a:lstStyle/>
          <a:p>
            <a:r>
              <a:rPr lang="en-US" smtClean="0"/>
              <a:t>R.Munden - Fairfield Univ. - EE315</a:t>
            </a:r>
            <a:endParaRPr lang="en-US"/>
          </a:p>
        </p:txBody>
      </p:sp>
      <p:sp>
        <p:nvSpPr>
          <p:cNvPr id="4" name="Slide Number Placeholder 3"/>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9/13/2010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9/13/2010</a:t>
            </a:r>
            <a:endParaRPr lang="en-US"/>
          </a:p>
        </p:txBody>
      </p:sp>
      <p:sp>
        <p:nvSpPr>
          <p:cNvPr id="6" name="Footer Placeholder 5"/>
          <p:cNvSpPr>
            <a:spLocks noGrp="1"/>
          </p:cNvSpPr>
          <p:nvPr>
            <p:ph type="ftr" sz="quarter" idx="11"/>
          </p:nvPr>
        </p:nvSpPr>
        <p:spPr/>
        <p:txBody>
          <a:bodyPr/>
          <a:lstStyle/>
          <a:p>
            <a:r>
              <a:rPr lang="en-US" smtClean="0"/>
              <a:t>R.Munden - Fairfield Univ. - EE315</a:t>
            </a:r>
            <a:endParaRPr lang="en-US"/>
          </a:p>
        </p:txBody>
      </p:sp>
      <p:sp>
        <p:nvSpPr>
          <p:cNvPr id="7" name="Slide Number Placeholder 6"/>
          <p:cNvSpPr>
            <a:spLocks noGrp="1"/>
          </p:cNvSpPr>
          <p:nvPr>
            <p:ph type="sldNum" sz="quarter" idx="12"/>
          </p:nvPr>
        </p:nvSpPr>
        <p:spPr/>
        <p:txBody>
          <a:bodyPr/>
          <a:lstStyle/>
          <a:p>
            <a:fld id="{5FE41820-F24B-4E9A-8411-1DDF7A2D44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smtClean="0"/>
              <a:t>9/13/2010</a:t>
            </a:r>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n-US" smtClean="0"/>
              <a:t>R.Munden - Fairfield Univ. - EE315</a:t>
            </a: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5FE41820-F24B-4E9A-8411-1DDF7A2D44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pubs.acs.org/journals/nalefd/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Jeffrey\htdocs\Courses\BEI\ABET%20Criterion%203.%20Student%20Outcomes%20(a-k).htm" TargetMode="External"/><Relationship Id="rId2" Type="http://schemas.openxmlformats.org/officeDocument/2006/relationships/hyperlink" Target="http://en.wikipedia.org/wiki/Bloom's_taxonom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Jeffrey\htdocs\Courses\Textbooks\Hanson\EE315_01.pptx" TargetMode="External"/><Relationship Id="rId2" Type="http://schemas.openxmlformats.org/officeDocument/2006/relationships/hyperlink" Target="file:///C:\Users\Jeffrey\htdocs\Courses\Textbooks\Hanson\Intro%20to%20Nanoelectronics.pptx" TargetMode="External"/><Relationship Id="rId1" Type="http://schemas.openxmlformats.org/officeDocument/2006/relationships/slideLayout" Target="../slideLayouts/slideLayout2.xml"/><Relationship Id="rId5" Type="http://schemas.openxmlformats.org/officeDocument/2006/relationships/hyperlink" Target="file:///C:\Users\Jeffrey\htdocs\Courses\BEI\EE315\DesignProject.pdf" TargetMode="External"/><Relationship Id="rId4" Type="http://schemas.openxmlformats.org/officeDocument/2006/relationships/hyperlink" Target="http://www.youtube.com/watch?v=fgT_F7J9mr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 1 Introduction to Nanoelectronics</a:t>
            </a:r>
            <a:endParaRPr lang="en-US" dirty="0"/>
          </a:p>
        </p:txBody>
      </p:sp>
      <p:sp>
        <p:nvSpPr>
          <p:cNvPr id="2" name="Title 1"/>
          <p:cNvSpPr>
            <a:spLocks noGrp="1"/>
          </p:cNvSpPr>
          <p:nvPr>
            <p:ph type="ctrTitle"/>
          </p:nvPr>
        </p:nvSpPr>
        <p:spPr/>
        <p:txBody>
          <a:bodyPr/>
          <a:lstStyle/>
          <a:p>
            <a:r>
              <a:rPr lang="en-US" dirty="0" smtClean="0"/>
              <a:t>EE 315/ECE 451 Nanoelectronics I </a:t>
            </a:r>
            <a:endParaRPr lang="en-US" dirty="0"/>
          </a:p>
        </p:txBody>
      </p:sp>
      <p:pic>
        <p:nvPicPr>
          <p:cNvPr id="30722" name="Picture 2" descr="http://images.iop.org/objects/phw/news/5/10/4/011004.gif"/>
          <p:cNvPicPr>
            <a:picLocks noChangeAspect="1" noChangeArrowheads="1"/>
          </p:cNvPicPr>
          <p:nvPr/>
        </p:nvPicPr>
        <p:blipFill>
          <a:blip r:embed="rId3" cstate="print"/>
          <a:srcRect/>
          <a:stretch>
            <a:fillRect/>
          </a:stretch>
        </p:blipFill>
        <p:spPr bwMode="auto">
          <a:xfrm>
            <a:off x="2895600" y="381000"/>
            <a:ext cx="4724400" cy="355004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Small is </a:t>
            </a:r>
            <a:r>
              <a:rPr lang="en-US" dirty="0" err="1" smtClean="0"/>
              <a:t>Nano</a:t>
            </a:r>
            <a:r>
              <a:rPr lang="en-US" dirty="0" smtClean="0"/>
              <a:t>?</a:t>
            </a:r>
            <a:endParaRPr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10</a:t>
            </a:fld>
            <a:endParaRPr kumimoji="0" lang="en-US"/>
          </a:p>
        </p:txBody>
      </p:sp>
      <p:pic>
        <p:nvPicPr>
          <p:cNvPr id="89090" name="Picture 2" descr="a nanowire curled into a loop in front of a strand of human hair"/>
          <p:cNvPicPr>
            <a:picLocks noChangeAspect="1" noChangeArrowheads="1"/>
          </p:cNvPicPr>
          <p:nvPr/>
        </p:nvPicPr>
        <p:blipFill>
          <a:blip r:embed="rId2" cstate="print"/>
          <a:srcRect/>
          <a:stretch>
            <a:fillRect/>
          </a:stretch>
        </p:blipFill>
        <p:spPr bwMode="auto">
          <a:xfrm>
            <a:off x="1981200" y="1752600"/>
            <a:ext cx="5753100" cy="4497538"/>
          </a:xfrm>
          <a:prstGeom prst="rect">
            <a:avLst/>
          </a:prstGeom>
          <a:noFill/>
        </p:spPr>
      </p:pic>
      <p:sp>
        <p:nvSpPr>
          <p:cNvPr id="9"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0"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a:t>Scale from Top to Bottom</a:t>
            </a:r>
          </a:p>
        </p:txBody>
      </p:sp>
      <p:pic>
        <p:nvPicPr>
          <p:cNvPr id="70660" name="Picture 4" descr="beb newberry pres 2007 pic_Page_14"/>
          <p:cNvPicPr>
            <a:picLocks noGrp="1" noChangeAspect="1" noChangeArrowheads="1"/>
          </p:cNvPicPr>
          <p:nvPr>
            <p:ph idx="1"/>
          </p:nvPr>
        </p:nvPicPr>
        <p:blipFill>
          <a:blip r:embed="rId3" cstate="print"/>
          <a:stretch>
            <a:fillRect/>
          </a:stretch>
        </p:blipFill>
        <p:spPr>
          <a:xfrm>
            <a:off x="2139015" y="1779494"/>
            <a:ext cx="6389970" cy="4572000"/>
          </a:xfrm>
          <a:noFill/>
          <a:ln/>
        </p:spPr>
      </p:pic>
      <p:sp>
        <p:nvSpPr>
          <p:cNvPr id="7" name="Slide Number Placeholder 6"/>
          <p:cNvSpPr>
            <a:spLocks noGrp="1"/>
          </p:cNvSpPr>
          <p:nvPr>
            <p:ph type="sldNum" sz="quarter" idx="12"/>
          </p:nvPr>
        </p:nvSpPr>
        <p:spPr/>
        <p:txBody>
          <a:bodyPr/>
          <a:lstStyle/>
          <a:p>
            <a:fld id="{BD613524-5039-46EC-95F1-3139F64A5EB4}" type="slidenum">
              <a:rPr lang="en-US" smtClean="0"/>
              <a:pPr/>
              <a:t>11</a:t>
            </a:fld>
            <a:endParaRPr lang="en-US"/>
          </a:p>
        </p:txBody>
      </p:sp>
      <p:sp>
        <p:nvSpPr>
          <p:cNvPr id="8"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1"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t>page </a:t>
            </a:r>
            <a:fld id="{B3DA5C2E-42CA-4572-8BC2-6D990107265B}" type="slidenum">
              <a:rPr lang="en-US"/>
              <a:pPr/>
              <a:t>12</a:t>
            </a:fld>
            <a:endParaRPr lang="en-US"/>
          </a:p>
        </p:txBody>
      </p:sp>
      <p:pic>
        <p:nvPicPr>
          <p:cNvPr id="961539" name="Picture 3" descr="chips"/>
          <p:cNvPicPr>
            <a:picLocks noChangeAspect="1" noChangeArrowheads="1"/>
          </p:cNvPicPr>
          <p:nvPr/>
        </p:nvPicPr>
        <p:blipFill>
          <a:blip r:embed="rId3" cstate="print"/>
          <a:srcRect/>
          <a:stretch>
            <a:fillRect/>
          </a:stretch>
        </p:blipFill>
        <p:spPr bwMode="auto">
          <a:xfrm>
            <a:off x="2209800" y="1981200"/>
            <a:ext cx="5334000" cy="3114675"/>
          </a:xfrm>
          <a:prstGeom prst="rect">
            <a:avLst/>
          </a:prstGeom>
          <a:noFill/>
          <a:ln w="9525">
            <a:noFill/>
            <a:miter lim="800000"/>
            <a:headEnd/>
            <a:tailEnd/>
          </a:ln>
        </p:spPr>
      </p:pic>
      <p:sp>
        <p:nvSpPr>
          <p:cNvPr id="961540" name="Text Box 4"/>
          <p:cNvSpPr txBox="1">
            <a:spLocks noChangeArrowheads="1"/>
          </p:cNvSpPr>
          <p:nvPr/>
        </p:nvSpPr>
        <p:spPr bwMode="auto">
          <a:xfrm>
            <a:off x="2133600" y="457200"/>
            <a:ext cx="6324600" cy="58477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3200" dirty="0" smtClean="0">
                <a:solidFill>
                  <a:schemeClr val="tx2"/>
                </a:solidFill>
                <a:effectLst>
                  <a:outerShdw blurRad="38100" dist="38100" dir="2700000" algn="tl">
                    <a:srgbClr val="000000"/>
                  </a:outerShdw>
                </a:effectLst>
              </a:rPr>
              <a:t>Electronics/Optoelectronics</a:t>
            </a:r>
            <a:endParaRPr lang="en-US" sz="3200" dirty="0">
              <a:solidFill>
                <a:schemeClr val="tx2"/>
              </a:solidFill>
              <a:effectLst>
                <a:outerShdw blurRad="38100" dist="38100" dir="2700000" algn="tl">
                  <a:srgbClr val="000000"/>
                </a:outerShdw>
              </a:effectLst>
            </a:endParaRPr>
          </a:p>
        </p:txBody>
      </p:sp>
      <p:sp>
        <p:nvSpPr>
          <p:cNvPr id="961541" name="Text Box 5"/>
          <p:cNvSpPr txBox="1">
            <a:spLocks noChangeArrowheads="1"/>
          </p:cNvSpPr>
          <p:nvPr/>
        </p:nvSpPr>
        <p:spPr bwMode="auto">
          <a:xfrm>
            <a:off x="1828800" y="5562600"/>
            <a:ext cx="6540500" cy="646331"/>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smtClean="0">
                <a:effectLst>
                  <a:outerShdw blurRad="38100" dist="38100" dir="2700000" algn="tl">
                    <a:srgbClr val="000000"/>
                  </a:outerShdw>
                </a:effectLst>
              </a:rPr>
              <a:t>Modern electronics are achieved using top-down technologies, especially in creating Integrated Circuits</a:t>
            </a:r>
            <a:endParaRPr lang="en-US" dirty="0">
              <a:effectLst>
                <a:outerShdw blurRad="38100" dist="38100" dir="2700000" algn="tl">
                  <a:srgbClr val="000000"/>
                </a:outerShdw>
              </a:effectLst>
            </a:endParaRPr>
          </a:p>
        </p:txBody>
      </p:sp>
      <p:sp>
        <p:nvSpPr>
          <p:cNvPr id="8"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1"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r>
              <a:rPr lang="en-US"/>
              <a:t>page </a:t>
            </a:r>
            <a:fld id="{C0BB3BB5-2EF7-46F2-86D9-F6688FDB765A}" type="slidenum">
              <a:rPr lang="en-US"/>
              <a:pPr/>
              <a:t>13</a:t>
            </a:fld>
            <a:endParaRPr lang="en-US"/>
          </a:p>
        </p:txBody>
      </p:sp>
      <p:sp>
        <p:nvSpPr>
          <p:cNvPr id="964610" name="Rectangle 2"/>
          <p:cNvSpPr>
            <a:spLocks noGrp="1" noChangeArrowheads="1"/>
          </p:cNvSpPr>
          <p:nvPr>
            <p:ph type="title"/>
          </p:nvPr>
        </p:nvSpPr>
        <p:spPr>
          <a:xfrm>
            <a:off x="701675" y="304800"/>
            <a:ext cx="7715250" cy="1143000"/>
          </a:xfrm>
        </p:spPr>
        <p:txBody>
          <a:bodyPr/>
          <a:lstStyle/>
          <a:p>
            <a:pPr defTabSz="914400"/>
            <a:r>
              <a:rPr lang="en-US" sz="2800">
                <a:solidFill>
                  <a:schemeClr val="tx1"/>
                </a:solidFill>
                <a:effectLst>
                  <a:outerShdw blurRad="38100" dist="38100" dir="2700000" algn="tl">
                    <a:srgbClr val="000000"/>
                  </a:outerShdw>
                </a:effectLst>
              </a:rPr>
              <a:t>Modern Electrical Computers: </a:t>
            </a:r>
            <a:br>
              <a:rPr lang="en-US" sz="2800">
                <a:solidFill>
                  <a:schemeClr val="tx1"/>
                </a:solidFill>
                <a:effectLst>
                  <a:outerShdw blurRad="38100" dist="38100" dir="2700000" algn="tl">
                    <a:srgbClr val="000000"/>
                  </a:outerShdw>
                </a:effectLst>
              </a:rPr>
            </a:br>
            <a:r>
              <a:rPr lang="en-US" sz="2800">
                <a:solidFill>
                  <a:schemeClr val="tx1"/>
                </a:solidFill>
                <a:effectLst>
                  <a:outerShdw blurRad="38100" dist="38100" dir="2700000" algn="tl">
                    <a:srgbClr val="000000"/>
                  </a:outerShdw>
                </a:effectLst>
              </a:rPr>
              <a:t>First Integrated Circuit</a:t>
            </a:r>
            <a:endParaRPr lang="en-US" sz="2800">
              <a:effectLst>
                <a:outerShdw blurRad="38100" dist="38100" dir="2700000" algn="tl">
                  <a:srgbClr val="000000"/>
                </a:outerShdw>
              </a:effectLst>
            </a:endParaRPr>
          </a:p>
        </p:txBody>
      </p:sp>
      <p:pic>
        <p:nvPicPr>
          <p:cNvPr id="964611" name="Picture 3" descr="firstic"/>
          <p:cNvPicPr>
            <a:picLocks noChangeAspect="1" noChangeArrowheads="1"/>
          </p:cNvPicPr>
          <p:nvPr/>
        </p:nvPicPr>
        <p:blipFill>
          <a:blip r:embed="rId3" cstate="print"/>
          <a:srcRect/>
          <a:stretch>
            <a:fillRect/>
          </a:stretch>
        </p:blipFill>
        <p:spPr bwMode="auto">
          <a:xfrm>
            <a:off x="1219200" y="1371600"/>
            <a:ext cx="4286250" cy="3516313"/>
          </a:xfrm>
          <a:prstGeom prst="rect">
            <a:avLst/>
          </a:prstGeom>
          <a:noFill/>
        </p:spPr>
      </p:pic>
      <p:pic>
        <p:nvPicPr>
          <p:cNvPr id="964612" name="Picture 4" descr="notebook"/>
          <p:cNvPicPr>
            <a:picLocks noChangeAspect="1" noChangeArrowheads="1"/>
          </p:cNvPicPr>
          <p:nvPr/>
        </p:nvPicPr>
        <p:blipFill>
          <a:blip r:embed="rId4" cstate="print"/>
          <a:srcRect/>
          <a:stretch>
            <a:fillRect/>
          </a:stretch>
        </p:blipFill>
        <p:spPr bwMode="auto">
          <a:xfrm>
            <a:off x="5715000" y="1828800"/>
            <a:ext cx="2924175" cy="2571750"/>
          </a:xfrm>
          <a:prstGeom prst="rect">
            <a:avLst/>
          </a:prstGeom>
          <a:noFill/>
        </p:spPr>
      </p:pic>
      <p:sp>
        <p:nvSpPr>
          <p:cNvPr id="964613" name="Rectangle 5"/>
          <p:cNvSpPr>
            <a:spLocks noGrp="1" noChangeArrowheads="1"/>
          </p:cNvSpPr>
          <p:nvPr>
            <p:ph type="body" idx="1"/>
          </p:nvPr>
        </p:nvSpPr>
        <p:spPr>
          <a:xfrm>
            <a:off x="1981200" y="5029200"/>
            <a:ext cx="5851525" cy="1371600"/>
          </a:xfrm>
          <a:noFill/>
          <a:ln/>
        </p:spPr>
        <p:txBody>
          <a:bodyPr/>
          <a:lstStyle/>
          <a:p>
            <a:pPr marL="342900" indent="-342900" defTabSz="914400"/>
            <a:r>
              <a:rPr lang="en-US" sz="1800" b="1" dirty="0"/>
              <a:t>Jack </a:t>
            </a:r>
            <a:r>
              <a:rPr lang="en-US" sz="1800" b="1" dirty="0" err="1"/>
              <a:t>Kilby</a:t>
            </a:r>
            <a:r>
              <a:rPr lang="en-US" sz="1800" b="1" dirty="0"/>
              <a:t> (TI) (12 Sept. 1958)</a:t>
            </a:r>
            <a:r>
              <a:rPr lang="en-US" sz="1800" dirty="0"/>
              <a:t> </a:t>
            </a:r>
          </a:p>
          <a:p>
            <a:pPr marL="342900" indent="-342900" defTabSz="914400"/>
            <a:r>
              <a:rPr lang="en-US" sz="1800" b="1" dirty="0"/>
              <a:t>invented while the rest of the company on vacation</a:t>
            </a:r>
          </a:p>
          <a:p>
            <a:pPr marL="342900" indent="-342900" defTabSz="914400"/>
            <a:r>
              <a:rPr lang="en-US" sz="1800" b="1" dirty="0"/>
              <a:t>awarded the Nobel Prize in 2000</a:t>
            </a:r>
            <a:endParaRPr lang="en-US" b="1" dirty="0"/>
          </a:p>
        </p:txBody>
      </p:sp>
      <p:sp>
        <p:nvSpPr>
          <p:cNvPr id="9"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2"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t>page </a:t>
            </a:r>
            <a:fld id="{A33E0F91-4E97-4500-A849-9ECA8E754037}" type="slidenum">
              <a:rPr lang="en-US"/>
              <a:pPr/>
              <a:t>14</a:t>
            </a:fld>
            <a:endParaRPr lang="en-US"/>
          </a:p>
        </p:txBody>
      </p:sp>
      <p:sp>
        <p:nvSpPr>
          <p:cNvPr id="965634" name="Rectangle 2"/>
          <p:cNvSpPr>
            <a:spLocks noGrp="1" noChangeArrowheads="1"/>
          </p:cNvSpPr>
          <p:nvPr>
            <p:ph type="title"/>
          </p:nvPr>
        </p:nvSpPr>
        <p:spPr>
          <a:xfrm>
            <a:off x="412750" y="0"/>
            <a:ext cx="7715250" cy="1143000"/>
          </a:xfrm>
        </p:spPr>
        <p:txBody>
          <a:bodyPr/>
          <a:lstStyle/>
          <a:p>
            <a:pPr defTabSz="914400"/>
            <a:r>
              <a:rPr lang="en-US" sz="2800">
                <a:effectLst>
                  <a:outerShdw blurRad="38100" dist="38100" dir="2700000" algn="tl">
                    <a:srgbClr val="000000"/>
                  </a:outerShdw>
                </a:effectLst>
              </a:rPr>
              <a:t>Parallel microchip fabrication</a:t>
            </a:r>
          </a:p>
        </p:txBody>
      </p:sp>
      <p:pic>
        <p:nvPicPr>
          <p:cNvPr id="965636" name="Picture 4" descr="1097hutch_circle"/>
          <p:cNvPicPr>
            <a:picLocks noChangeAspect="1" noChangeArrowheads="1"/>
          </p:cNvPicPr>
          <p:nvPr/>
        </p:nvPicPr>
        <p:blipFill>
          <a:blip r:embed="rId3" cstate="print"/>
          <a:srcRect/>
          <a:stretch>
            <a:fillRect/>
          </a:stretch>
        </p:blipFill>
        <p:spPr bwMode="auto">
          <a:xfrm>
            <a:off x="1828801" y="1676400"/>
            <a:ext cx="6096000" cy="4932927"/>
          </a:xfrm>
          <a:prstGeom prst="rect">
            <a:avLst/>
          </a:prstGeom>
          <a:noFill/>
        </p:spPr>
      </p:pic>
      <p:sp>
        <p:nvSpPr>
          <p:cNvPr id="8"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1"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r>
              <a:rPr lang="en-US"/>
              <a:t>page </a:t>
            </a:r>
            <a:fld id="{E44044E4-3D22-448A-A04B-9E7653B51C05}" type="slidenum">
              <a:rPr lang="en-US"/>
              <a:pPr/>
              <a:t>15</a:t>
            </a:fld>
            <a:endParaRPr lang="en-US"/>
          </a:p>
        </p:txBody>
      </p:sp>
      <p:sp>
        <p:nvSpPr>
          <p:cNvPr id="967682" name="Rectangle 2"/>
          <p:cNvSpPr>
            <a:spLocks noGrp="1" noChangeArrowheads="1"/>
          </p:cNvSpPr>
          <p:nvPr>
            <p:ph type="title"/>
          </p:nvPr>
        </p:nvSpPr>
        <p:spPr>
          <a:xfrm>
            <a:off x="1428750" y="171450"/>
            <a:ext cx="7715250" cy="723900"/>
          </a:xfrm>
        </p:spPr>
        <p:txBody>
          <a:bodyPr/>
          <a:lstStyle/>
          <a:p>
            <a:r>
              <a:rPr lang="en-US" sz="2800" dirty="0"/>
              <a:t>The critical innovation: (photo)lithography</a:t>
            </a:r>
          </a:p>
        </p:txBody>
      </p:sp>
      <p:pic>
        <p:nvPicPr>
          <p:cNvPr id="967684" name="Picture 4" descr="f1"/>
          <p:cNvPicPr>
            <a:picLocks noChangeAspect="1" noChangeArrowheads="1"/>
          </p:cNvPicPr>
          <p:nvPr/>
        </p:nvPicPr>
        <p:blipFill>
          <a:blip r:embed="rId3" cstate="print"/>
          <a:srcRect/>
          <a:stretch>
            <a:fillRect/>
          </a:stretch>
        </p:blipFill>
        <p:spPr bwMode="auto">
          <a:xfrm>
            <a:off x="1875631" y="962117"/>
            <a:ext cx="4725987" cy="3154362"/>
          </a:xfrm>
          <a:prstGeom prst="rect">
            <a:avLst/>
          </a:prstGeom>
          <a:noFill/>
        </p:spPr>
      </p:pic>
      <p:pic>
        <p:nvPicPr>
          <p:cNvPr id="967685" name="Picture 5" descr="f5"/>
          <p:cNvPicPr>
            <a:picLocks noChangeAspect="1" noChangeArrowheads="1"/>
          </p:cNvPicPr>
          <p:nvPr/>
        </p:nvPicPr>
        <p:blipFill>
          <a:blip r:embed="rId4" cstate="print"/>
          <a:srcRect/>
          <a:stretch>
            <a:fillRect/>
          </a:stretch>
        </p:blipFill>
        <p:spPr bwMode="auto">
          <a:xfrm>
            <a:off x="3962400" y="4116479"/>
            <a:ext cx="5053012" cy="2276384"/>
          </a:xfrm>
          <a:prstGeom prst="rect">
            <a:avLst/>
          </a:prstGeom>
          <a:noFill/>
        </p:spPr>
      </p:pic>
      <p:pic>
        <p:nvPicPr>
          <p:cNvPr id="967686" name="Picture 6" descr="f4"/>
          <p:cNvPicPr>
            <a:picLocks noChangeAspect="1" noChangeArrowheads="1"/>
          </p:cNvPicPr>
          <p:nvPr/>
        </p:nvPicPr>
        <p:blipFill>
          <a:blip r:embed="rId5" cstate="print"/>
          <a:srcRect/>
          <a:stretch>
            <a:fillRect/>
          </a:stretch>
        </p:blipFill>
        <p:spPr bwMode="auto">
          <a:xfrm>
            <a:off x="6621858" y="1292179"/>
            <a:ext cx="2373313" cy="2576512"/>
          </a:xfrm>
          <a:prstGeom prst="rect">
            <a:avLst/>
          </a:prstGeom>
          <a:noFill/>
        </p:spPr>
      </p:pic>
      <p:sp>
        <p:nvSpPr>
          <p:cNvPr id="10"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3"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132138" y="114300"/>
            <a:ext cx="2970212" cy="457200"/>
          </a:xfrm>
          <a:prstGeom prst="rect">
            <a:avLst/>
          </a:prstGeom>
          <a:noFill/>
          <a:ln w="9525">
            <a:noFill/>
            <a:miter lim="800000"/>
            <a:headEnd/>
            <a:tailEnd/>
          </a:ln>
          <a:effectLst/>
        </p:spPr>
        <p:txBody>
          <a:bodyPr wrap="none">
            <a:spAutoFit/>
          </a:bodyPr>
          <a:lstStyle/>
          <a:p>
            <a:pPr algn="ctr" latinLnBrk="1"/>
            <a:r>
              <a:rPr kumimoji="1" lang="en-US" altLang="ko-KR" sz="2400" b="1">
                <a:solidFill>
                  <a:schemeClr val="accent2"/>
                </a:solidFill>
                <a:latin typeface="Times New Roman" pitchFamily="18" charset="0"/>
                <a:ea typeface="굴림" pitchFamily="50" charset="-127"/>
              </a:rPr>
              <a:t>Bottom-up Approach</a:t>
            </a:r>
          </a:p>
        </p:txBody>
      </p:sp>
      <p:grpSp>
        <p:nvGrpSpPr>
          <p:cNvPr id="2" name="Group 3"/>
          <p:cNvGrpSpPr>
            <a:grpSpLocks/>
          </p:cNvGrpSpPr>
          <p:nvPr/>
        </p:nvGrpSpPr>
        <p:grpSpPr bwMode="auto">
          <a:xfrm>
            <a:off x="1905000" y="571500"/>
            <a:ext cx="6992938" cy="287338"/>
            <a:chOff x="316" y="672"/>
            <a:chExt cx="5509" cy="111"/>
          </a:xfrm>
        </p:grpSpPr>
        <p:sp>
          <p:nvSpPr>
            <p:cNvPr id="46084" name="Rectangle 4"/>
            <p:cNvSpPr>
              <a:spLocks noChangeArrowheads="1"/>
            </p:cNvSpPr>
            <p:nvPr/>
          </p:nvSpPr>
          <p:spPr bwMode="auto">
            <a:xfrm>
              <a:off x="316" y="672"/>
              <a:ext cx="5509" cy="70"/>
            </a:xfrm>
            <a:prstGeom prst="rect">
              <a:avLst/>
            </a:prstGeom>
            <a:gradFill rotWithShape="0">
              <a:gsLst>
                <a:gs pos="0">
                  <a:srgbClr val="3399FF">
                    <a:gamma/>
                    <a:tint val="0"/>
                    <a:invGamma/>
                  </a:srgbClr>
                </a:gs>
                <a:gs pos="50000">
                  <a:srgbClr val="3399FF"/>
                </a:gs>
                <a:gs pos="100000">
                  <a:srgbClr val="3399FF">
                    <a:gamma/>
                    <a:tint val="0"/>
                    <a:invGamma/>
                  </a:srgbClr>
                </a:gs>
              </a:gsLst>
              <a:lin ang="0" scaled="1"/>
            </a:gradFill>
            <a:ln w="12700">
              <a:solidFill>
                <a:schemeClr val="bg1"/>
              </a:solidFill>
              <a:miter lim="800000"/>
              <a:headEnd/>
              <a:tailEnd/>
            </a:ln>
            <a:effectLst/>
          </p:spPr>
          <p:txBody>
            <a:bodyPr wrap="none" anchor="ctr"/>
            <a:lstStyle/>
            <a:p>
              <a:endParaRPr lang="en-US"/>
            </a:p>
          </p:txBody>
        </p:sp>
        <p:sp>
          <p:nvSpPr>
            <p:cNvPr id="46085" name="Rectangle 5"/>
            <p:cNvSpPr>
              <a:spLocks noChangeArrowheads="1"/>
            </p:cNvSpPr>
            <p:nvPr/>
          </p:nvSpPr>
          <p:spPr bwMode="auto">
            <a:xfrm>
              <a:off x="316" y="751"/>
              <a:ext cx="5504" cy="32"/>
            </a:xfrm>
            <a:prstGeom prst="rect">
              <a:avLst/>
            </a:prstGeom>
            <a:gradFill rotWithShape="0">
              <a:gsLst>
                <a:gs pos="0">
                  <a:srgbClr val="3399FF">
                    <a:gamma/>
                    <a:tint val="0"/>
                    <a:invGamma/>
                  </a:srgbClr>
                </a:gs>
                <a:gs pos="50000">
                  <a:srgbClr val="3399FF"/>
                </a:gs>
                <a:gs pos="100000">
                  <a:srgbClr val="3399FF">
                    <a:gamma/>
                    <a:tint val="0"/>
                    <a:invGamma/>
                  </a:srgbClr>
                </a:gs>
              </a:gsLst>
              <a:lin ang="0" scaled="1"/>
            </a:gradFill>
            <a:ln w="12700">
              <a:solidFill>
                <a:schemeClr val="bg1"/>
              </a:solidFill>
              <a:miter lim="800000"/>
              <a:headEnd/>
              <a:tailEnd/>
            </a:ln>
            <a:effectLst/>
          </p:spPr>
          <p:txBody>
            <a:bodyPr wrap="none" anchor="ctr"/>
            <a:lstStyle/>
            <a:p>
              <a:endParaRPr lang="en-US"/>
            </a:p>
          </p:txBody>
        </p:sp>
      </p:grpSp>
      <p:sp>
        <p:nvSpPr>
          <p:cNvPr id="46086" name="Rectangle 6"/>
          <p:cNvSpPr>
            <a:spLocks noChangeArrowheads="1"/>
          </p:cNvSpPr>
          <p:nvPr/>
        </p:nvSpPr>
        <p:spPr bwMode="auto">
          <a:xfrm>
            <a:off x="4195763" y="6583363"/>
            <a:ext cx="4960937" cy="274637"/>
          </a:xfrm>
          <a:prstGeom prst="rect">
            <a:avLst/>
          </a:prstGeom>
          <a:noFill/>
          <a:ln w="9525">
            <a:noFill/>
            <a:miter lim="800000"/>
            <a:headEnd/>
            <a:tailEnd/>
          </a:ln>
          <a:effectLst/>
        </p:spPr>
        <p:txBody>
          <a:bodyPr wrap="none">
            <a:spAutoFit/>
          </a:bodyPr>
          <a:lstStyle/>
          <a:p>
            <a:r>
              <a:rPr lang="en-US" sz="1200"/>
              <a:t>http://www.chem.wisc.edu/courses/801/Spring00/Chapter1/Nrcbio-1.gif</a:t>
            </a:r>
          </a:p>
        </p:txBody>
      </p:sp>
      <p:graphicFrame>
        <p:nvGraphicFramePr>
          <p:cNvPr id="46087" name="Object 7"/>
          <p:cNvGraphicFramePr>
            <a:graphicFrameLocks noChangeAspect="1"/>
          </p:cNvGraphicFramePr>
          <p:nvPr>
            <p:extLst>
              <p:ext uri="{D42A27DB-BD31-4B8C-83A1-F6EECF244321}">
                <p14:modId xmlns:p14="http://schemas.microsoft.com/office/powerpoint/2010/main" val="727070100"/>
              </p:ext>
            </p:extLst>
          </p:nvPr>
        </p:nvGraphicFramePr>
        <p:xfrm>
          <a:off x="1358905" y="1042026"/>
          <a:ext cx="7696200" cy="5586412"/>
        </p:xfrm>
        <a:graphic>
          <a:graphicData uri="http://schemas.openxmlformats.org/presentationml/2006/ole">
            <mc:AlternateContent xmlns:mc="http://schemas.openxmlformats.org/markup-compatibility/2006">
              <mc:Choice xmlns:v="urn:schemas-microsoft-com:vml" Requires="v">
                <p:oleObj spid="_x0000_s34846" name="비트맵 이미지" r:id="rId4" imgW="36000000" imgH="26114286" progId="PBrush">
                  <p:embed/>
                </p:oleObj>
              </mc:Choice>
              <mc:Fallback>
                <p:oleObj name="비트맵 이미지" r:id="rId4" imgW="36000000" imgH="2611428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5" y="1042026"/>
                        <a:ext cx="7696200" cy="55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8" name="Line 8"/>
          <p:cNvSpPr>
            <a:spLocks noChangeShapeType="1"/>
          </p:cNvSpPr>
          <p:nvPr/>
        </p:nvSpPr>
        <p:spPr bwMode="auto">
          <a:xfrm flipV="1">
            <a:off x="5181600" y="3352800"/>
            <a:ext cx="304800" cy="228600"/>
          </a:xfrm>
          <a:prstGeom prst="line">
            <a:avLst/>
          </a:prstGeom>
          <a:noFill/>
          <a:ln w="19050">
            <a:solidFill>
              <a:srgbClr val="000099"/>
            </a:solidFill>
            <a:round/>
            <a:headEnd/>
            <a:tailEnd type="triangle" w="sm" len="sm"/>
          </a:ln>
          <a:effectLst/>
        </p:spPr>
        <p:txBody>
          <a:bodyPr/>
          <a:lstStyle/>
          <a:p>
            <a:endParaRPr lang="en-US"/>
          </a:p>
        </p:txBody>
      </p:sp>
      <p:sp>
        <p:nvSpPr>
          <p:cNvPr id="46089" name="Line 9"/>
          <p:cNvSpPr>
            <a:spLocks noChangeShapeType="1"/>
          </p:cNvSpPr>
          <p:nvPr/>
        </p:nvSpPr>
        <p:spPr bwMode="auto">
          <a:xfrm flipV="1">
            <a:off x="4572000" y="3200400"/>
            <a:ext cx="0" cy="304800"/>
          </a:xfrm>
          <a:prstGeom prst="line">
            <a:avLst/>
          </a:prstGeom>
          <a:noFill/>
          <a:ln w="19050">
            <a:solidFill>
              <a:srgbClr val="000099"/>
            </a:solidFill>
            <a:round/>
            <a:headEnd/>
            <a:tailEnd type="triangle" w="sm" len="sm"/>
          </a:ln>
          <a:effectLst/>
        </p:spPr>
        <p:txBody>
          <a:bodyPr/>
          <a:lstStyle/>
          <a:p>
            <a:endParaRPr lang="en-US"/>
          </a:p>
        </p:txBody>
      </p:sp>
      <p:sp>
        <p:nvSpPr>
          <p:cNvPr id="46090" name="Line 10"/>
          <p:cNvSpPr>
            <a:spLocks noChangeShapeType="1"/>
          </p:cNvSpPr>
          <p:nvPr/>
        </p:nvSpPr>
        <p:spPr bwMode="auto">
          <a:xfrm flipH="1" flipV="1">
            <a:off x="3810000" y="3276600"/>
            <a:ext cx="304800" cy="304800"/>
          </a:xfrm>
          <a:prstGeom prst="line">
            <a:avLst/>
          </a:prstGeom>
          <a:noFill/>
          <a:ln w="19050">
            <a:solidFill>
              <a:srgbClr val="000099"/>
            </a:solidFill>
            <a:round/>
            <a:headEnd/>
            <a:tailEnd type="triangle" w="sm" len="sm"/>
          </a:ln>
          <a:effectLst/>
        </p:spPr>
        <p:txBody>
          <a:bodyPr/>
          <a:lstStyle/>
          <a:p>
            <a:endParaRPr lang="en-US"/>
          </a:p>
        </p:txBody>
      </p:sp>
      <p:sp>
        <p:nvSpPr>
          <p:cNvPr id="46091" name="Line 11"/>
          <p:cNvSpPr>
            <a:spLocks noChangeShapeType="1"/>
          </p:cNvSpPr>
          <p:nvPr/>
        </p:nvSpPr>
        <p:spPr bwMode="auto">
          <a:xfrm flipH="1" flipV="1">
            <a:off x="3657600" y="3581400"/>
            <a:ext cx="228600" cy="152400"/>
          </a:xfrm>
          <a:prstGeom prst="line">
            <a:avLst/>
          </a:prstGeom>
          <a:noFill/>
          <a:ln w="19050">
            <a:solidFill>
              <a:srgbClr val="000099"/>
            </a:solidFill>
            <a:round/>
            <a:headEnd/>
            <a:tailEnd type="triangle" w="sm" len="sm"/>
          </a:ln>
          <a:effectLst/>
        </p:spPr>
        <p:txBody>
          <a:bodyPr/>
          <a:lstStyle/>
          <a:p>
            <a:endParaRPr lang="en-US"/>
          </a:p>
        </p:txBody>
      </p:sp>
      <p:sp>
        <p:nvSpPr>
          <p:cNvPr id="46092" name="Line 12"/>
          <p:cNvSpPr>
            <a:spLocks noChangeShapeType="1"/>
          </p:cNvSpPr>
          <p:nvPr/>
        </p:nvSpPr>
        <p:spPr bwMode="auto">
          <a:xfrm flipH="1">
            <a:off x="3429000" y="3962400"/>
            <a:ext cx="381000" cy="0"/>
          </a:xfrm>
          <a:prstGeom prst="line">
            <a:avLst/>
          </a:prstGeom>
          <a:noFill/>
          <a:ln w="19050">
            <a:solidFill>
              <a:srgbClr val="000099"/>
            </a:solidFill>
            <a:round/>
            <a:headEnd/>
            <a:tailEnd type="triangle" w="sm" len="sm"/>
          </a:ln>
          <a:effectLst/>
        </p:spPr>
        <p:txBody>
          <a:bodyPr/>
          <a:lstStyle/>
          <a:p>
            <a:endParaRPr lang="en-US"/>
          </a:p>
        </p:txBody>
      </p:sp>
      <p:sp>
        <p:nvSpPr>
          <p:cNvPr id="46093" name="Line 13"/>
          <p:cNvSpPr>
            <a:spLocks noChangeShapeType="1"/>
          </p:cNvSpPr>
          <p:nvPr/>
        </p:nvSpPr>
        <p:spPr bwMode="auto">
          <a:xfrm flipH="1">
            <a:off x="3733800" y="4191000"/>
            <a:ext cx="228600" cy="152400"/>
          </a:xfrm>
          <a:prstGeom prst="line">
            <a:avLst/>
          </a:prstGeom>
          <a:noFill/>
          <a:ln w="19050">
            <a:solidFill>
              <a:srgbClr val="000099"/>
            </a:solidFill>
            <a:round/>
            <a:headEnd/>
            <a:tailEnd type="triangle" w="sm" len="sm"/>
          </a:ln>
          <a:effectLst/>
        </p:spPr>
        <p:txBody>
          <a:bodyPr/>
          <a:lstStyle/>
          <a:p>
            <a:endParaRPr lang="en-US"/>
          </a:p>
        </p:txBody>
      </p:sp>
      <p:sp>
        <p:nvSpPr>
          <p:cNvPr id="46094" name="Line 14"/>
          <p:cNvSpPr>
            <a:spLocks noChangeShapeType="1"/>
          </p:cNvSpPr>
          <p:nvPr/>
        </p:nvSpPr>
        <p:spPr bwMode="auto">
          <a:xfrm>
            <a:off x="4572000" y="4419600"/>
            <a:ext cx="0" cy="228600"/>
          </a:xfrm>
          <a:prstGeom prst="line">
            <a:avLst/>
          </a:prstGeom>
          <a:noFill/>
          <a:ln w="19050">
            <a:solidFill>
              <a:srgbClr val="000099"/>
            </a:solidFill>
            <a:round/>
            <a:headEnd/>
            <a:tailEnd type="triangle" w="sm" len="sm"/>
          </a:ln>
          <a:effectLst/>
        </p:spPr>
        <p:txBody>
          <a:bodyPr/>
          <a:lstStyle/>
          <a:p>
            <a:endParaRPr lang="en-US"/>
          </a:p>
        </p:txBody>
      </p:sp>
      <p:sp>
        <p:nvSpPr>
          <p:cNvPr id="46095" name="Line 15"/>
          <p:cNvSpPr>
            <a:spLocks noChangeShapeType="1"/>
          </p:cNvSpPr>
          <p:nvPr/>
        </p:nvSpPr>
        <p:spPr bwMode="auto">
          <a:xfrm>
            <a:off x="5181600" y="4267200"/>
            <a:ext cx="228600" cy="228600"/>
          </a:xfrm>
          <a:prstGeom prst="line">
            <a:avLst/>
          </a:prstGeom>
          <a:noFill/>
          <a:ln w="19050">
            <a:solidFill>
              <a:srgbClr val="000099"/>
            </a:solidFill>
            <a:round/>
            <a:headEnd/>
            <a:tailEnd type="triangle" w="sm" len="sm"/>
          </a:ln>
          <a:effectLst/>
        </p:spPr>
        <p:txBody>
          <a:bodyPr/>
          <a:lstStyle/>
          <a:p>
            <a:endParaRPr lang="en-US"/>
          </a:p>
        </p:txBody>
      </p:sp>
      <p:sp>
        <p:nvSpPr>
          <p:cNvPr id="46096" name="Line 16"/>
          <p:cNvSpPr>
            <a:spLocks noChangeShapeType="1"/>
          </p:cNvSpPr>
          <p:nvPr/>
        </p:nvSpPr>
        <p:spPr bwMode="auto">
          <a:xfrm flipV="1">
            <a:off x="5410200" y="3733800"/>
            <a:ext cx="304800" cy="76200"/>
          </a:xfrm>
          <a:prstGeom prst="line">
            <a:avLst/>
          </a:prstGeom>
          <a:noFill/>
          <a:ln w="19050">
            <a:solidFill>
              <a:srgbClr val="000099"/>
            </a:solidFill>
            <a:round/>
            <a:headEnd/>
            <a:tailEnd type="triangle" w="sm" len="sm"/>
          </a:ln>
          <a:effectLst/>
        </p:spPr>
        <p:txBody>
          <a:bodyPr/>
          <a:lstStyle/>
          <a:p>
            <a:endParaRPr lang="en-US"/>
          </a:p>
        </p:txBody>
      </p:sp>
      <p:sp>
        <p:nvSpPr>
          <p:cNvPr id="46097" name="Line 17"/>
          <p:cNvSpPr>
            <a:spLocks noChangeShapeType="1"/>
          </p:cNvSpPr>
          <p:nvPr/>
        </p:nvSpPr>
        <p:spPr bwMode="auto">
          <a:xfrm>
            <a:off x="5410200" y="4038600"/>
            <a:ext cx="304800" cy="76200"/>
          </a:xfrm>
          <a:prstGeom prst="line">
            <a:avLst/>
          </a:prstGeom>
          <a:noFill/>
          <a:ln w="19050">
            <a:solidFill>
              <a:srgbClr val="000099"/>
            </a:solidFill>
            <a:round/>
            <a:headEnd/>
            <a:tailEnd type="triangle" w="sm" len="sm"/>
          </a:ln>
          <a:effectLst/>
        </p:spPr>
        <p:txBody>
          <a:bodyPr/>
          <a:lstStyle/>
          <a:p>
            <a:endParaRPr lang="en-US"/>
          </a:p>
        </p:txBody>
      </p:sp>
      <p:sp>
        <p:nvSpPr>
          <p:cNvPr id="46098" name="Rectangle 18"/>
          <p:cNvSpPr>
            <a:spLocks noChangeArrowheads="1"/>
          </p:cNvSpPr>
          <p:nvPr/>
        </p:nvSpPr>
        <p:spPr bwMode="auto">
          <a:xfrm>
            <a:off x="1408506" y="5156597"/>
            <a:ext cx="1295400" cy="838200"/>
          </a:xfrm>
          <a:prstGeom prst="rect">
            <a:avLst/>
          </a:prstGeom>
          <a:solidFill>
            <a:schemeClr val="bg1"/>
          </a:solidFill>
          <a:ln w="9525">
            <a:solidFill>
              <a:schemeClr val="tx1"/>
            </a:solidFill>
            <a:miter lim="800000"/>
            <a:headEnd/>
            <a:tailEnd/>
          </a:ln>
          <a:effectLst>
            <a:outerShdw dist="28398" dir="1593903" algn="ctr" rotWithShape="0">
              <a:srgbClr val="000099"/>
            </a:outerShdw>
          </a:effectLst>
        </p:spPr>
        <p:txBody>
          <a:bodyPr wrap="none" anchor="ctr"/>
          <a:lstStyle/>
          <a:p>
            <a:endParaRPr lang="en-US"/>
          </a:p>
        </p:txBody>
      </p:sp>
      <p:sp>
        <p:nvSpPr>
          <p:cNvPr id="46099" name="Rectangle 19"/>
          <p:cNvSpPr>
            <a:spLocks noChangeArrowheads="1"/>
          </p:cNvSpPr>
          <p:nvPr/>
        </p:nvSpPr>
        <p:spPr bwMode="auto">
          <a:xfrm>
            <a:off x="1460102" y="1418829"/>
            <a:ext cx="1219200" cy="609600"/>
          </a:xfrm>
          <a:prstGeom prst="rect">
            <a:avLst/>
          </a:prstGeom>
          <a:solidFill>
            <a:schemeClr val="bg1"/>
          </a:solidFill>
          <a:ln w="9525">
            <a:solidFill>
              <a:schemeClr val="tx1"/>
            </a:solidFill>
            <a:miter lim="800000"/>
            <a:headEnd/>
            <a:tailEnd/>
          </a:ln>
          <a:effectLst>
            <a:outerShdw dist="28398" dir="1593903" algn="ctr" rotWithShape="0">
              <a:srgbClr val="000099"/>
            </a:outerShdw>
          </a:effectLst>
        </p:spPr>
        <p:txBody>
          <a:bodyPr wrap="none" anchor="ctr"/>
          <a:lstStyle/>
          <a:p>
            <a:endParaRPr lang="en-US"/>
          </a:p>
        </p:txBody>
      </p:sp>
      <p:sp>
        <p:nvSpPr>
          <p:cNvPr id="46100" name="Rectangle 20"/>
          <p:cNvSpPr>
            <a:spLocks noChangeArrowheads="1"/>
          </p:cNvSpPr>
          <p:nvPr/>
        </p:nvSpPr>
        <p:spPr bwMode="auto">
          <a:xfrm>
            <a:off x="4219576" y="5751513"/>
            <a:ext cx="1784350" cy="609600"/>
          </a:xfrm>
          <a:prstGeom prst="rect">
            <a:avLst/>
          </a:prstGeom>
          <a:solidFill>
            <a:schemeClr val="bg1"/>
          </a:solidFill>
          <a:ln w="9525">
            <a:solidFill>
              <a:schemeClr val="tx1"/>
            </a:solidFill>
            <a:miter lim="800000"/>
            <a:headEnd/>
            <a:tailEnd/>
          </a:ln>
          <a:effectLst>
            <a:outerShdw dist="28398" dir="1593903" algn="ctr" rotWithShape="0">
              <a:schemeClr val="accent1"/>
            </a:outerShdw>
          </a:effectLst>
        </p:spPr>
        <p:txBody>
          <a:bodyPr wrap="none" anchor="ctr"/>
          <a:lstStyle/>
          <a:p>
            <a:pPr algn="ctr" latinLnBrk="1"/>
            <a:endParaRPr kumimoji="1" lang="en-US" sz="2400">
              <a:solidFill>
                <a:srgbClr val="FF0000"/>
              </a:solidFill>
              <a:latin typeface="Times New Roman" pitchFamily="18" charset="0"/>
              <a:ea typeface="굴림" pitchFamily="50" charset="-127"/>
            </a:endParaRPr>
          </a:p>
        </p:txBody>
      </p:sp>
      <p:sp>
        <p:nvSpPr>
          <p:cNvPr id="46101" name="Rectangle 21"/>
          <p:cNvSpPr>
            <a:spLocks noChangeArrowheads="1"/>
          </p:cNvSpPr>
          <p:nvPr/>
        </p:nvSpPr>
        <p:spPr bwMode="auto">
          <a:xfrm>
            <a:off x="7533481" y="5246594"/>
            <a:ext cx="1066800" cy="609600"/>
          </a:xfrm>
          <a:prstGeom prst="rect">
            <a:avLst/>
          </a:prstGeom>
          <a:solidFill>
            <a:schemeClr val="bg1"/>
          </a:solidFill>
          <a:ln w="9525">
            <a:solidFill>
              <a:schemeClr val="tx1"/>
            </a:solidFill>
            <a:miter lim="800000"/>
            <a:headEnd/>
            <a:tailEnd/>
          </a:ln>
          <a:effectLst>
            <a:outerShdw dist="28398" dir="1593903" algn="ctr" rotWithShape="0">
              <a:srgbClr val="000099"/>
            </a:outerShdw>
          </a:effectLst>
        </p:spPr>
        <p:txBody>
          <a:bodyPr wrap="none" anchor="ctr"/>
          <a:lstStyle/>
          <a:p>
            <a:endParaRPr lang="en-US"/>
          </a:p>
        </p:txBody>
      </p:sp>
      <p:sp>
        <p:nvSpPr>
          <p:cNvPr id="46102" name="Rectangle 22"/>
          <p:cNvSpPr>
            <a:spLocks noChangeArrowheads="1"/>
          </p:cNvSpPr>
          <p:nvPr/>
        </p:nvSpPr>
        <p:spPr bwMode="auto">
          <a:xfrm>
            <a:off x="7238212" y="1490992"/>
            <a:ext cx="1676400" cy="533400"/>
          </a:xfrm>
          <a:prstGeom prst="rect">
            <a:avLst/>
          </a:prstGeom>
          <a:solidFill>
            <a:schemeClr val="bg1"/>
          </a:solidFill>
          <a:ln w="9525">
            <a:solidFill>
              <a:schemeClr val="tx1"/>
            </a:solidFill>
            <a:miter lim="800000"/>
            <a:headEnd/>
            <a:tailEnd/>
          </a:ln>
          <a:effectLst>
            <a:outerShdw dist="28398" dir="1593903" algn="ctr" rotWithShape="0">
              <a:srgbClr val="000099"/>
            </a:outerShdw>
          </a:effectLst>
        </p:spPr>
        <p:txBody>
          <a:bodyPr wrap="none" anchor="ctr"/>
          <a:lstStyle/>
          <a:p>
            <a:endParaRPr lang="en-US"/>
          </a:p>
        </p:txBody>
      </p:sp>
      <p:sp>
        <p:nvSpPr>
          <p:cNvPr id="46103" name="Rectangle 23"/>
          <p:cNvSpPr>
            <a:spLocks noChangeArrowheads="1"/>
          </p:cNvSpPr>
          <p:nvPr/>
        </p:nvSpPr>
        <p:spPr bwMode="auto">
          <a:xfrm>
            <a:off x="4436270" y="1131888"/>
            <a:ext cx="1371600" cy="457200"/>
          </a:xfrm>
          <a:prstGeom prst="rect">
            <a:avLst/>
          </a:prstGeom>
          <a:solidFill>
            <a:schemeClr val="bg1"/>
          </a:solidFill>
          <a:ln w="9525">
            <a:solidFill>
              <a:schemeClr val="tx1"/>
            </a:solidFill>
            <a:miter lim="800000"/>
            <a:headEnd/>
            <a:tailEnd/>
          </a:ln>
          <a:effectLst>
            <a:outerShdw dist="28398" dir="1593903" algn="ctr" rotWithShape="0">
              <a:srgbClr val="0C9216"/>
            </a:outerShdw>
          </a:effectLst>
        </p:spPr>
        <p:txBody>
          <a:bodyPr wrap="none" anchor="ctr"/>
          <a:lstStyle/>
          <a:p>
            <a:pPr algn="ctr" latinLnBrk="1"/>
            <a:endParaRPr kumimoji="1" lang="en-US" sz="2400">
              <a:solidFill>
                <a:srgbClr val="FF0000"/>
              </a:solidFill>
              <a:latin typeface="Times New Roman" pitchFamily="18" charset="0"/>
              <a:ea typeface="굴림" pitchFamily="50" charset="-127"/>
            </a:endParaRPr>
          </a:p>
        </p:txBody>
      </p:sp>
      <p:sp>
        <p:nvSpPr>
          <p:cNvPr id="46104" name="Text Box 24"/>
          <p:cNvSpPr txBox="1">
            <a:spLocks noChangeArrowheads="1"/>
          </p:cNvSpPr>
          <p:nvPr/>
        </p:nvSpPr>
        <p:spPr bwMode="auto">
          <a:xfrm>
            <a:off x="4348163" y="2957513"/>
            <a:ext cx="438150"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Cells</a:t>
            </a:r>
          </a:p>
        </p:txBody>
      </p:sp>
      <p:sp>
        <p:nvSpPr>
          <p:cNvPr id="46105" name="Oval 25"/>
          <p:cNvSpPr>
            <a:spLocks noChangeArrowheads="1"/>
          </p:cNvSpPr>
          <p:nvPr/>
        </p:nvSpPr>
        <p:spPr bwMode="auto">
          <a:xfrm>
            <a:off x="3810000" y="3429000"/>
            <a:ext cx="1676400" cy="990600"/>
          </a:xfrm>
          <a:prstGeom prst="ellipse">
            <a:avLst/>
          </a:prstGeom>
          <a:gradFill rotWithShape="0">
            <a:gsLst>
              <a:gs pos="0">
                <a:srgbClr val="0C9216">
                  <a:gamma/>
                  <a:tint val="0"/>
                  <a:invGamma/>
                </a:srgbClr>
              </a:gs>
              <a:gs pos="100000">
                <a:srgbClr val="0C9216"/>
              </a:gs>
            </a:gsLst>
            <a:path path="shape">
              <a:fillToRect l="50000" t="50000" r="50000" b="50000"/>
            </a:path>
          </a:gradFill>
          <a:ln w="9525">
            <a:solidFill>
              <a:srgbClr val="000099"/>
            </a:solidFill>
            <a:round/>
            <a:headEnd/>
            <a:tailEnd/>
          </a:ln>
          <a:effectLst/>
        </p:spPr>
        <p:txBody>
          <a:bodyPr wrap="none" anchor="ctr"/>
          <a:lstStyle/>
          <a:p>
            <a:endParaRPr lang="en-US"/>
          </a:p>
        </p:txBody>
      </p:sp>
      <p:sp>
        <p:nvSpPr>
          <p:cNvPr id="46106" name="Text Box 26"/>
          <p:cNvSpPr txBox="1">
            <a:spLocks noChangeArrowheads="1"/>
          </p:cNvSpPr>
          <p:nvPr/>
        </p:nvSpPr>
        <p:spPr bwMode="auto">
          <a:xfrm>
            <a:off x="4422790" y="1208088"/>
            <a:ext cx="1222375" cy="304800"/>
          </a:xfrm>
          <a:prstGeom prst="rect">
            <a:avLst/>
          </a:prstGeom>
          <a:noFill/>
          <a:ln w="9525">
            <a:noFill/>
            <a:miter lim="800000"/>
            <a:headEnd/>
            <a:tailEnd/>
          </a:ln>
          <a:effectLst/>
        </p:spPr>
        <p:txBody>
          <a:bodyPr wrap="none">
            <a:spAutoFit/>
          </a:bodyPr>
          <a:lstStyle/>
          <a:p>
            <a:pPr algn="ctr" latinLnBrk="1"/>
            <a:r>
              <a:rPr kumimoji="1" lang="en-US" altLang="ko-KR" sz="1400" b="1" dirty="0">
                <a:solidFill>
                  <a:srgbClr val="0C9216"/>
                </a:solidFill>
                <a:ea typeface="굴림" pitchFamily="50" charset="-127"/>
              </a:rPr>
              <a:t>Life Science</a:t>
            </a:r>
          </a:p>
        </p:txBody>
      </p:sp>
      <p:sp>
        <p:nvSpPr>
          <p:cNvPr id="46107" name="Text Box 27"/>
          <p:cNvSpPr txBox="1">
            <a:spLocks noChangeArrowheads="1"/>
          </p:cNvSpPr>
          <p:nvPr/>
        </p:nvSpPr>
        <p:spPr bwMode="auto">
          <a:xfrm>
            <a:off x="1354934" y="5181600"/>
            <a:ext cx="1270000" cy="730250"/>
          </a:xfrm>
          <a:prstGeom prst="rect">
            <a:avLst/>
          </a:prstGeom>
          <a:noFill/>
          <a:ln w="9525">
            <a:noFill/>
            <a:miter lim="800000"/>
            <a:headEnd/>
            <a:tailEnd/>
          </a:ln>
          <a:effectLst/>
        </p:spPr>
        <p:txBody>
          <a:bodyPr wrap="none">
            <a:spAutoFit/>
          </a:bodyPr>
          <a:lstStyle/>
          <a:p>
            <a:pPr algn="ctr" latinLnBrk="1"/>
            <a:r>
              <a:rPr kumimoji="1" lang="en-US" altLang="ko-KR" sz="1400" b="1" dirty="0">
                <a:solidFill>
                  <a:schemeClr val="accent2"/>
                </a:solidFill>
                <a:ea typeface="굴림" pitchFamily="50" charset="-127"/>
              </a:rPr>
              <a:t>Function</a:t>
            </a:r>
          </a:p>
          <a:p>
            <a:pPr algn="ctr" latinLnBrk="1"/>
            <a:r>
              <a:rPr kumimoji="1" lang="en-US" altLang="ko-KR" sz="1400" b="1" dirty="0">
                <a:solidFill>
                  <a:schemeClr val="accent2"/>
                </a:solidFill>
                <a:ea typeface="굴림" pitchFamily="50" charset="-127"/>
              </a:rPr>
              <a:t>via</a:t>
            </a:r>
          </a:p>
          <a:p>
            <a:pPr algn="ctr" latinLnBrk="1"/>
            <a:r>
              <a:rPr kumimoji="1" lang="en-US" altLang="ko-KR" sz="1400" b="1" dirty="0">
                <a:solidFill>
                  <a:schemeClr val="accent2"/>
                </a:solidFill>
                <a:ea typeface="굴림" pitchFamily="50" charset="-127"/>
              </a:rPr>
              <a:t>Organization</a:t>
            </a:r>
          </a:p>
        </p:txBody>
      </p:sp>
      <p:sp>
        <p:nvSpPr>
          <p:cNvPr id="46108" name="Text Box 28"/>
          <p:cNvSpPr txBox="1">
            <a:spLocks noChangeArrowheads="1"/>
          </p:cNvSpPr>
          <p:nvPr/>
        </p:nvSpPr>
        <p:spPr bwMode="auto">
          <a:xfrm>
            <a:off x="1492644" y="1476772"/>
            <a:ext cx="1211262" cy="517525"/>
          </a:xfrm>
          <a:prstGeom prst="rect">
            <a:avLst/>
          </a:prstGeom>
          <a:noFill/>
          <a:ln w="9525">
            <a:noFill/>
            <a:miter lim="800000"/>
            <a:headEnd/>
            <a:tailEnd/>
          </a:ln>
          <a:effectLst/>
        </p:spPr>
        <p:txBody>
          <a:bodyPr wrap="none">
            <a:spAutoFit/>
          </a:bodyPr>
          <a:lstStyle/>
          <a:p>
            <a:pPr algn="ctr" latinLnBrk="1"/>
            <a:r>
              <a:rPr kumimoji="1" lang="en-US" altLang="ko-KR" sz="1400" b="1" dirty="0">
                <a:solidFill>
                  <a:schemeClr val="accent2"/>
                </a:solidFill>
                <a:ea typeface="굴림" pitchFamily="50" charset="-127"/>
              </a:rPr>
              <a:t>Molecular</a:t>
            </a:r>
          </a:p>
          <a:p>
            <a:pPr algn="ctr" latinLnBrk="1"/>
            <a:r>
              <a:rPr kumimoji="1" lang="en-US" altLang="ko-KR" sz="1400" b="1" dirty="0">
                <a:solidFill>
                  <a:schemeClr val="accent2"/>
                </a:solidFill>
                <a:ea typeface="굴림" pitchFamily="50" charset="-127"/>
              </a:rPr>
              <a:t>Recognition</a:t>
            </a:r>
          </a:p>
        </p:txBody>
      </p:sp>
      <p:sp>
        <p:nvSpPr>
          <p:cNvPr id="46109" name="Text Box 29"/>
          <p:cNvSpPr txBox="1">
            <a:spLocks noChangeArrowheads="1"/>
          </p:cNvSpPr>
          <p:nvPr/>
        </p:nvSpPr>
        <p:spPr bwMode="auto">
          <a:xfrm>
            <a:off x="7182639" y="1506867"/>
            <a:ext cx="1773238" cy="517525"/>
          </a:xfrm>
          <a:prstGeom prst="rect">
            <a:avLst/>
          </a:prstGeom>
          <a:noFill/>
          <a:ln w="9525">
            <a:noFill/>
            <a:miter lim="800000"/>
            <a:headEnd/>
            <a:tailEnd/>
          </a:ln>
          <a:effectLst/>
        </p:spPr>
        <p:txBody>
          <a:bodyPr>
            <a:spAutoFit/>
          </a:bodyPr>
          <a:lstStyle/>
          <a:p>
            <a:pPr algn="ctr" latinLnBrk="1"/>
            <a:r>
              <a:rPr kumimoji="1" lang="en-US" altLang="ko-KR" sz="1400" b="1" dirty="0">
                <a:solidFill>
                  <a:schemeClr val="accent2"/>
                </a:solidFill>
                <a:ea typeface="굴림" pitchFamily="50" charset="-127"/>
              </a:rPr>
              <a:t>Molecular</a:t>
            </a:r>
          </a:p>
          <a:p>
            <a:pPr algn="ctr" latinLnBrk="1"/>
            <a:r>
              <a:rPr kumimoji="1" lang="en-US" altLang="ko-KR" sz="1400" b="1" dirty="0">
                <a:solidFill>
                  <a:schemeClr val="accent2"/>
                </a:solidFill>
                <a:ea typeface="굴림" pitchFamily="50" charset="-127"/>
              </a:rPr>
              <a:t>Self-organization</a:t>
            </a:r>
          </a:p>
        </p:txBody>
      </p:sp>
      <p:sp>
        <p:nvSpPr>
          <p:cNvPr id="46110" name="Text Box 30"/>
          <p:cNvSpPr txBox="1">
            <a:spLocks noChangeArrowheads="1"/>
          </p:cNvSpPr>
          <p:nvPr/>
        </p:nvSpPr>
        <p:spPr bwMode="auto">
          <a:xfrm>
            <a:off x="4254502" y="5791200"/>
            <a:ext cx="1735137" cy="517525"/>
          </a:xfrm>
          <a:prstGeom prst="rect">
            <a:avLst/>
          </a:prstGeom>
          <a:noFill/>
          <a:ln w="9525">
            <a:noFill/>
            <a:miter lim="800000"/>
            <a:headEnd/>
            <a:tailEnd/>
          </a:ln>
          <a:effectLst/>
        </p:spPr>
        <p:txBody>
          <a:bodyPr wrap="none">
            <a:spAutoFit/>
          </a:bodyPr>
          <a:lstStyle/>
          <a:p>
            <a:pPr algn="ctr" latinLnBrk="1"/>
            <a:r>
              <a:rPr kumimoji="1" lang="en-US" altLang="ko-KR" sz="1400" b="1" dirty="0">
                <a:solidFill>
                  <a:schemeClr val="accent2"/>
                </a:solidFill>
                <a:ea typeface="굴림" pitchFamily="50" charset="-127"/>
              </a:rPr>
              <a:t>Materials Science:</a:t>
            </a:r>
          </a:p>
          <a:p>
            <a:pPr algn="ctr" latinLnBrk="1"/>
            <a:r>
              <a:rPr kumimoji="1" lang="en-US" altLang="ko-KR" sz="1400" b="1" dirty="0">
                <a:solidFill>
                  <a:schemeClr val="accent2"/>
                </a:solidFill>
                <a:ea typeface="굴림" pitchFamily="50" charset="-127"/>
              </a:rPr>
              <a:t>Molecular Eng.</a:t>
            </a:r>
          </a:p>
        </p:txBody>
      </p:sp>
      <p:sp>
        <p:nvSpPr>
          <p:cNvPr id="46111" name="Text Box 31"/>
          <p:cNvSpPr txBox="1">
            <a:spLocks noChangeArrowheads="1"/>
          </p:cNvSpPr>
          <p:nvPr/>
        </p:nvSpPr>
        <p:spPr bwMode="auto">
          <a:xfrm>
            <a:off x="7668815" y="5303044"/>
            <a:ext cx="895350" cy="517525"/>
          </a:xfrm>
          <a:prstGeom prst="rect">
            <a:avLst/>
          </a:prstGeom>
          <a:noFill/>
          <a:ln w="9525">
            <a:noFill/>
            <a:miter lim="800000"/>
            <a:headEnd/>
            <a:tailEnd/>
          </a:ln>
          <a:effectLst/>
        </p:spPr>
        <p:txBody>
          <a:bodyPr wrap="none">
            <a:spAutoFit/>
          </a:bodyPr>
          <a:lstStyle/>
          <a:p>
            <a:pPr algn="ctr" latinLnBrk="1"/>
            <a:r>
              <a:rPr kumimoji="1" lang="en-US" altLang="ko-KR" sz="1400" b="1" dirty="0">
                <a:solidFill>
                  <a:schemeClr val="accent2"/>
                </a:solidFill>
                <a:ea typeface="굴림" pitchFamily="50" charset="-127"/>
              </a:rPr>
              <a:t>Order &amp; </a:t>
            </a:r>
          </a:p>
          <a:p>
            <a:pPr algn="ctr" latinLnBrk="1"/>
            <a:r>
              <a:rPr kumimoji="1" lang="en-US" altLang="ko-KR" sz="1400" b="1" dirty="0">
                <a:solidFill>
                  <a:schemeClr val="accent2"/>
                </a:solidFill>
                <a:ea typeface="굴림" pitchFamily="50" charset="-127"/>
              </a:rPr>
              <a:t>Mobility</a:t>
            </a:r>
          </a:p>
        </p:txBody>
      </p:sp>
      <p:sp>
        <p:nvSpPr>
          <p:cNvPr id="46112" name="Line 32"/>
          <p:cNvSpPr>
            <a:spLocks noChangeShapeType="1"/>
          </p:cNvSpPr>
          <p:nvPr/>
        </p:nvSpPr>
        <p:spPr bwMode="auto">
          <a:xfrm>
            <a:off x="1981200" y="2119313"/>
            <a:ext cx="0" cy="2895600"/>
          </a:xfrm>
          <a:prstGeom prst="line">
            <a:avLst/>
          </a:prstGeom>
          <a:noFill/>
          <a:ln w="28575">
            <a:solidFill>
              <a:schemeClr val="accent2"/>
            </a:solidFill>
            <a:round/>
            <a:headEnd type="stealth" w="med" len="med"/>
            <a:tailEnd type="stealth" w="med" len="med"/>
          </a:ln>
          <a:effectLst/>
        </p:spPr>
        <p:txBody>
          <a:bodyPr/>
          <a:lstStyle/>
          <a:p>
            <a:endParaRPr lang="en-US"/>
          </a:p>
        </p:txBody>
      </p:sp>
      <p:sp>
        <p:nvSpPr>
          <p:cNvPr id="46113" name="Line 33"/>
          <p:cNvSpPr>
            <a:spLocks noChangeShapeType="1"/>
          </p:cNvSpPr>
          <p:nvPr/>
        </p:nvSpPr>
        <p:spPr bwMode="auto">
          <a:xfrm>
            <a:off x="8153400" y="2209800"/>
            <a:ext cx="0" cy="2971800"/>
          </a:xfrm>
          <a:prstGeom prst="line">
            <a:avLst/>
          </a:prstGeom>
          <a:noFill/>
          <a:ln w="28575">
            <a:solidFill>
              <a:schemeClr val="accent2"/>
            </a:solidFill>
            <a:round/>
            <a:headEnd type="stealth" w="med" len="med"/>
            <a:tailEnd type="stealth" w="med" len="med"/>
          </a:ln>
          <a:effectLst/>
        </p:spPr>
        <p:txBody>
          <a:bodyPr/>
          <a:lstStyle/>
          <a:p>
            <a:endParaRPr lang="en-US"/>
          </a:p>
        </p:txBody>
      </p:sp>
      <p:sp>
        <p:nvSpPr>
          <p:cNvPr id="46114" name="Line 34"/>
          <p:cNvSpPr>
            <a:spLocks noChangeShapeType="1"/>
          </p:cNvSpPr>
          <p:nvPr/>
        </p:nvSpPr>
        <p:spPr bwMode="auto">
          <a:xfrm flipH="1">
            <a:off x="2789046" y="1351955"/>
            <a:ext cx="1524000" cy="381000"/>
          </a:xfrm>
          <a:prstGeom prst="line">
            <a:avLst/>
          </a:prstGeom>
          <a:noFill/>
          <a:ln w="28575">
            <a:solidFill>
              <a:schemeClr val="accent2"/>
            </a:solidFill>
            <a:round/>
            <a:headEnd/>
            <a:tailEnd type="stealth" w="med" len="med"/>
          </a:ln>
          <a:effectLst/>
        </p:spPr>
        <p:txBody>
          <a:bodyPr/>
          <a:lstStyle/>
          <a:p>
            <a:endParaRPr lang="en-US"/>
          </a:p>
        </p:txBody>
      </p:sp>
      <p:sp>
        <p:nvSpPr>
          <p:cNvPr id="46115" name="Line 35"/>
          <p:cNvSpPr>
            <a:spLocks noChangeShapeType="1"/>
          </p:cNvSpPr>
          <p:nvPr/>
        </p:nvSpPr>
        <p:spPr bwMode="auto">
          <a:xfrm>
            <a:off x="2849167" y="5654675"/>
            <a:ext cx="1295400" cy="381000"/>
          </a:xfrm>
          <a:prstGeom prst="line">
            <a:avLst/>
          </a:prstGeom>
          <a:noFill/>
          <a:ln w="28575">
            <a:solidFill>
              <a:schemeClr val="accent2"/>
            </a:solidFill>
            <a:round/>
            <a:headEnd/>
            <a:tailEnd type="stealth" w="med" len="med"/>
          </a:ln>
          <a:effectLst/>
        </p:spPr>
        <p:txBody>
          <a:bodyPr/>
          <a:lstStyle/>
          <a:p>
            <a:endParaRPr lang="en-US"/>
          </a:p>
        </p:txBody>
      </p:sp>
      <p:sp>
        <p:nvSpPr>
          <p:cNvPr id="46116" name="Line 36"/>
          <p:cNvSpPr>
            <a:spLocks noChangeShapeType="1"/>
          </p:cNvSpPr>
          <p:nvPr/>
        </p:nvSpPr>
        <p:spPr bwMode="auto">
          <a:xfrm flipH="1">
            <a:off x="6065838" y="5580198"/>
            <a:ext cx="1371600" cy="457200"/>
          </a:xfrm>
          <a:prstGeom prst="line">
            <a:avLst/>
          </a:prstGeom>
          <a:noFill/>
          <a:ln w="28575">
            <a:solidFill>
              <a:schemeClr val="accent2"/>
            </a:solidFill>
            <a:round/>
            <a:headEnd/>
            <a:tailEnd type="stealth" w="med" len="med"/>
          </a:ln>
          <a:effectLst/>
        </p:spPr>
        <p:txBody>
          <a:bodyPr/>
          <a:lstStyle/>
          <a:p>
            <a:endParaRPr lang="en-US"/>
          </a:p>
        </p:txBody>
      </p:sp>
      <p:sp>
        <p:nvSpPr>
          <p:cNvPr id="46117" name="Line 37"/>
          <p:cNvSpPr>
            <a:spLocks noChangeShapeType="1"/>
          </p:cNvSpPr>
          <p:nvPr/>
        </p:nvSpPr>
        <p:spPr bwMode="auto">
          <a:xfrm>
            <a:off x="5901547" y="1384629"/>
            <a:ext cx="1295400" cy="381000"/>
          </a:xfrm>
          <a:prstGeom prst="line">
            <a:avLst/>
          </a:prstGeom>
          <a:noFill/>
          <a:ln w="28575">
            <a:solidFill>
              <a:schemeClr val="accent2"/>
            </a:solidFill>
            <a:round/>
            <a:headEnd/>
            <a:tailEnd type="stealth" w="med" len="med"/>
          </a:ln>
          <a:effectLst/>
        </p:spPr>
        <p:txBody>
          <a:bodyPr/>
          <a:lstStyle/>
          <a:p>
            <a:endParaRPr lang="en-US"/>
          </a:p>
        </p:txBody>
      </p:sp>
      <p:sp>
        <p:nvSpPr>
          <p:cNvPr id="46118" name="Text Box 38"/>
          <p:cNvSpPr txBox="1">
            <a:spLocks noChangeArrowheads="1"/>
          </p:cNvSpPr>
          <p:nvPr/>
        </p:nvSpPr>
        <p:spPr bwMode="auto">
          <a:xfrm>
            <a:off x="5183188" y="3109913"/>
            <a:ext cx="738187"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Liposomes</a:t>
            </a:r>
          </a:p>
        </p:txBody>
      </p:sp>
      <p:sp>
        <p:nvSpPr>
          <p:cNvPr id="46119" name="Text Box 39"/>
          <p:cNvSpPr txBox="1">
            <a:spLocks noChangeArrowheads="1"/>
          </p:cNvSpPr>
          <p:nvPr/>
        </p:nvSpPr>
        <p:spPr bwMode="auto">
          <a:xfrm>
            <a:off x="3355975" y="2881313"/>
            <a:ext cx="630238" cy="428625"/>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Enzyme </a:t>
            </a:r>
          </a:p>
          <a:p>
            <a:pPr algn="ctr" latinLnBrk="1"/>
            <a:r>
              <a:rPr kumimoji="1" lang="en-US" altLang="ko-KR" sz="1100">
                <a:latin typeface="Arial Narrow" pitchFamily="34" charset="0"/>
                <a:ea typeface="굴림" pitchFamily="50" charset="-127"/>
              </a:rPr>
              <a:t>Function</a:t>
            </a:r>
          </a:p>
        </p:txBody>
      </p:sp>
      <p:sp>
        <p:nvSpPr>
          <p:cNvPr id="46120" name="Text Box 40"/>
          <p:cNvSpPr txBox="1">
            <a:spLocks noChangeArrowheads="1"/>
          </p:cNvSpPr>
          <p:nvPr/>
        </p:nvSpPr>
        <p:spPr bwMode="auto">
          <a:xfrm>
            <a:off x="2654300" y="3795713"/>
            <a:ext cx="757238" cy="428625"/>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Host/Guest</a:t>
            </a:r>
          </a:p>
          <a:p>
            <a:pPr algn="ctr" latinLnBrk="1"/>
            <a:r>
              <a:rPr kumimoji="1" lang="en-US" altLang="ko-KR" sz="1100">
                <a:latin typeface="Arial Narrow" pitchFamily="34" charset="0"/>
                <a:ea typeface="굴림" pitchFamily="50" charset="-127"/>
              </a:rPr>
              <a:t>Systems</a:t>
            </a:r>
          </a:p>
        </p:txBody>
      </p:sp>
      <p:sp>
        <p:nvSpPr>
          <p:cNvPr id="46121" name="Text Box 41"/>
          <p:cNvSpPr txBox="1">
            <a:spLocks noChangeArrowheads="1"/>
          </p:cNvSpPr>
          <p:nvPr/>
        </p:nvSpPr>
        <p:spPr bwMode="auto">
          <a:xfrm>
            <a:off x="2747963" y="3338513"/>
            <a:ext cx="896937" cy="428625"/>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Protain</a:t>
            </a:r>
          </a:p>
          <a:p>
            <a:pPr algn="ctr" latinLnBrk="1"/>
            <a:r>
              <a:rPr kumimoji="1" lang="en-US" altLang="ko-KR" sz="1100">
                <a:latin typeface="Arial Narrow" pitchFamily="34" charset="0"/>
                <a:ea typeface="굴림" pitchFamily="50" charset="-127"/>
              </a:rPr>
              <a:t>Crystallization</a:t>
            </a:r>
          </a:p>
        </p:txBody>
      </p:sp>
      <p:sp>
        <p:nvSpPr>
          <p:cNvPr id="46122" name="Text Box 42"/>
          <p:cNvSpPr txBox="1">
            <a:spLocks noChangeArrowheads="1"/>
          </p:cNvSpPr>
          <p:nvPr/>
        </p:nvSpPr>
        <p:spPr bwMode="auto">
          <a:xfrm>
            <a:off x="4114800" y="4648200"/>
            <a:ext cx="935038"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Liquid Crystals</a:t>
            </a:r>
          </a:p>
        </p:txBody>
      </p:sp>
      <p:sp>
        <p:nvSpPr>
          <p:cNvPr id="46123" name="Text Box 43"/>
          <p:cNvSpPr txBox="1">
            <a:spLocks noChangeArrowheads="1"/>
          </p:cNvSpPr>
          <p:nvPr/>
        </p:nvSpPr>
        <p:spPr bwMode="auto">
          <a:xfrm>
            <a:off x="5694363" y="3962400"/>
            <a:ext cx="1089025"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Monolayers: SAM</a:t>
            </a:r>
          </a:p>
        </p:txBody>
      </p:sp>
      <p:sp>
        <p:nvSpPr>
          <p:cNvPr id="46124" name="Text Box 44"/>
          <p:cNvSpPr txBox="1">
            <a:spLocks noChangeArrowheads="1"/>
          </p:cNvSpPr>
          <p:nvPr/>
        </p:nvSpPr>
        <p:spPr bwMode="auto">
          <a:xfrm>
            <a:off x="5729288" y="3567113"/>
            <a:ext cx="598487"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Micelles</a:t>
            </a:r>
          </a:p>
        </p:txBody>
      </p:sp>
      <p:sp>
        <p:nvSpPr>
          <p:cNvPr id="46125" name="Text Box 45"/>
          <p:cNvSpPr txBox="1">
            <a:spLocks noChangeArrowheads="1"/>
          </p:cNvSpPr>
          <p:nvPr/>
        </p:nvSpPr>
        <p:spPr bwMode="auto">
          <a:xfrm>
            <a:off x="5410200" y="4419600"/>
            <a:ext cx="731838"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Multilayers</a:t>
            </a:r>
          </a:p>
        </p:txBody>
      </p:sp>
      <p:sp>
        <p:nvSpPr>
          <p:cNvPr id="46126" name="Text Box 46"/>
          <p:cNvSpPr txBox="1">
            <a:spLocks noChangeArrowheads="1"/>
          </p:cNvSpPr>
          <p:nvPr/>
        </p:nvSpPr>
        <p:spPr bwMode="auto">
          <a:xfrm>
            <a:off x="2286000" y="4252913"/>
            <a:ext cx="1470025" cy="260350"/>
          </a:xfrm>
          <a:prstGeom prst="rect">
            <a:avLst/>
          </a:prstGeom>
          <a:noFill/>
          <a:ln w="9525">
            <a:noFill/>
            <a:miter lim="800000"/>
            <a:headEnd/>
            <a:tailEnd/>
          </a:ln>
          <a:effectLst/>
        </p:spPr>
        <p:txBody>
          <a:bodyPr wrap="none">
            <a:spAutoFit/>
          </a:bodyPr>
          <a:lstStyle/>
          <a:p>
            <a:pPr algn="ctr" latinLnBrk="1"/>
            <a:r>
              <a:rPr kumimoji="1" lang="en-US" altLang="ko-KR" sz="1100">
                <a:latin typeface="Arial Narrow" pitchFamily="34" charset="0"/>
                <a:ea typeface="굴림" pitchFamily="50" charset="-127"/>
              </a:rPr>
              <a:t>Surface Functionalization</a:t>
            </a:r>
          </a:p>
        </p:txBody>
      </p:sp>
      <p:sp>
        <p:nvSpPr>
          <p:cNvPr id="46127" name="Text Box 47"/>
          <p:cNvSpPr txBox="1">
            <a:spLocks noChangeArrowheads="1"/>
          </p:cNvSpPr>
          <p:nvPr/>
        </p:nvSpPr>
        <p:spPr bwMode="auto">
          <a:xfrm>
            <a:off x="3789363" y="3673475"/>
            <a:ext cx="1568450" cy="517525"/>
          </a:xfrm>
          <a:prstGeom prst="rect">
            <a:avLst/>
          </a:prstGeom>
          <a:noFill/>
          <a:ln w="9525">
            <a:noFill/>
            <a:miter lim="800000"/>
            <a:headEnd/>
            <a:tailEnd/>
          </a:ln>
          <a:effectLst/>
        </p:spPr>
        <p:txBody>
          <a:bodyPr wrap="none">
            <a:spAutoFit/>
          </a:bodyPr>
          <a:lstStyle/>
          <a:p>
            <a:pPr algn="ctr" latinLnBrk="1"/>
            <a:r>
              <a:rPr kumimoji="1" lang="en-US" altLang="ko-KR" sz="1400" b="1">
                <a:latin typeface="Arial Rounded MT Bold" pitchFamily="34" charset="0"/>
                <a:ea typeface="굴림" pitchFamily="50" charset="-127"/>
              </a:rPr>
              <a:t>Supramolecular</a:t>
            </a:r>
          </a:p>
          <a:p>
            <a:pPr algn="ctr" latinLnBrk="1"/>
            <a:r>
              <a:rPr kumimoji="1" lang="en-US" altLang="ko-KR" sz="1400" b="1">
                <a:latin typeface="Arial Rounded MT Bold" pitchFamily="34" charset="0"/>
                <a:ea typeface="굴림" pitchFamily="50" charset="-127"/>
              </a:rPr>
              <a:t>Systems</a:t>
            </a:r>
          </a:p>
        </p:txBody>
      </p:sp>
      <p:sp>
        <p:nvSpPr>
          <p:cNvPr id="49" name="Slide Number Placeholder 48"/>
          <p:cNvSpPr>
            <a:spLocks noGrp="1"/>
          </p:cNvSpPr>
          <p:nvPr>
            <p:ph type="sldNum" sz="quarter" idx="12"/>
          </p:nvPr>
        </p:nvSpPr>
        <p:spPr>
          <a:xfrm>
            <a:off x="494506" y="603250"/>
            <a:ext cx="836613" cy="476250"/>
          </a:xfrm>
        </p:spPr>
        <p:txBody>
          <a:bodyPr/>
          <a:lstStyle/>
          <a:p>
            <a:r>
              <a:rPr lang="en-US" dirty="0" smtClean="0"/>
              <a:t>PAGE</a:t>
            </a:r>
          </a:p>
          <a:p>
            <a:fld id="{040E769A-5E3A-4B79-98CC-76FD2C9ABC1F}" type="slidenum">
              <a:rPr lang="en-US" smtClean="0"/>
              <a:pPr/>
              <a:t>16</a:t>
            </a:fld>
            <a:endParaRPr lang="en-US" dirty="0"/>
          </a:p>
        </p:txBody>
      </p:sp>
      <p:sp>
        <p:nvSpPr>
          <p:cNvPr id="55"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56"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5217A8-0E06-4059-AC45-433E2E67A85D}" type="slidenum">
              <a:rPr kumimoji="0" lang="en-US" smtClean="0"/>
              <a:pPr/>
              <a:t>17</a:t>
            </a:fld>
            <a:endParaRPr kumimoji="0" lang="en-US"/>
          </a:p>
        </p:txBody>
      </p:sp>
      <p:pic>
        <p:nvPicPr>
          <p:cNvPr id="48130" name="Picture 2" descr="http://dcmp.bc.edu/images/nanoletters.jpg"/>
          <p:cNvPicPr>
            <a:picLocks noChangeAspect="1" noChangeArrowheads="1"/>
          </p:cNvPicPr>
          <p:nvPr/>
        </p:nvPicPr>
        <p:blipFill>
          <a:blip r:embed="rId3" cstate="print"/>
          <a:srcRect/>
          <a:stretch>
            <a:fillRect/>
          </a:stretch>
        </p:blipFill>
        <p:spPr bwMode="auto">
          <a:xfrm>
            <a:off x="609600" y="1604772"/>
            <a:ext cx="3505200" cy="4434078"/>
          </a:xfrm>
          <a:prstGeom prst="rect">
            <a:avLst/>
          </a:prstGeom>
          <a:noFill/>
        </p:spPr>
      </p:pic>
      <p:sp>
        <p:nvSpPr>
          <p:cNvPr id="8" name="Rectangle 7"/>
          <p:cNvSpPr/>
          <p:nvPr/>
        </p:nvSpPr>
        <p:spPr>
          <a:xfrm>
            <a:off x="533400" y="6019800"/>
            <a:ext cx="3581400" cy="533400"/>
          </a:xfrm>
          <a:prstGeom prst="rect">
            <a:avLst/>
          </a:prstGeom>
        </p:spPr>
        <p:txBody>
          <a:bodyPr wrap="square">
            <a:spAutoFit/>
          </a:bodyPr>
          <a:lstStyle/>
          <a:p>
            <a:r>
              <a:rPr lang="en-US" sz="1400" dirty="0" err="1" smtClean="0"/>
              <a:t>ZnO</a:t>
            </a:r>
            <a:r>
              <a:rPr lang="en-US" sz="1400" dirty="0" smtClean="0"/>
              <a:t> nanostructures - Z. </a:t>
            </a:r>
            <a:r>
              <a:rPr lang="en-US" sz="1400" dirty="0" err="1" smtClean="0"/>
              <a:t>Ren</a:t>
            </a:r>
            <a:r>
              <a:rPr lang="en-US" sz="1400" dirty="0" smtClean="0"/>
              <a:t>, J. Lao, and J. </a:t>
            </a:r>
            <a:r>
              <a:rPr lang="en-US" sz="1400" dirty="0" err="1" smtClean="0"/>
              <a:t>Wen</a:t>
            </a:r>
            <a:r>
              <a:rPr lang="en-US" sz="1400" dirty="0" smtClean="0"/>
              <a:t>. </a:t>
            </a:r>
            <a:r>
              <a:rPr lang="en-US" sz="1400" dirty="0" err="1" smtClean="0">
                <a:hlinkClick r:id="rId4"/>
              </a:rPr>
              <a:t>Nano</a:t>
            </a:r>
            <a:r>
              <a:rPr lang="en-US" sz="1400" dirty="0" smtClean="0">
                <a:hlinkClick r:id="rId4"/>
              </a:rPr>
              <a:t> </a:t>
            </a:r>
            <a:r>
              <a:rPr lang="en-US" sz="1400" dirty="0" err="1" smtClean="0">
                <a:hlinkClick r:id="rId4"/>
              </a:rPr>
              <a:t>Lett</a:t>
            </a:r>
            <a:r>
              <a:rPr lang="en-US" sz="1400" dirty="0" smtClean="0">
                <a:hlinkClick r:id="rId4"/>
              </a:rPr>
              <a:t>.</a:t>
            </a:r>
            <a:r>
              <a:rPr lang="en-US" sz="1400" dirty="0" smtClean="0"/>
              <a:t> </a:t>
            </a:r>
            <a:r>
              <a:rPr lang="en-US" sz="1400" b="1" dirty="0" smtClean="0"/>
              <a:t>2002</a:t>
            </a:r>
            <a:r>
              <a:rPr lang="en-US" sz="1400" dirty="0" smtClean="0"/>
              <a:t>; 2(11). </a:t>
            </a:r>
            <a:endParaRPr lang="en-US" sz="1400" dirty="0"/>
          </a:p>
        </p:txBody>
      </p:sp>
      <p:sp>
        <p:nvSpPr>
          <p:cNvPr id="9" name="TextBox 8"/>
          <p:cNvSpPr txBox="1"/>
          <p:nvPr/>
        </p:nvSpPr>
        <p:spPr>
          <a:xfrm>
            <a:off x="5410200" y="228600"/>
            <a:ext cx="2743200" cy="523220"/>
          </a:xfrm>
          <a:prstGeom prst="rect">
            <a:avLst/>
          </a:prstGeom>
          <a:noFill/>
        </p:spPr>
        <p:txBody>
          <a:bodyPr wrap="square" rtlCol="0">
            <a:spAutoFit/>
          </a:bodyPr>
          <a:lstStyle/>
          <a:p>
            <a:r>
              <a:rPr lang="en-US" sz="2800" dirty="0" smtClean="0">
                <a:solidFill>
                  <a:srgbClr val="0000FF"/>
                </a:solidFill>
              </a:rPr>
              <a:t>Nanofabrication</a:t>
            </a:r>
            <a:endParaRPr lang="en-US" sz="2800" dirty="0">
              <a:solidFill>
                <a:srgbClr val="0000FF"/>
              </a:solidFill>
            </a:endParaRPr>
          </a:p>
        </p:txBody>
      </p:sp>
      <p:sp>
        <p:nvSpPr>
          <p:cNvPr id="10" name="TextBox 9"/>
          <p:cNvSpPr txBox="1"/>
          <p:nvPr/>
        </p:nvSpPr>
        <p:spPr>
          <a:xfrm>
            <a:off x="2057400" y="838200"/>
            <a:ext cx="6705600" cy="646331"/>
          </a:xfrm>
          <a:prstGeom prst="rect">
            <a:avLst/>
          </a:prstGeom>
          <a:noFill/>
        </p:spPr>
        <p:txBody>
          <a:bodyPr wrap="square" rtlCol="0">
            <a:spAutoFit/>
          </a:bodyPr>
          <a:lstStyle/>
          <a:p>
            <a:r>
              <a:rPr lang="en-US" dirty="0" smtClean="0"/>
              <a:t>They are also fabricated, bottom-up, by growing in place, using molecular and atomic forces to direct the growth </a:t>
            </a:r>
            <a:endParaRPr lang="en-US" dirty="0"/>
          </a:p>
        </p:txBody>
      </p:sp>
      <p:pic>
        <p:nvPicPr>
          <p:cNvPr id="48132" name="Picture 4" descr="http://spie.org/Images/Graphics/Newsroom/Imported/1047/1047_fig1.jpg"/>
          <p:cNvPicPr>
            <a:picLocks noChangeAspect="1" noChangeArrowheads="1"/>
          </p:cNvPicPr>
          <p:nvPr/>
        </p:nvPicPr>
        <p:blipFill>
          <a:blip r:embed="rId5" cstate="print"/>
          <a:srcRect/>
          <a:stretch>
            <a:fillRect/>
          </a:stretch>
        </p:blipFill>
        <p:spPr bwMode="auto">
          <a:xfrm>
            <a:off x="4724400" y="1676400"/>
            <a:ext cx="3886199" cy="3886199"/>
          </a:xfrm>
          <a:prstGeom prst="rect">
            <a:avLst/>
          </a:prstGeom>
          <a:noFill/>
        </p:spPr>
      </p:pic>
      <p:sp>
        <p:nvSpPr>
          <p:cNvPr id="12" name="Rectangle 11"/>
          <p:cNvSpPr/>
          <p:nvPr/>
        </p:nvSpPr>
        <p:spPr>
          <a:xfrm>
            <a:off x="4343400" y="5638800"/>
            <a:ext cx="4572000" cy="830997"/>
          </a:xfrm>
          <a:prstGeom prst="rect">
            <a:avLst/>
          </a:prstGeom>
        </p:spPr>
        <p:txBody>
          <a:bodyPr>
            <a:spAutoFit/>
          </a:bodyPr>
          <a:lstStyle/>
          <a:p>
            <a:r>
              <a:rPr lang="en-US" sz="1200" dirty="0" smtClean="0"/>
              <a:t>Thorsten </a:t>
            </a:r>
            <a:r>
              <a:rPr lang="en-US" sz="1200" dirty="0" err="1" smtClean="0"/>
              <a:t>Schweizer</a:t>
            </a:r>
            <a:r>
              <a:rPr lang="en-US" sz="1200" dirty="0" smtClean="0"/>
              <a:t>, et </a:t>
            </a:r>
            <a:r>
              <a:rPr lang="en-US" sz="1200" dirty="0" err="1" smtClean="0"/>
              <a:t>al.Opaline</a:t>
            </a:r>
            <a:r>
              <a:rPr lang="en-US" sz="1200" dirty="0" smtClean="0"/>
              <a:t>-structured materials fabricated and further processed by ultrafast lasers make good templates for photonic crystal-based components.</a:t>
            </a:r>
          </a:p>
          <a:p>
            <a:r>
              <a:rPr lang="en-US" sz="1200" dirty="0" smtClean="0"/>
              <a:t>7 April, 2008, SPIE Newsroom. DOI: 10.1117/2.1200803.1047 </a:t>
            </a:r>
            <a:endParaRPr lang="en-US" sz="1200" dirty="0"/>
          </a:p>
        </p:txBody>
      </p:sp>
      <p:sp>
        <p:nvSpPr>
          <p:cNvPr id="14" name="Date Placeholder 3"/>
          <p:cNvSpPr>
            <a:spLocks noGrp="1"/>
          </p:cNvSpPr>
          <p:nvPr/>
        </p:nvSpPr>
        <p:spPr>
          <a:xfrm>
            <a:off x="6248400" y="6356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5" name="Footer Placeholder 5"/>
          <p:cNvSpPr>
            <a:spLocks noGrp="1"/>
          </p:cNvSpPr>
          <p:nvPr/>
        </p:nvSpPr>
        <p:spPr>
          <a:xfrm>
            <a:off x="2133600" y="6361331"/>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DNA Self-Assembly</a:t>
            </a:r>
            <a:endParaRPr lang="en-US" dirty="0"/>
          </a:p>
        </p:txBody>
      </p:sp>
      <p:pic>
        <p:nvPicPr>
          <p:cNvPr id="117765" name="Picture 5" descr="http://images.iop.org/objects/nano/news/5/3/11/smileyellow.jpg"/>
          <p:cNvPicPr>
            <a:picLocks noChangeAspect="1" noChangeArrowheads="1"/>
          </p:cNvPicPr>
          <p:nvPr/>
        </p:nvPicPr>
        <p:blipFill>
          <a:blip r:embed="rId3" cstate="print"/>
          <a:srcRect/>
          <a:stretch>
            <a:fillRect/>
          </a:stretch>
        </p:blipFill>
        <p:spPr bwMode="auto">
          <a:xfrm>
            <a:off x="5867400" y="3962400"/>
            <a:ext cx="2716283" cy="2466436"/>
          </a:xfrm>
          <a:prstGeom prst="rect">
            <a:avLst/>
          </a:prstGeom>
          <a:noFill/>
        </p:spPr>
      </p:pic>
      <p:sp>
        <p:nvSpPr>
          <p:cNvPr id="7" name="Rectangle 6"/>
          <p:cNvSpPr/>
          <p:nvPr/>
        </p:nvSpPr>
        <p:spPr>
          <a:xfrm>
            <a:off x="838200" y="5562600"/>
            <a:ext cx="4012122" cy="584775"/>
          </a:xfrm>
          <a:prstGeom prst="rect">
            <a:avLst/>
          </a:prstGeom>
        </p:spPr>
        <p:txBody>
          <a:bodyPr wrap="square">
            <a:spAutoFit/>
          </a:bodyPr>
          <a:lstStyle/>
          <a:p>
            <a:pPr algn="ctr"/>
            <a:r>
              <a:rPr lang="en-US" dirty="0" smtClean="0"/>
              <a:t>DNA Origami: </a:t>
            </a:r>
            <a:r>
              <a:rPr lang="en-US" u="none" strike="noStrike" dirty="0" smtClean="0"/>
              <a:t>Paul </a:t>
            </a:r>
            <a:r>
              <a:rPr lang="en-US" u="none" strike="noStrike" dirty="0" err="1" smtClean="0"/>
              <a:t>Rothemund</a:t>
            </a:r>
            <a:endParaRPr lang="en-US" u="none" strike="noStrike" dirty="0" smtClean="0"/>
          </a:p>
          <a:p>
            <a:pPr algn="ctr"/>
            <a:r>
              <a:rPr lang="en-US" i="1" dirty="0" smtClean="0"/>
              <a:t>Nature</a:t>
            </a:r>
            <a:r>
              <a:rPr lang="en-US" dirty="0" smtClean="0"/>
              <a:t> </a:t>
            </a:r>
            <a:r>
              <a:rPr lang="en-US" b="1" dirty="0" smtClean="0"/>
              <a:t>440</a:t>
            </a:r>
            <a:r>
              <a:rPr lang="en-US" dirty="0" smtClean="0"/>
              <a:t>, 297-302 (16 March 2006)</a:t>
            </a:r>
            <a:endParaRPr lang="en-US" dirty="0"/>
          </a:p>
        </p:txBody>
      </p:sp>
      <p:pic>
        <p:nvPicPr>
          <p:cNvPr id="117767" name="Picture 7" descr="http://www.nature.com/nature/journal/v440/n7082/images/nature04586-f2.2.jpg"/>
          <p:cNvPicPr>
            <a:picLocks noChangeAspect="1" noChangeArrowheads="1"/>
          </p:cNvPicPr>
          <p:nvPr/>
        </p:nvPicPr>
        <p:blipFill>
          <a:blip r:embed="rId4" cstate="print"/>
          <a:srcRect/>
          <a:stretch>
            <a:fillRect/>
          </a:stretch>
        </p:blipFill>
        <p:spPr bwMode="auto">
          <a:xfrm>
            <a:off x="304800" y="1676400"/>
            <a:ext cx="4800600" cy="3104389"/>
          </a:xfrm>
          <a:prstGeom prst="rect">
            <a:avLst/>
          </a:prstGeom>
          <a:noFill/>
        </p:spPr>
      </p:pic>
      <p:pic>
        <p:nvPicPr>
          <p:cNvPr id="117769" name="Picture 9" descr="http://www.nature.com/nature/journal/v440/n7082/images/nature04586-f3.2.jpg"/>
          <p:cNvPicPr>
            <a:picLocks noChangeAspect="1" noChangeArrowheads="1"/>
          </p:cNvPicPr>
          <p:nvPr/>
        </p:nvPicPr>
        <p:blipFill>
          <a:blip r:embed="rId5" cstate="print"/>
          <a:srcRect/>
          <a:stretch>
            <a:fillRect/>
          </a:stretch>
        </p:blipFill>
        <p:spPr bwMode="auto">
          <a:xfrm>
            <a:off x="5334000" y="1219200"/>
            <a:ext cx="3429000" cy="2646046"/>
          </a:xfrm>
          <a:prstGeom prst="rect">
            <a:avLst/>
          </a:prstGeom>
          <a:noFill/>
        </p:spPr>
      </p:pic>
      <p:sp>
        <p:nvSpPr>
          <p:cNvPr id="9" name="Slide Number Placeholder 8"/>
          <p:cNvSpPr>
            <a:spLocks noGrp="1"/>
          </p:cNvSpPr>
          <p:nvPr>
            <p:ph type="sldNum" sz="quarter" idx="12"/>
          </p:nvPr>
        </p:nvSpPr>
        <p:spPr/>
        <p:txBody>
          <a:bodyPr/>
          <a:lstStyle/>
          <a:p>
            <a:fld id="{5FE41820-F24B-4E9A-8411-1DDF7A2D44CD}" type="slidenum">
              <a:rPr lang="en-US" smtClean="0"/>
              <a:t>18</a:t>
            </a:fld>
            <a:endParaRPr lang="en-US"/>
          </a:p>
        </p:txBody>
      </p:sp>
      <p:sp>
        <p:nvSpPr>
          <p:cNvPr id="10"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3"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Nanoelectronics?</a:t>
            </a:r>
            <a:br>
              <a:rPr lang="en-US" dirty="0" smtClean="0"/>
            </a:br>
            <a:r>
              <a:rPr lang="en-US" dirty="0" smtClean="0"/>
              <a:t>Problems with shrinking</a:t>
            </a:r>
            <a:endParaRPr lang="en-US" dirty="0"/>
          </a:p>
        </p:txBody>
      </p:sp>
      <p:sp>
        <p:nvSpPr>
          <p:cNvPr id="3" name="Content Placeholder 2"/>
          <p:cNvSpPr>
            <a:spLocks noGrp="1"/>
          </p:cNvSpPr>
          <p:nvPr>
            <p:ph idx="1"/>
          </p:nvPr>
        </p:nvSpPr>
        <p:spPr/>
        <p:txBody>
          <a:bodyPr>
            <a:normAutofit lnSpcReduction="10000"/>
          </a:bodyPr>
          <a:lstStyle/>
          <a:p>
            <a:r>
              <a:rPr lang="en-US" dirty="0" smtClean="0"/>
              <a:t>Device Fabrication:  This becomes more and more challenging to achieve in theory and in practice</a:t>
            </a:r>
          </a:p>
          <a:p>
            <a:r>
              <a:rPr lang="en-US" dirty="0" smtClean="0"/>
              <a:t>Device Operation: Normally shrinking improves performance, but nanoscale may invoke quantum effects such as tunneling and ballistic transport that completely change behavior</a:t>
            </a:r>
          </a:p>
          <a:p>
            <a:r>
              <a:rPr lang="en-US" dirty="0" smtClean="0"/>
              <a:t>Heat Dissipation: How do you get the heat from so many devices out?  (for example: IC 100 W/cm</a:t>
            </a:r>
            <a:r>
              <a:rPr lang="en-US" baseline="30000" dirty="0" smtClean="0"/>
              <a:t>2</a:t>
            </a:r>
            <a:r>
              <a:rPr lang="en-US" dirty="0" smtClean="0"/>
              <a:t>, hotplate, 10 W/cm</a:t>
            </a:r>
            <a:r>
              <a:rPr lang="en-US" baseline="30000" dirty="0" smtClean="0"/>
              <a:t>2</a:t>
            </a:r>
            <a:r>
              <a:rPr lang="en-US" dirty="0" smtClean="0"/>
              <a:t>, Sun 7000 W/cm</a:t>
            </a:r>
            <a:r>
              <a:rPr lang="en-US" baseline="30000" dirty="0" smtClean="0"/>
              <a:t>2)</a:t>
            </a:r>
            <a:endParaRPr lang="en-US" baseline="30000" dirty="0"/>
          </a:p>
        </p:txBody>
      </p:sp>
      <p:sp>
        <p:nvSpPr>
          <p:cNvPr id="5" name="Slide Number Placeholder 4"/>
          <p:cNvSpPr>
            <a:spLocks noGrp="1"/>
          </p:cNvSpPr>
          <p:nvPr>
            <p:ph type="sldNum" sz="quarter" idx="12"/>
          </p:nvPr>
        </p:nvSpPr>
        <p:spPr/>
        <p:txBody>
          <a:bodyPr/>
          <a:lstStyle/>
          <a:p>
            <a:fld id="{5FE41820-F24B-4E9A-8411-1DDF7A2D44CD}" type="slidenum">
              <a:rPr lang="en-US" smtClean="0"/>
              <a:t>19</a:t>
            </a:fld>
            <a:endParaRPr lang="en-US"/>
          </a:p>
        </p:txBody>
      </p:sp>
      <p:sp>
        <p:nvSpPr>
          <p:cNvPr id="9"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0"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Syllabus</a:t>
            </a:r>
          </a:p>
          <a:p>
            <a:r>
              <a:rPr lang="en-US" dirty="0" smtClean="0"/>
              <a:t>“Top-Down” Approach</a:t>
            </a:r>
          </a:p>
          <a:p>
            <a:r>
              <a:rPr lang="en-US" dirty="0" smtClean="0"/>
              <a:t>“Bottom-Up” Approach</a:t>
            </a:r>
          </a:p>
          <a:p>
            <a:r>
              <a:rPr lang="en-US" dirty="0" smtClean="0"/>
              <a:t>Why Nanoelectronics?</a:t>
            </a:r>
          </a:p>
          <a:p>
            <a:r>
              <a:rPr lang="en-US" dirty="0" smtClean="0"/>
              <a:t>Nanotechnology Potential</a:t>
            </a:r>
            <a:endParaRPr lang="en-US" dirty="0"/>
          </a:p>
        </p:txBody>
      </p:sp>
      <p:sp>
        <p:nvSpPr>
          <p:cNvPr id="5" name="Slide Number Placeholder 4"/>
          <p:cNvSpPr>
            <a:spLocks noGrp="1"/>
          </p:cNvSpPr>
          <p:nvPr>
            <p:ph type="sldNum" sz="quarter" idx="12"/>
          </p:nvPr>
        </p:nvSpPr>
        <p:spPr/>
        <p:txBody>
          <a:bodyPr/>
          <a:lstStyle/>
          <a:p>
            <a:fld id="{5FE41820-F24B-4E9A-8411-1DDF7A2D44CD}" type="slidenum">
              <a:rPr lang="en-US" smtClean="0"/>
              <a:t>2</a:t>
            </a:fld>
            <a:endParaRPr lang="en-US"/>
          </a:p>
        </p:txBody>
      </p:sp>
      <p:sp>
        <p:nvSpPr>
          <p:cNvPr id="7"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8"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Nanotechnology Potential</a:t>
            </a:r>
            <a:endParaRPr lang="en-US" dirty="0"/>
          </a:p>
        </p:txBody>
      </p:sp>
      <p:pic>
        <p:nvPicPr>
          <p:cNvPr id="35842" name="Picture 2" descr="http://www.nanobuildings.com/news/imagesCurrent/WorldwidGovFunding.gif"/>
          <p:cNvPicPr>
            <a:picLocks noGrp="1" noChangeAspect="1" noChangeArrowheads="1"/>
          </p:cNvPicPr>
          <p:nvPr>
            <p:ph idx="1"/>
          </p:nvPr>
        </p:nvPicPr>
        <p:blipFill>
          <a:blip r:embed="rId2" cstate="print"/>
          <a:srcRect/>
          <a:stretch>
            <a:fillRect/>
          </a:stretch>
        </p:blipFill>
        <p:spPr bwMode="auto">
          <a:xfrm>
            <a:off x="4616741" y="2209800"/>
            <a:ext cx="4334312" cy="3810000"/>
          </a:xfrm>
          <a:prstGeom prst="rect">
            <a:avLst/>
          </a:prstGeom>
          <a:noFill/>
        </p:spPr>
      </p:pic>
      <p:pic>
        <p:nvPicPr>
          <p:cNvPr id="35844" name="Picture 4" descr="http://www.nature.com/news/2010/100901/images/_tmp_articling-import-20100901081456683879_467018a-i5.0.jpg"/>
          <p:cNvPicPr>
            <a:picLocks noChangeAspect="1" noChangeArrowheads="1"/>
          </p:cNvPicPr>
          <p:nvPr/>
        </p:nvPicPr>
        <p:blipFill>
          <a:blip r:embed="rId3" cstate="print"/>
          <a:srcRect/>
          <a:stretch>
            <a:fillRect/>
          </a:stretch>
        </p:blipFill>
        <p:spPr bwMode="auto">
          <a:xfrm>
            <a:off x="1752600" y="457200"/>
            <a:ext cx="2753116" cy="6029326"/>
          </a:xfrm>
          <a:prstGeom prst="rect">
            <a:avLst/>
          </a:prstGeom>
          <a:noFill/>
        </p:spPr>
      </p:pic>
      <p:sp>
        <p:nvSpPr>
          <p:cNvPr id="7" name="Slide Number Placeholder 6"/>
          <p:cNvSpPr>
            <a:spLocks noGrp="1"/>
          </p:cNvSpPr>
          <p:nvPr>
            <p:ph type="sldNum" sz="quarter" idx="12"/>
          </p:nvPr>
        </p:nvSpPr>
        <p:spPr/>
        <p:txBody>
          <a:bodyPr/>
          <a:lstStyle/>
          <a:p>
            <a:fld id="{5FE41820-F24B-4E9A-8411-1DDF7A2D44CD}" type="slidenum">
              <a:rPr lang="en-US" smtClean="0"/>
              <a:t>20</a:t>
            </a:fld>
            <a:endParaRPr lang="en-US"/>
          </a:p>
        </p:txBody>
      </p:sp>
      <p:sp>
        <p:nvSpPr>
          <p:cNvPr id="8" name="Date Placeholder 3"/>
          <p:cNvSpPr>
            <a:spLocks noGrp="1"/>
          </p:cNvSpPr>
          <p:nvPr/>
        </p:nvSpPr>
        <p:spPr>
          <a:xfrm>
            <a:off x="6248400" y="644842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1" name="Footer Placeholder 5"/>
          <p:cNvSpPr>
            <a:spLocks noGrp="1"/>
          </p:cNvSpPr>
          <p:nvPr/>
        </p:nvSpPr>
        <p:spPr>
          <a:xfrm>
            <a:off x="2105416" y="6452255"/>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Syllabus</a:t>
            </a:r>
            <a:endParaRPr lang="en-US" dirty="0"/>
          </a:p>
        </p:txBody>
      </p:sp>
      <p:sp>
        <p:nvSpPr>
          <p:cNvPr id="7" name="Slide Number Placeholder 6"/>
          <p:cNvSpPr>
            <a:spLocks noGrp="1"/>
          </p:cNvSpPr>
          <p:nvPr>
            <p:ph type="sldNum" sz="quarter" idx="12"/>
          </p:nvPr>
        </p:nvSpPr>
        <p:spPr/>
        <p:txBody>
          <a:bodyPr/>
          <a:lstStyle/>
          <a:p>
            <a:fld id="{5FE41820-F24B-4E9A-8411-1DDF7A2D44CD}" type="slidenum">
              <a:rPr lang="en-US" smtClean="0"/>
              <a:t>3</a:t>
            </a:fld>
            <a:endParaRPr lang="en-US"/>
          </a:p>
        </p:txBody>
      </p:sp>
      <p:sp>
        <p:nvSpPr>
          <p:cNvPr id="13" name="Rectangle 12"/>
          <p:cNvSpPr/>
          <p:nvPr/>
        </p:nvSpPr>
        <p:spPr>
          <a:xfrm>
            <a:off x="3124200" y="4267200"/>
            <a:ext cx="4572000" cy="1477328"/>
          </a:xfrm>
          <a:prstGeom prst="rect">
            <a:avLst/>
          </a:prstGeom>
        </p:spPr>
        <p:txBody>
          <a:bodyPr>
            <a:spAutoFit/>
          </a:bodyPr>
          <a:lstStyle/>
          <a:p>
            <a:r>
              <a:rPr lang="en-US" b="1" dirty="0"/>
              <a:t>Textbook:</a:t>
            </a:r>
            <a:endParaRPr lang="en-US" dirty="0"/>
          </a:p>
          <a:p>
            <a:r>
              <a:rPr lang="en-US" b="1" i="1" dirty="0"/>
              <a:t>Fundamentals of Nanoelectronics</a:t>
            </a:r>
            <a:endParaRPr lang="en-US" dirty="0"/>
          </a:p>
          <a:p>
            <a:r>
              <a:rPr lang="en-US" b="1" dirty="0"/>
              <a:t>George W. Hanson</a:t>
            </a:r>
            <a:endParaRPr lang="en-US" dirty="0"/>
          </a:p>
          <a:p>
            <a:r>
              <a:rPr lang="en-US" b="1" dirty="0"/>
              <a:t>Pearson/ Prentice Hall</a:t>
            </a:r>
            <a:endParaRPr lang="en-US" dirty="0"/>
          </a:p>
          <a:p>
            <a:r>
              <a:rPr lang="en-US" b="1" dirty="0"/>
              <a:t>ISBN: 978-0-13-195708-4</a:t>
            </a:r>
            <a:endParaRPr lang="en-US" dirty="0"/>
          </a:p>
        </p:txBody>
      </p:sp>
      <p:pic>
        <p:nvPicPr>
          <p:cNvPr id="3" name="Picture 2"/>
          <p:cNvPicPr>
            <a:picLocks noChangeAspect="1"/>
          </p:cNvPicPr>
          <p:nvPr/>
        </p:nvPicPr>
        <p:blipFill rotWithShape="1">
          <a:blip r:embed="rId2"/>
          <a:srcRect r="31671" b="9051"/>
          <a:stretch/>
        </p:blipFill>
        <p:spPr>
          <a:xfrm>
            <a:off x="1920875" y="2209800"/>
            <a:ext cx="7190574" cy="1752600"/>
          </a:xfrm>
          <a:prstGeom prst="rect">
            <a:avLst/>
          </a:prstGeom>
        </p:spPr>
      </p:pic>
      <p:sp>
        <p:nvSpPr>
          <p:cNvPr id="8"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0"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&amp; Outcomes</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t>4</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66854109"/>
              </p:ext>
            </p:extLst>
          </p:nvPr>
        </p:nvGraphicFramePr>
        <p:xfrm>
          <a:off x="1981200" y="2262982"/>
          <a:ext cx="6705601" cy="3985418"/>
        </p:xfrm>
        <a:graphic>
          <a:graphicData uri="http://schemas.openxmlformats.org/drawingml/2006/table">
            <a:tbl>
              <a:tblPr firstRow="1" firstCol="1" bandRow="1" bandCol="1">
                <a:tableStyleId>{5C22544A-7EE6-4342-B048-85BDC9FD1C3A}</a:tableStyleId>
              </a:tblPr>
              <a:tblGrid>
                <a:gridCol w="422096"/>
                <a:gridCol w="1909419"/>
                <a:gridCol w="2509274"/>
                <a:gridCol w="1265622"/>
                <a:gridCol w="599190"/>
              </a:tblGrid>
              <a:tr h="396122">
                <a:tc>
                  <a:txBody>
                    <a:bodyPr/>
                    <a:lstStyle/>
                    <a:p>
                      <a:pPr marL="0" marR="0" algn="ctr">
                        <a:spcBef>
                          <a:spcPts val="0"/>
                        </a:spcBef>
                        <a:spcAft>
                          <a:spcPts val="0"/>
                        </a:spcAft>
                      </a:pPr>
                      <a:r>
                        <a:rPr lang="en-US" sz="1100" kern="100" dirty="0">
                          <a:effectLst/>
                        </a:rPr>
                        <a:t>No.</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Objectives</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Outcomes</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indent="0" algn="ctr">
                        <a:spcBef>
                          <a:spcPts val="100"/>
                        </a:spcBef>
                        <a:spcAft>
                          <a:spcPts val="100"/>
                        </a:spcAft>
                        <a:tabLst>
                          <a:tab pos="457200" algn="l"/>
                        </a:tabLst>
                      </a:pPr>
                      <a:r>
                        <a:rPr lang="en-US" sz="1200" u="sng">
                          <a:effectLst/>
                          <a:hlinkClick r:id="rId2"/>
                        </a:rPr>
                        <a:t>Cognitive Level</a:t>
                      </a:r>
                      <a:endParaRPr lang="en-US" sz="1200">
                        <a:effectLst/>
                        <a:latin typeface="Times New Roman" panose="02020603050405020304" pitchFamily="18" charset="0"/>
                        <a:ea typeface="Times New Roman" panose="02020603050405020304" pitchFamily="18" charset="0"/>
                      </a:endParaRPr>
                    </a:p>
                  </a:txBody>
                  <a:tcPr marL="67000" marR="67000" marT="0" marB="0"/>
                </a:tc>
                <a:tc>
                  <a:txBody>
                    <a:bodyPr/>
                    <a:lstStyle/>
                    <a:p>
                      <a:pPr marL="0" marR="0" indent="0" algn="ctr">
                        <a:spcBef>
                          <a:spcPts val="100"/>
                        </a:spcBef>
                        <a:spcAft>
                          <a:spcPts val="100"/>
                        </a:spcAft>
                        <a:tabLst>
                          <a:tab pos="457200" algn="l"/>
                        </a:tabLst>
                      </a:pPr>
                      <a:r>
                        <a:rPr lang="en-US" sz="1200" u="sng">
                          <a:effectLst/>
                          <a:hlinkClick r:id="rId3" action="ppaction://hlinkfile"/>
                        </a:rPr>
                        <a:t>ABET a‑k</a:t>
                      </a:r>
                      <a:endParaRPr lang="en-US" sz="1200">
                        <a:effectLst/>
                        <a:latin typeface="Times New Roman" panose="02020603050405020304" pitchFamily="18" charset="0"/>
                        <a:ea typeface="Times New Roman" panose="02020603050405020304" pitchFamily="18" charset="0"/>
                      </a:endParaRPr>
                    </a:p>
                  </a:txBody>
                  <a:tcPr marL="67000" marR="67000" marT="0" marB="0"/>
                </a:tc>
              </a:tr>
              <a:tr h="886869">
                <a:tc>
                  <a:txBody>
                    <a:bodyPr/>
                    <a:lstStyle/>
                    <a:p>
                      <a:pPr marL="0" marR="0" algn="ctr">
                        <a:spcBef>
                          <a:spcPts val="0"/>
                        </a:spcBef>
                        <a:spcAft>
                          <a:spcPts val="0"/>
                        </a:spcAft>
                      </a:pPr>
                      <a:r>
                        <a:rPr lang="en-US" sz="1100" kern="100">
                          <a:effectLst/>
                        </a:rPr>
                        <a:t>1</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To understand the physical laws governing the behavior of electrons in solid materials</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Students will be able to solve mathematical models and describe the behavior of quantum mechanical and solid state physics of bulk materials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Knowledge  &amp; Application</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a</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r>
              <a:tr h="907779">
                <a:tc>
                  <a:txBody>
                    <a:bodyPr/>
                    <a:lstStyle/>
                    <a:p>
                      <a:pPr marL="0" marR="0" algn="ctr">
                        <a:spcBef>
                          <a:spcPts val="0"/>
                        </a:spcBef>
                        <a:spcAft>
                          <a:spcPts val="0"/>
                        </a:spcAft>
                      </a:pPr>
                      <a:r>
                        <a:rPr lang="en-US" sz="1100" kern="100">
                          <a:effectLst/>
                        </a:rPr>
                        <a:t>2</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To understand how nanoscale phenomena can impact the electrical and optoelectronic properties of nanostructures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Students will mathematically analyze the effects of reducing electronic materials to the nanoscale</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Analysis</a:t>
                      </a:r>
                      <a:endParaRPr lang="en-US" sz="1200" kern="100">
                        <a:effectLst/>
                      </a:endParaRPr>
                    </a:p>
                    <a:p>
                      <a:pPr marL="0" marR="0" algn="ctr">
                        <a:spcBef>
                          <a:spcPts val="0"/>
                        </a:spcBef>
                        <a:spcAft>
                          <a:spcPts val="0"/>
                        </a:spcAft>
                      </a:pPr>
                      <a:r>
                        <a:rPr lang="en-US" sz="1100" kern="100">
                          <a:effectLst/>
                        </a:rPr>
                        <a:t>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a</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r>
              <a:tr h="907779">
                <a:tc>
                  <a:txBody>
                    <a:bodyPr/>
                    <a:lstStyle/>
                    <a:p>
                      <a:pPr marL="0" marR="0" algn="ctr">
                        <a:spcBef>
                          <a:spcPts val="0"/>
                        </a:spcBef>
                        <a:spcAft>
                          <a:spcPts val="0"/>
                        </a:spcAft>
                      </a:pPr>
                      <a:r>
                        <a:rPr lang="en-US" sz="1100" kern="100">
                          <a:effectLst/>
                        </a:rPr>
                        <a:t>3</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To understand the present state of nanotechnology in contemporary electronics and optoelectronics</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Students will survey the available literature, write a report, and present an explanation of a current product incorporating Nano electronic components or methods.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Comprehension, Analysis, &amp; Synthesis</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I, j, k</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r>
              <a:tr h="886869">
                <a:tc>
                  <a:txBody>
                    <a:bodyPr/>
                    <a:lstStyle/>
                    <a:p>
                      <a:pPr marL="0" marR="0" algn="ctr">
                        <a:spcBef>
                          <a:spcPts val="0"/>
                        </a:spcBef>
                        <a:spcAft>
                          <a:spcPts val="0"/>
                        </a:spcAft>
                      </a:pPr>
                      <a:r>
                        <a:rPr lang="en-US" sz="1100" kern="100" dirty="0">
                          <a:effectLst/>
                        </a:rPr>
                        <a:t> </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spcBef>
                          <a:spcPts val="0"/>
                        </a:spcBef>
                        <a:spcAft>
                          <a:spcPts val="0"/>
                        </a:spcAft>
                      </a:pPr>
                      <a:r>
                        <a:rPr lang="en-US" sz="1100" kern="100">
                          <a:effectLst/>
                        </a:rPr>
                        <a:t>Students will critique peers’ oral presentations on the effectiveness of their explanations and their analysis of the Nano electronic elements.  </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a:effectLst/>
                        </a:rPr>
                        <a:t>Evaluation</a:t>
                      </a:r>
                      <a:endParaRPr lang="en-US" sz="12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c>
                  <a:txBody>
                    <a:bodyPr/>
                    <a:lstStyle/>
                    <a:p>
                      <a:pPr marL="0" marR="0" algn="ctr">
                        <a:spcBef>
                          <a:spcPts val="0"/>
                        </a:spcBef>
                        <a:spcAft>
                          <a:spcPts val="0"/>
                        </a:spcAft>
                      </a:pPr>
                      <a:r>
                        <a:rPr lang="en-US" sz="1100" kern="100" dirty="0">
                          <a:effectLst/>
                        </a:rPr>
                        <a:t>j, k</a:t>
                      </a:r>
                      <a:endParaRPr lang="en-US" sz="12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000" marR="67000" marT="0" marB="0"/>
                </a:tc>
              </a:tr>
            </a:tbl>
          </a:graphicData>
        </a:graphic>
      </p:graphicFrame>
      <p:sp>
        <p:nvSpPr>
          <p:cNvPr id="7"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1"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extLst>
      <p:ext uri="{BB962C8B-B14F-4D97-AF65-F5344CB8AC3E}">
        <p14:creationId xmlns:p14="http://schemas.microsoft.com/office/powerpoint/2010/main" val="383540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2286000" y="1905000"/>
            <a:ext cx="6629400" cy="1676400"/>
          </a:xfrm>
        </p:spPr>
        <p:txBody>
          <a:bodyPr>
            <a:normAutofit/>
          </a:bodyPr>
          <a:lstStyle/>
          <a:p>
            <a:r>
              <a:rPr lang="en-US" dirty="0" smtClean="0"/>
              <a:t>Exams (2)	               	60%</a:t>
            </a:r>
          </a:p>
          <a:p>
            <a:r>
              <a:rPr lang="en-US" dirty="0" smtClean="0"/>
              <a:t>Homework/Quizzes		20%</a:t>
            </a:r>
          </a:p>
          <a:p>
            <a:r>
              <a:rPr lang="en-US" dirty="0" smtClean="0"/>
              <a:t>Team Seminar		20%</a:t>
            </a:r>
          </a:p>
          <a:p>
            <a:endParaRPr lang="en-US" dirty="0"/>
          </a:p>
        </p:txBody>
      </p:sp>
      <p:sp>
        <p:nvSpPr>
          <p:cNvPr id="5" name="Slide Number Placeholder 4"/>
          <p:cNvSpPr>
            <a:spLocks noGrp="1"/>
          </p:cNvSpPr>
          <p:nvPr>
            <p:ph type="sldNum" sz="quarter" idx="12"/>
          </p:nvPr>
        </p:nvSpPr>
        <p:spPr/>
        <p:txBody>
          <a:bodyPr/>
          <a:lstStyle/>
          <a:p>
            <a:fld id="{5FE41820-F24B-4E9A-8411-1DDF7A2D44CD}" type="slidenum">
              <a:rPr lang="en-US" smtClean="0"/>
              <a:t>5</a:t>
            </a:fld>
            <a:endParaRPr lang="en-US"/>
          </a:p>
        </p:txBody>
      </p:sp>
      <p:sp>
        <p:nvSpPr>
          <p:cNvPr id="9"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0"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Topics</a:t>
            </a:r>
            <a:endParaRPr lang="en-US" dirty="0"/>
          </a:p>
        </p:txBody>
      </p:sp>
      <p:sp>
        <p:nvSpPr>
          <p:cNvPr id="6" name="Slide Number Placeholder 5"/>
          <p:cNvSpPr>
            <a:spLocks noGrp="1"/>
          </p:cNvSpPr>
          <p:nvPr>
            <p:ph type="sldNum" sz="quarter" idx="12"/>
          </p:nvPr>
        </p:nvSpPr>
        <p:spPr/>
        <p:txBody>
          <a:bodyPr/>
          <a:lstStyle/>
          <a:p>
            <a:fld id="{5FE41820-F24B-4E9A-8411-1DDF7A2D44CD}" type="slidenum">
              <a:rPr lang="en-US" smtClean="0"/>
              <a:t>6</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355258"/>
              </p:ext>
            </p:extLst>
          </p:nvPr>
        </p:nvGraphicFramePr>
        <p:xfrm>
          <a:off x="2057402" y="1828802"/>
          <a:ext cx="6705597" cy="4522688"/>
        </p:xfrm>
        <a:graphic>
          <a:graphicData uri="http://schemas.openxmlformats.org/drawingml/2006/table">
            <a:tbl>
              <a:tblPr firstRow="1" firstCol="1" bandRow="1" bandCol="1">
                <a:tableStyleId>{5C22544A-7EE6-4342-B048-85BDC9FD1C3A}</a:tableStyleId>
              </a:tblPr>
              <a:tblGrid>
                <a:gridCol w="317846"/>
                <a:gridCol w="734933"/>
                <a:gridCol w="3024224"/>
                <a:gridCol w="504261"/>
                <a:gridCol w="779191"/>
                <a:gridCol w="1345142"/>
              </a:tblGrid>
              <a:tr h="141334">
                <a:tc>
                  <a:txBody>
                    <a:bodyPr/>
                    <a:lstStyle/>
                    <a:p>
                      <a:pPr marL="0" marR="0" algn="ctr">
                        <a:spcBef>
                          <a:spcPts val="0"/>
                        </a:spcBef>
                        <a:spcAft>
                          <a:spcPts val="0"/>
                        </a:spcAft>
                      </a:pPr>
                      <a:r>
                        <a:rPr lang="en-US" sz="800" kern="100">
                          <a:effectLst/>
                        </a:rPr>
                        <a:t>Wk</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Date</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Topics/Chapters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Ch.</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HW</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References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1</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2 - 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Introduction to Nanoelectronics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u="sng" kern="100">
                          <a:effectLst/>
                          <a:hlinkClick r:id="rId2" action="ppaction://hlinkpres?slideindex=1&amp;slidetitle="/>
                        </a:rPr>
                        <a:t>Intro</a:t>
                      </a:r>
                      <a:r>
                        <a:rPr lang="en-US" sz="800" kern="100">
                          <a:effectLst/>
                        </a:rPr>
                        <a:t>, </a:t>
                      </a:r>
                      <a:r>
                        <a:rPr lang="en-US" sz="800" u="sng" kern="100">
                          <a:effectLst/>
                          <a:hlinkClick r:id="rId3" action="ppaction://hlinkpres?slideindex=1&amp;slidetitle="/>
                        </a:rPr>
                        <a:t>1</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Ch.1 – 1,3,4</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u="sng" kern="100">
                          <a:effectLst/>
                          <a:hlinkClick r:id="rId4"/>
                        </a:rPr>
                        <a:t>Datta - New Paradigm</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7-Sep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Columbus Day, September 8 – “Tuesday is Monday”</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2</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8 - Sep</a:t>
                      </a:r>
                    </a:p>
                    <a:p>
                      <a:pPr marL="0" marR="0" algn="ctr">
                        <a:spcBef>
                          <a:spcPts val="0"/>
                        </a:spcBef>
                        <a:spcAft>
                          <a:spcPts val="0"/>
                        </a:spcAft>
                      </a:pPr>
                      <a:r>
                        <a:rPr lang="en-US" sz="800" kern="100">
                          <a:effectLst/>
                        </a:rPr>
                        <a:t>9 - 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Classical Particles and Waves, Quantum Particles</a:t>
                      </a:r>
                    </a:p>
                    <a:p>
                      <a:pPr marL="0" marR="0" algn="l">
                        <a:spcBef>
                          <a:spcPts val="0"/>
                        </a:spcBef>
                        <a:spcAft>
                          <a:spcPts val="0"/>
                        </a:spcAft>
                      </a:pPr>
                      <a:r>
                        <a:rPr lang="en-US" sz="800" kern="100">
                          <a:effectLst/>
                        </a:rPr>
                        <a:t>Go to SOE Student Assembly (Oak Room)</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u="sng" kern="100">
                          <a:effectLst/>
                          <a:hlinkClick r:id="rId5" action="ppaction://hlinkfile"/>
                        </a:rPr>
                        <a:t>Team Seminar Project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3</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14 - Sep</a:t>
                      </a:r>
                    </a:p>
                    <a:p>
                      <a:pPr marL="0" marR="0" algn="ctr">
                        <a:spcBef>
                          <a:spcPts val="0"/>
                        </a:spcBef>
                        <a:spcAft>
                          <a:spcPts val="0"/>
                        </a:spcAft>
                      </a:pPr>
                      <a:r>
                        <a:rPr lang="en-US" sz="800" kern="100">
                          <a:effectLst/>
                        </a:rPr>
                        <a:t>16 - 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Quantum Mechanics of Electrons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3</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4</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21 – Sep</a:t>
                      </a:r>
                    </a:p>
                    <a:p>
                      <a:pPr marL="0" marR="0" algn="ctr">
                        <a:spcBef>
                          <a:spcPts val="0"/>
                        </a:spcBef>
                        <a:spcAft>
                          <a:spcPts val="0"/>
                        </a:spcAft>
                      </a:pPr>
                      <a:r>
                        <a:rPr lang="en-US" sz="800" kern="100">
                          <a:effectLst/>
                        </a:rPr>
                        <a:t>23 – 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Free and Confined Electrons</a:t>
                      </a:r>
                      <a:br>
                        <a:rPr lang="en-US" sz="800" kern="100">
                          <a:effectLst/>
                        </a:rPr>
                      </a:br>
                      <a:r>
                        <a:rPr lang="en-US" sz="800" kern="100">
                          <a:effectLst/>
                        </a:rPr>
                        <a:t>Review for Exam 1</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4</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 </a:t>
                      </a:r>
                    </a:p>
                    <a:p>
                      <a:pPr marL="0" marR="0" algn="r">
                        <a:spcBef>
                          <a:spcPts val="0"/>
                        </a:spcBef>
                        <a:spcAft>
                          <a:spcPts val="0"/>
                        </a:spcAft>
                      </a:pPr>
                      <a:r>
                        <a:rPr lang="en-US" sz="800" kern="100">
                          <a:effectLst/>
                        </a:rPr>
                        <a:t>5</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28 - Sep</a:t>
                      </a:r>
                    </a:p>
                    <a:p>
                      <a:pPr marL="0" marR="0" algn="ctr">
                        <a:spcBef>
                          <a:spcPts val="0"/>
                        </a:spcBef>
                        <a:spcAft>
                          <a:spcPts val="0"/>
                        </a:spcAft>
                      </a:pPr>
                      <a:r>
                        <a:rPr lang="en-US" sz="800" kern="100">
                          <a:effectLst/>
                        </a:rPr>
                        <a:t>30 - Sep</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First Exam (Ch. 1-4)</a:t>
                      </a:r>
                    </a:p>
                    <a:p>
                      <a:pPr marL="0" marR="0" algn="l">
                        <a:spcBef>
                          <a:spcPts val="0"/>
                        </a:spcBef>
                        <a:spcAft>
                          <a:spcPts val="0"/>
                        </a:spcAft>
                      </a:pPr>
                      <a:r>
                        <a:rPr lang="en-US" sz="800" kern="100">
                          <a:effectLst/>
                        </a:rPr>
                        <a:t>Band Theory of Solids &amp; Optoelectronics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p>
                    <a:p>
                      <a:pPr marL="0" marR="0" algn="ctr">
                        <a:spcBef>
                          <a:spcPts val="0"/>
                        </a:spcBef>
                        <a:spcAft>
                          <a:spcPts val="0"/>
                        </a:spcAft>
                      </a:pPr>
                      <a:r>
                        <a:rPr lang="en-US" sz="800" kern="100">
                          <a:effectLst/>
                        </a:rPr>
                        <a:t>5</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6</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5 - Oct</a:t>
                      </a:r>
                    </a:p>
                    <a:p>
                      <a:pPr marL="0" marR="0" algn="ctr">
                        <a:spcBef>
                          <a:spcPts val="0"/>
                        </a:spcBef>
                        <a:spcAft>
                          <a:spcPts val="0"/>
                        </a:spcAft>
                      </a:pPr>
                      <a:r>
                        <a:rPr lang="en-US" sz="800" kern="100">
                          <a:effectLst/>
                        </a:rPr>
                        <a:t>7 - Oct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Exam 1 Reprise</a:t>
                      </a:r>
                    </a:p>
                    <a:p>
                      <a:pPr marL="0" marR="0" algn="l">
                        <a:spcBef>
                          <a:spcPts val="0"/>
                        </a:spcBef>
                        <a:spcAft>
                          <a:spcPts val="0"/>
                        </a:spcAft>
                      </a:pPr>
                      <a:r>
                        <a:rPr lang="en-US" sz="800" kern="100">
                          <a:effectLst/>
                        </a:rPr>
                        <a:t>Tunnel Junctions &amp; Applications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p>
                    <a:p>
                      <a:pPr marL="0" marR="0" algn="ctr">
                        <a:spcBef>
                          <a:spcPts val="0"/>
                        </a:spcBef>
                        <a:spcAft>
                          <a:spcPts val="0"/>
                        </a:spcAft>
                      </a:pPr>
                      <a:r>
                        <a:rPr lang="en-US" sz="800" kern="100">
                          <a:effectLst/>
                        </a:rPr>
                        <a:t>6</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7</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12 -  Oct</a:t>
                      </a:r>
                    </a:p>
                    <a:p>
                      <a:pPr marL="0" marR="0" algn="ctr">
                        <a:spcBef>
                          <a:spcPts val="0"/>
                        </a:spcBef>
                        <a:spcAft>
                          <a:spcPts val="0"/>
                        </a:spcAft>
                      </a:pPr>
                      <a:r>
                        <a:rPr lang="en-US" sz="800" kern="100">
                          <a:effectLst/>
                        </a:rPr>
                        <a:t>14 -  Oct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Tunnel Junctions &amp; Applications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6</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8</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19 - Oct</a:t>
                      </a:r>
                    </a:p>
                    <a:p>
                      <a:pPr marL="0" marR="0" algn="ctr">
                        <a:spcBef>
                          <a:spcPts val="0"/>
                        </a:spcBef>
                        <a:spcAft>
                          <a:spcPts val="0"/>
                        </a:spcAft>
                      </a:pPr>
                      <a:r>
                        <a:rPr lang="en-US" sz="800" kern="100">
                          <a:effectLst/>
                        </a:rPr>
                        <a:t>21 - Oct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Coulomb Blockade and SET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7</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9</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26 - Oct</a:t>
                      </a:r>
                    </a:p>
                    <a:p>
                      <a:pPr marL="0" marR="0" algn="ctr">
                        <a:spcBef>
                          <a:spcPts val="0"/>
                        </a:spcBef>
                        <a:spcAft>
                          <a:spcPts val="0"/>
                        </a:spcAft>
                      </a:pPr>
                      <a:r>
                        <a:rPr lang="en-US" sz="800" kern="100">
                          <a:effectLst/>
                        </a:rPr>
                        <a:t>28 - Oct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Density of States</a:t>
                      </a:r>
                    </a:p>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8</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10</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2 - Nov</a:t>
                      </a:r>
                    </a:p>
                    <a:p>
                      <a:pPr marL="0" marR="0" algn="ctr">
                        <a:spcBef>
                          <a:spcPts val="0"/>
                        </a:spcBef>
                        <a:spcAft>
                          <a:spcPts val="0"/>
                        </a:spcAft>
                      </a:pPr>
                      <a:r>
                        <a:rPr lang="en-US" sz="800" kern="100">
                          <a:effectLst/>
                        </a:rPr>
                        <a:t>4 - Nov</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Semiconductor Quantum Wells/Wires/Dots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9</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11</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9 - Nov</a:t>
                      </a:r>
                    </a:p>
                    <a:p>
                      <a:pPr marL="0" marR="0" algn="ctr">
                        <a:spcBef>
                          <a:spcPts val="0"/>
                        </a:spcBef>
                        <a:spcAft>
                          <a:spcPts val="0"/>
                        </a:spcAft>
                      </a:pPr>
                      <a:r>
                        <a:rPr lang="en-US" sz="800" kern="100">
                          <a:effectLst/>
                        </a:rPr>
                        <a:t>11 - Nov</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Fabrication Techniques</a:t>
                      </a:r>
                    </a:p>
                    <a:p>
                      <a:pPr marL="0" marR="0" algn="l">
                        <a:spcBef>
                          <a:spcPts val="0"/>
                        </a:spcBef>
                        <a:spcAft>
                          <a:spcPts val="0"/>
                        </a:spcAft>
                      </a:pPr>
                      <a:r>
                        <a:rPr lang="en-US" sz="800" kern="100">
                          <a:effectLst/>
                        </a:rPr>
                        <a:t>Semi/Classical/Ballistic Transport</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9</a:t>
                      </a:r>
                    </a:p>
                    <a:p>
                      <a:pPr marL="0" marR="0" algn="ctr">
                        <a:spcBef>
                          <a:spcPts val="0"/>
                        </a:spcBef>
                        <a:spcAft>
                          <a:spcPts val="0"/>
                        </a:spcAft>
                      </a:pPr>
                      <a:r>
                        <a:rPr lang="en-US" sz="800" kern="100">
                          <a:effectLst/>
                        </a:rPr>
                        <a:t>10</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12</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16 - Nov</a:t>
                      </a:r>
                    </a:p>
                    <a:p>
                      <a:pPr marL="0" marR="0" algn="ctr">
                        <a:spcBef>
                          <a:spcPts val="0"/>
                        </a:spcBef>
                        <a:spcAft>
                          <a:spcPts val="0"/>
                        </a:spcAft>
                      </a:pPr>
                      <a:r>
                        <a:rPr lang="en-US" sz="800" kern="100">
                          <a:effectLst/>
                        </a:rPr>
                        <a:t>18 - Nov</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Nanotubes/Nanowires/Spintronics</a:t>
                      </a:r>
                    </a:p>
                    <a:p>
                      <a:pPr marL="0" marR="0" algn="l">
                        <a:spcBef>
                          <a:spcPts val="0"/>
                        </a:spcBef>
                        <a:spcAft>
                          <a:spcPts val="0"/>
                        </a:spcAft>
                      </a:pPr>
                      <a:r>
                        <a:rPr lang="en-US" sz="800" kern="100">
                          <a:effectLst/>
                        </a:rPr>
                        <a:t>Review for Exam 2</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10</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13</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23 - Nov</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Exam 2 (Ch. 5-10)</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25-29 Nov</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Thanksgiving</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282668">
                <a:tc>
                  <a:txBody>
                    <a:bodyPr/>
                    <a:lstStyle/>
                    <a:p>
                      <a:pPr marL="0" marR="0" algn="r">
                        <a:spcBef>
                          <a:spcPts val="0"/>
                        </a:spcBef>
                        <a:spcAft>
                          <a:spcPts val="0"/>
                        </a:spcAft>
                      </a:pPr>
                      <a:r>
                        <a:rPr lang="en-US" sz="800" kern="100">
                          <a:effectLst/>
                        </a:rPr>
                        <a:t>14</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30 - Nov</a:t>
                      </a:r>
                    </a:p>
                    <a:p>
                      <a:pPr marL="0" marR="0" algn="ctr">
                        <a:spcBef>
                          <a:spcPts val="0"/>
                        </a:spcBef>
                        <a:spcAft>
                          <a:spcPts val="0"/>
                        </a:spcAft>
                      </a:pPr>
                      <a:r>
                        <a:rPr lang="en-US" sz="800" kern="100">
                          <a:effectLst/>
                        </a:rPr>
                        <a:t>2 - Dec</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Exam 2 Reprise – Group Presentations</a:t>
                      </a:r>
                    </a:p>
                    <a:p>
                      <a:pPr marL="0" marR="0" algn="l">
                        <a:spcBef>
                          <a:spcPts val="0"/>
                        </a:spcBef>
                        <a:spcAft>
                          <a:spcPts val="0"/>
                        </a:spcAft>
                      </a:pPr>
                      <a:r>
                        <a:rPr lang="en-US" sz="800" kern="100">
                          <a:effectLst/>
                        </a:rPr>
                        <a:t>Team Presentations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15</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7 - Dec</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Team Presentations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8,9,13 Dec</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Reading Days</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r h="141334">
                <a:tc>
                  <a:txBody>
                    <a:bodyPr/>
                    <a:lstStyle/>
                    <a:p>
                      <a:pPr marL="0" marR="0" algn="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10-16 Dec</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nchor="b"/>
                </a:tc>
                <a:tc>
                  <a:txBody>
                    <a:bodyPr/>
                    <a:lstStyle/>
                    <a:p>
                      <a:pPr marL="0" marR="0" algn="l">
                        <a:spcBef>
                          <a:spcPts val="0"/>
                        </a:spcBef>
                        <a:spcAft>
                          <a:spcPts val="0"/>
                        </a:spcAft>
                      </a:pPr>
                      <a:r>
                        <a:rPr lang="en-US" sz="800" kern="100">
                          <a:effectLst/>
                        </a:rPr>
                        <a:t>Final Exam Week -  Team Presentations (as required)</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ctr">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a:effectLst/>
                        </a:rPr>
                        <a:t> </a:t>
                      </a:r>
                      <a:endParaRPr lang="en-US" sz="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c>
                  <a:txBody>
                    <a:bodyPr/>
                    <a:lstStyle/>
                    <a:p>
                      <a:pPr marL="0" marR="0" algn="l">
                        <a:spcBef>
                          <a:spcPts val="0"/>
                        </a:spcBef>
                        <a:spcAft>
                          <a:spcPts val="0"/>
                        </a:spcAft>
                      </a:pPr>
                      <a:r>
                        <a:rPr lang="en-US" sz="800" kern="100" dirty="0">
                          <a:effectLst/>
                        </a:rPr>
                        <a:t> </a:t>
                      </a:r>
                      <a:endParaRPr lang="en-US" sz="800" kern="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002" marR="45002" marT="0" marB="0"/>
                </a:tc>
              </a:tr>
            </a:tbl>
          </a:graphicData>
        </a:graphic>
      </p:graphicFrame>
      <p:sp>
        <p:nvSpPr>
          <p:cNvPr id="7"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8"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a:t>Conceptualize a nanometer</a:t>
            </a:r>
          </a:p>
        </p:txBody>
      </p:sp>
      <p:sp>
        <p:nvSpPr>
          <p:cNvPr id="86019" name="Rectangle 3"/>
          <p:cNvSpPr>
            <a:spLocks noGrp="1" noChangeArrowheads="1"/>
          </p:cNvSpPr>
          <p:nvPr>
            <p:ph idx="1"/>
          </p:nvPr>
        </p:nvSpPr>
        <p:spPr>
          <a:noFill/>
          <a:ln/>
        </p:spPr>
        <p:txBody>
          <a:bodyPr/>
          <a:lstStyle/>
          <a:p>
            <a:endParaRPr lang="en-US" dirty="0"/>
          </a:p>
          <a:p>
            <a:endParaRPr lang="en-US" dirty="0"/>
          </a:p>
          <a:p>
            <a:pPr>
              <a:buFontTx/>
              <a:buNone/>
            </a:pPr>
            <a:r>
              <a:rPr lang="en-US" dirty="0"/>
              <a:t>What's 100,000 times thinner than a strand of hair? </a:t>
            </a:r>
          </a:p>
          <a:p>
            <a:pPr algn="ctr">
              <a:buFontTx/>
              <a:buNone/>
            </a:pPr>
            <a:r>
              <a:rPr lang="en-US" u="sng" dirty="0"/>
              <a:t>a nanometer</a:t>
            </a:r>
            <a:r>
              <a:rPr lang="en-US" dirty="0"/>
              <a:t> </a:t>
            </a:r>
          </a:p>
          <a:p>
            <a:pPr algn="ctr">
              <a:buFontTx/>
              <a:buNone/>
            </a:pPr>
            <a:r>
              <a:rPr lang="en-US" dirty="0" smtClean="0"/>
              <a:t>(10</a:t>
            </a:r>
            <a:r>
              <a:rPr lang="en-US" baseline="30000" dirty="0" smtClean="0"/>
              <a:t>-9</a:t>
            </a:r>
            <a:r>
              <a:rPr lang="en-US" dirty="0" smtClean="0"/>
              <a:t> meters)</a:t>
            </a:r>
            <a:endParaRPr lang="en-US" dirty="0"/>
          </a:p>
        </p:txBody>
      </p:sp>
      <p:sp>
        <p:nvSpPr>
          <p:cNvPr id="8" name="Slide Number Placeholder 7"/>
          <p:cNvSpPr>
            <a:spLocks noGrp="1"/>
          </p:cNvSpPr>
          <p:nvPr>
            <p:ph type="sldNum" sz="quarter" idx="12"/>
          </p:nvPr>
        </p:nvSpPr>
        <p:spPr/>
        <p:txBody>
          <a:bodyPr/>
          <a:lstStyle/>
          <a:p>
            <a:fld id="{BD613524-5039-46EC-95F1-3139F64A5EB4}" type="slidenum">
              <a:rPr lang="en-US" smtClean="0"/>
              <a:pPr/>
              <a:t>7</a:t>
            </a:fld>
            <a:endParaRPr lang="en-US"/>
          </a:p>
        </p:txBody>
      </p:sp>
      <p:sp>
        <p:nvSpPr>
          <p:cNvPr id="12"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3"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Moore’s Law</a:t>
            </a:r>
            <a:endParaRPr lang="en-US" dirty="0"/>
          </a:p>
        </p:txBody>
      </p:sp>
      <p:pic>
        <p:nvPicPr>
          <p:cNvPr id="7" name="Content Placeholder 6" descr="mooreslaw.png"/>
          <p:cNvPicPr>
            <a:picLocks noGrp="1" noChangeAspect="1"/>
          </p:cNvPicPr>
          <p:nvPr>
            <p:ph idx="1"/>
          </p:nvPr>
        </p:nvPicPr>
        <p:blipFill>
          <a:blip r:embed="rId2" cstate="print"/>
          <a:stretch>
            <a:fillRect/>
          </a:stretch>
        </p:blipFill>
        <p:spPr>
          <a:xfrm>
            <a:off x="1143000" y="1524000"/>
            <a:ext cx="4572000" cy="2703238"/>
          </a:xfrm>
        </p:spPr>
      </p:pic>
      <p:sp>
        <p:nvSpPr>
          <p:cNvPr id="6" name="Slide Number Placeholder 5"/>
          <p:cNvSpPr>
            <a:spLocks noGrp="1"/>
          </p:cNvSpPr>
          <p:nvPr>
            <p:ph type="sldNum" sz="quarter" idx="12"/>
          </p:nvPr>
        </p:nvSpPr>
        <p:spPr/>
        <p:txBody>
          <a:bodyPr/>
          <a:lstStyle/>
          <a:p>
            <a:fld id="{6294C92D-0306-4E69-9CD3-20855E849650}" type="slidenum">
              <a:rPr kumimoji="0" lang="en-US" smtClean="0"/>
              <a:pPr/>
              <a:t>8</a:t>
            </a:fld>
            <a:endParaRPr kumimoji="0" lang="en-US"/>
          </a:p>
        </p:txBody>
      </p:sp>
      <p:pic>
        <p:nvPicPr>
          <p:cNvPr id="9218" name="Picture 2" descr="http://www.computerhistory.org/timeline/images/1993_intel_pentium_large.jpg"/>
          <p:cNvPicPr>
            <a:picLocks noChangeAspect="1" noChangeArrowheads="1"/>
          </p:cNvPicPr>
          <p:nvPr/>
        </p:nvPicPr>
        <p:blipFill>
          <a:blip r:embed="rId3" cstate="print"/>
          <a:srcRect/>
          <a:stretch>
            <a:fillRect/>
          </a:stretch>
        </p:blipFill>
        <p:spPr bwMode="auto">
          <a:xfrm>
            <a:off x="5715000" y="1524000"/>
            <a:ext cx="3340274" cy="3657600"/>
          </a:xfrm>
          <a:prstGeom prst="rect">
            <a:avLst/>
          </a:prstGeom>
          <a:noFill/>
        </p:spPr>
      </p:pic>
      <p:sp>
        <p:nvSpPr>
          <p:cNvPr id="9" name="TextBox 8"/>
          <p:cNvSpPr txBox="1"/>
          <p:nvPr/>
        </p:nvSpPr>
        <p:spPr>
          <a:xfrm>
            <a:off x="1219200" y="4572000"/>
            <a:ext cx="4419600" cy="1754326"/>
          </a:xfrm>
          <a:prstGeom prst="rect">
            <a:avLst/>
          </a:prstGeom>
          <a:noFill/>
        </p:spPr>
        <p:txBody>
          <a:bodyPr wrap="square" rtlCol="0">
            <a:spAutoFit/>
          </a:bodyPr>
          <a:lstStyle/>
          <a:p>
            <a:r>
              <a:rPr lang="en-US" sz="1800" dirty="0" smtClean="0"/>
              <a:t>An empirical law from the 70’s that the number of transistors on a die will double every 18 month.  This has been driving the technology industry for decades along the ITRS roadmap</a:t>
            </a:r>
            <a:r>
              <a:rPr lang="en-US" dirty="0" smtClean="0"/>
              <a:t>, but is now threatened by Quantum Theory.</a:t>
            </a:r>
            <a:endParaRPr lang="en-US" sz="1800" dirty="0"/>
          </a:p>
        </p:txBody>
      </p:sp>
      <p:sp>
        <p:nvSpPr>
          <p:cNvPr id="12"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3"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692" y="180975"/>
            <a:ext cx="7315200" cy="1295400"/>
          </a:xfrm>
        </p:spPr>
        <p:txBody>
          <a:bodyPr>
            <a:noAutofit/>
          </a:bodyPr>
          <a:lstStyle/>
          <a:p>
            <a:r>
              <a:rPr lang="en-US" sz="3600" dirty="0" smtClean="0"/>
              <a:t>Nanotechnology – </a:t>
            </a:r>
            <a:br>
              <a:rPr lang="en-US" sz="3600" dirty="0" smtClean="0"/>
            </a:br>
            <a:r>
              <a:rPr lang="en-US" sz="3600" dirty="0" smtClean="0"/>
              <a:t>Allows Continuing Moore’s Law?</a:t>
            </a:r>
            <a:endParaRPr lang="en-US" sz="3600"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9</a:t>
            </a:fld>
            <a:endParaRPr kumimoji="0" lang="en-US"/>
          </a:p>
        </p:txBody>
      </p:sp>
      <p:pic>
        <p:nvPicPr>
          <p:cNvPr id="88070" name="Picture 6" descr="http://www.ewels.info/img/science/nanotubes/tube.angled.jpg"/>
          <p:cNvPicPr>
            <a:picLocks noChangeAspect="1" noChangeArrowheads="1"/>
          </p:cNvPicPr>
          <p:nvPr/>
        </p:nvPicPr>
        <p:blipFill>
          <a:blip r:embed="rId2" cstate="print"/>
          <a:srcRect/>
          <a:stretch>
            <a:fillRect/>
          </a:stretch>
        </p:blipFill>
        <p:spPr bwMode="auto">
          <a:xfrm>
            <a:off x="1219200" y="1676400"/>
            <a:ext cx="1310590" cy="2209800"/>
          </a:xfrm>
          <a:prstGeom prst="rect">
            <a:avLst/>
          </a:prstGeom>
          <a:noFill/>
        </p:spPr>
      </p:pic>
      <p:pic>
        <p:nvPicPr>
          <p:cNvPr id="88066" name="Picture 2" descr="http://scifun.chem.wisc.edu/chemweek/buckball/bucky.gif"/>
          <p:cNvPicPr>
            <a:picLocks noChangeAspect="1" noChangeArrowheads="1"/>
          </p:cNvPicPr>
          <p:nvPr/>
        </p:nvPicPr>
        <p:blipFill>
          <a:blip r:embed="rId3" cstate="print"/>
          <a:srcRect/>
          <a:stretch>
            <a:fillRect/>
          </a:stretch>
        </p:blipFill>
        <p:spPr bwMode="auto">
          <a:xfrm>
            <a:off x="381000" y="1752600"/>
            <a:ext cx="1117600" cy="1219200"/>
          </a:xfrm>
          <a:prstGeom prst="rect">
            <a:avLst/>
          </a:prstGeom>
          <a:noFill/>
        </p:spPr>
      </p:pic>
      <p:pic>
        <p:nvPicPr>
          <p:cNvPr id="88072" name="Picture 8" descr="http://kara.allthingsd.com/files/2007/11/01-coll-dna-knoll-l.jpg"/>
          <p:cNvPicPr>
            <a:picLocks noChangeAspect="1" noChangeArrowheads="1"/>
          </p:cNvPicPr>
          <p:nvPr/>
        </p:nvPicPr>
        <p:blipFill>
          <a:blip r:embed="rId4" cstate="print"/>
          <a:srcRect/>
          <a:stretch>
            <a:fillRect/>
          </a:stretch>
        </p:blipFill>
        <p:spPr bwMode="auto">
          <a:xfrm>
            <a:off x="7010400" y="1752600"/>
            <a:ext cx="1838374" cy="2381250"/>
          </a:xfrm>
          <a:prstGeom prst="rect">
            <a:avLst/>
          </a:prstGeom>
          <a:noFill/>
        </p:spPr>
      </p:pic>
      <p:pic>
        <p:nvPicPr>
          <p:cNvPr id="88074" name="Picture 10" descr="http://www.nsf.gov/news/mmg/media/images/105_1_f.jpg"/>
          <p:cNvPicPr>
            <a:picLocks noChangeAspect="1" noChangeArrowheads="1"/>
          </p:cNvPicPr>
          <p:nvPr/>
        </p:nvPicPr>
        <p:blipFill>
          <a:blip r:embed="rId5" cstate="print"/>
          <a:srcRect/>
          <a:stretch>
            <a:fillRect/>
          </a:stretch>
        </p:blipFill>
        <p:spPr bwMode="auto">
          <a:xfrm>
            <a:off x="6293426" y="4343400"/>
            <a:ext cx="2606387" cy="1638300"/>
          </a:xfrm>
          <a:prstGeom prst="rect">
            <a:avLst/>
          </a:prstGeom>
          <a:noFill/>
        </p:spPr>
      </p:pic>
      <p:pic>
        <p:nvPicPr>
          <p:cNvPr id="88076" name="Picture 12" descr="http://www3.physik.uni-greifswald.de/method/afm/AFM_tip.jpg"/>
          <p:cNvPicPr>
            <a:picLocks noChangeAspect="1" noChangeArrowheads="1"/>
          </p:cNvPicPr>
          <p:nvPr/>
        </p:nvPicPr>
        <p:blipFill>
          <a:blip r:embed="rId6" cstate="print"/>
          <a:srcRect/>
          <a:stretch>
            <a:fillRect/>
          </a:stretch>
        </p:blipFill>
        <p:spPr bwMode="auto">
          <a:xfrm>
            <a:off x="1143000" y="4191000"/>
            <a:ext cx="1866900" cy="1571625"/>
          </a:xfrm>
          <a:prstGeom prst="rect">
            <a:avLst/>
          </a:prstGeom>
          <a:noFill/>
        </p:spPr>
      </p:pic>
      <p:sp>
        <p:nvSpPr>
          <p:cNvPr id="13" name="Left-Right Arrow 12"/>
          <p:cNvSpPr/>
          <p:nvPr/>
        </p:nvSpPr>
        <p:spPr>
          <a:xfrm>
            <a:off x="2895600" y="2133600"/>
            <a:ext cx="3810000" cy="2133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Intersection of Physics and Engineering with Chemistry and Biology</a:t>
            </a:r>
            <a:endParaRPr lang="en-US" sz="1600" dirty="0"/>
          </a:p>
        </p:txBody>
      </p:sp>
      <p:pic>
        <p:nvPicPr>
          <p:cNvPr id="14" name="Picture 13" descr="ant SEM.gif"/>
          <p:cNvPicPr>
            <a:picLocks noChangeAspect="1"/>
          </p:cNvPicPr>
          <p:nvPr/>
        </p:nvPicPr>
        <p:blipFill>
          <a:blip r:embed="rId7" cstate="print"/>
          <a:stretch>
            <a:fillRect/>
          </a:stretch>
        </p:blipFill>
        <p:spPr>
          <a:xfrm>
            <a:off x="3505200" y="4419600"/>
            <a:ext cx="2540000" cy="1905000"/>
          </a:xfrm>
          <a:prstGeom prst="rect">
            <a:avLst/>
          </a:prstGeom>
        </p:spPr>
      </p:pic>
      <p:sp>
        <p:nvSpPr>
          <p:cNvPr id="17" name="Date Placeholder 3"/>
          <p:cNvSpPr>
            <a:spLocks noGrp="1"/>
          </p:cNvSpPr>
          <p:nvPr/>
        </p:nvSpPr>
        <p:spPr>
          <a:xfrm>
            <a:off x="6248400" y="63197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8/8/2015</a:t>
            </a:r>
            <a:endParaRPr lang="en-US" dirty="0"/>
          </a:p>
        </p:txBody>
      </p:sp>
      <p:sp>
        <p:nvSpPr>
          <p:cNvPr id="18" name="Footer Placeholder 5"/>
          <p:cNvSpPr>
            <a:spLocks noGrp="1"/>
          </p:cNvSpPr>
          <p:nvPr/>
        </p:nvSpPr>
        <p:spPr>
          <a:xfrm>
            <a:off x="2133600" y="632460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sm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J</a:t>
            </a:r>
            <a:r>
              <a:rPr lang="en-US" dirty="0"/>
              <a:t>.</a:t>
            </a:r>
            <a:r>
              <a:rPr lang="en-US" dirty="0" smtClean="0"/>
              <a:t> N. Denenberg- Fairfield Univ. - EE315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159</TotalTime>
  <Words>1730</Words>
  <Application>Microsoft Office PowerPoint</Application>
  <PresentationFormat>On-screen Show (4:3)</PresentationFormat>
  <Paragraphs>366</Paragraphs>
  <Slides>20</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2" baseType="lpstr">
      <vt:lpstr>Arial</vt:lpstr>
      <vt:lpstr>Arial Narrow</vt:lpstr>
      <vt:lpstr>Arial Rounded MT Bold</vt:lpstr>
      <vt:lpstr>Calibri</vt:lpstr>
      <vt:lpstr>Courier New</vt:lpstr>
      <vt:lpstr>굴림</vt:lpstr>
      <vt:lpstr>Times New Roman</vt:lpstr>
      <vt:lpstr>Trebuchet MS</vt:lpstr>
      <vt:lpstr>Wingdings</vt:lpstr>
      <vt:lpstr>Mod</vt:lpstr>
      <vt:lpstr>Slide</vt:lpstr>
      <vt:lpstr>비트맵 이미지</vt:lpstr>
      <vt:lpstr>EE 315/ECE 451 Nanoelectronics I </vt:lpstr>
      <vt:lpstr>Outline</vt:lpstr>
      <vt:lpstr>Syllabus</vt:lpstr>
      <vt:lpstr>Objectives &amp; Outcomes</vt:lpstr>
      <vt:lpstr>Grading</vt:lpstr>
      <vt:lpstr>Class Topics</vt:lpstr>
      <vt:lpstr>Conceptualize a nanometer</vt:lpstr>
      <vt:lpstr>Moore’s Law</vt:lpstr>
      <vt:lpstr>Nanotechnology –  Allows Continuing Moore’s Law?</vt:lpstr>
      <vt:lpstr>How Small is Nano?</vt:lpstr>
      <vt:lpstr>Scale from Top to Bottom</vt:lpstr>
      <vt:lpstr>PowerPoint Presentation</vt:lpstr>
      <vt:lpstr>Modern Electrical Computers:  First Integrated Circuit</vt:lpstr>
      <vt:lpstr>Parallel microchip fabrication</vt:lpstr>
      <vt:lpstr>The critical innovation: (photo)lithography</vt:lpstr>
      <vt:lpstr>PowerPoint Presentation</vt:lpstr>
      <vt:lpstr>PowerPoint Presentation</vt:lpstr>
      <vt:lpstr>DNA Self-Assembly</vt:lpstr>
      <vt:lpstr>Nanoelectronics? Problems with shrinking</vt:lpstr>
      <vt:lpstr>Nanotechnology Potential</vt:lpstr>
    </vt:vector>
  </TitlesOfParts>
  <Company>Fairfield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315/ECE 451 Nanoelectronics I </dc:title>
  <dc:creator>Ryan Munden</dc:creator>
  <cp:lastModifiedBy>Jeffrey Denenberg</cp:lastModifiedBy>
  <cp:revision>35</cp:revision>
  <dcterms:created xsi:type="dcterms:W3CDTF">2010-09-13T20:08:01Z</dcterms:created>
  <dcterms:modified xsi:type="dcterms:W3CDTF">2015-08-11T16:17:28Z</dcterms:modified>
</cp:coreProperties>
</file>