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2" r:id="rId1"/>
  </p:sldMasterIdLst>
  <p:notesMasterIdLst>
    <p:notesMasterId r:id="rId18"/>
  </p:notesMasterIdLst>
  <p:sldIdLst>
    <p:sldId id="256" r:id="rId2"/>
    <p:sldId id="258" r:id="rId3"/>
    <p:sldId id="259" r:id="rId4"/>
    <p:sldId id="267" r:id="rId5"/>
    <p:sldId id="268" r:id="rId6"/>
    <p:sldId id="269" r:id="rId7"/>
    <p:sldId id="270" r:id="rId8"/>
    <p:sldId id="271" r:id="rId9"/>
    <p:sldId id="272" r:id="rId10"/>
    <p:sldId id="273" r:id="rId11"/>
    <p:sldId id="274" r:id="rId12"/>
    <p:sldId id="277" r:id="rId13"/>
    <p:sldId id="275" r:id="rId14"/>
    <p:sldId id="276" r:id="rId15"/>
    <p:sldId id="260" r:id="rId16"/>
    <p:sldId id="27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072" autoAdjust="0"/>
  </p:normalViewPr>
  <p:slideViewPr>
    <p:cSldViewPr>
      <p:cViewPr varScale="1">
        <p:scale>
          <a:sx n="68" d="100"/>
          <a:sy n="68" d="100"/>
        </p:scale>
        <p:origin x="1240"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4"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 Id="rId5" Type="http://schemas.openxmlformats.org/officeDocument/2006/relationships/image" Target="../media/image14.wmf"/><Relationship Id="rId4"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 Id="rId5" Type="http://schemas.openxmlformats.org/officeDocument/2006/relationships/image" Target="../media/image19.wmf"/><Relationship Id="rId4" Type="http://schemas.openxmlformats.org/officeDocument/2006/relationships/image" Target="../media/image18.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20.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8FD8FB-87B7-4E90-863E-96FB678828E8}" type="datetimeFigureOut">
              <a:rPr lang="en-US" smtClean="0"/>
              <a:pPr/>
              <a:t>8/12/2015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AAB4F8-D0F2-4C59-BEB2-01A05EA806E3}" type="slidenum">
              <a:rPr lang="en-US" smtClean="0"/>
              <a:pPr/>
              <a:t>‹#›</a:t>
            </a:fld>
            <a:endParaRPr lang="en-US"/>
          </a:p>
        </p:txBody>
      </p:sp>
    </p:spTree>
    <p:extLst>
      <p:ext uri="{BB962C8B-B14F-4D97-AF65-F5344CB8AC3E}">
        <p14:creationId xmlns:p14="http://schemas.microsoft.com/office/powerpoint/2010/main" val="30926738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en.wikipedia.org/wiki/Divergence#cite_note-1"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en.wikipedia.org/wiki/Charles_Hermite" TargetMode="External"/><Relationship Id="rId3" Type="http://schemas.openxmlformats.org/officeDocument/2006/relationships/hyperlink" Target="https://en.wikipedia.org/wiki/Square_matrix" TargetMode="External"/><Relationship Id="rId7" Type="http://schemas.openxmlformats.org/officeDocument/2006/relationships/hyperlink" Target="https://en.wikipedia.org/wiki/Symmetric_matrix" TargetMode="External"/><Relationship Id="rId2" Type="http://schemas.openxmlformats.org/officeDocument/2006/relationships/slide" Target="../slides/slide6.xml"/><Relationship Id="rId1" Type="http://schemas.openxmlformats.org/officeDocument/2006/relationships/notesMaster" Target="../notesMasters/notesMaster1.xml"/><Relationship Id="rId6" Type="http://schemas.openxmlformats.org/officeDocument/2006/relationships/hyperlink" Target="https://en.wikipedia.org/wiki/Complex_conjugate" TargetMode="External"/><Relationship Id="rId5" Type="http://schemas.openxmlformats.org/officeDocument/2006/relationships/hyperlink" Target="https://en.wikipedia.org/wiki/Conjugate_transpose" TargetMode="External"/><Relationship Id="rId4" Type="http://schemas.openxmlformats.org/officeDocument/2006/relationships/hyperlink" Target="https://en.wikipedia.org/wiki/Complex_number" TargetMode="External"/><Relationship Id="rId9" Type="http://schemas.openxmlformats.org/officeDocument/2006/relationships/hyperlink" Target="https://en.wikipedia.org/wiki/Eigenvalues_and_eigenvectors"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8" Type="http://schemas.openxmlformats.org/officeDocument/2006/relationships/hyperlink" Target="https://en.wikipedia.org/wiki/Newtonian_mechanics" TargetMode="External"/><Relationship Id="rId3" Type="http://schemas.openxmlformats.org/officeDocument/2006/relationships/hyperlink" Target="https://en.wikipedia.org/wiki/Quantum_mechanics" TargetMode="External"/><Relationship Id="rId7" Type="http://schemas.openxmlformats.org/officeDocument/2006/relationships/hyperlink" Target="https://en.wikipedia.org/wiki/William_Rowan_Hamilton" TargetMode="Externa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s://en.wikipedia.org/wiki/Spectrum_of_an_operator" TargetMode="External"/><Relationship Id="rId5" Type="http://schemas.openxmlformats.org/officeDocument/2006/relationships/hyperlink" Target="https://en.wikipedia.org/wiki/Energy" TargetMode="External"/><Relationship Id="rId4" Type="http://schemas.openxmlformats.org/officeDocument/2006/relationships/hyperlink" Target="https://en.wikipedia.org/wiki/Operator_(physics)" TargetMode="External"/><Relationship Id="rId9" Type="http://schemas.openxmlformats.org/officeDocument/2006/relationships/hyperlink" Target="https://en.wikipedia.org/wiki/Hamiltonian_mechanics"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Derived </a:t>
            </a:r>
            <a:r>
              <a:rPr lang="en-US" dirty="0" smtClean="0"/>
              <a:t>from a </a:t>
            </a:r>
            <a:r>
              <a:rPr lang="en-US" dirty="0" smtClean="0"/>
              <a:t>lecture created by Dr. Ryan Munden in 2011</a:t>
            </a:r>
            <a:endParaRPr lang="en-US" dirty="0"/>
          </a:p>
        </p:txBody>
      </p:sp>
      <p:sp>
        <p:nvSpPr>
          <p:cNvPr id="4" name="Slide Number Placeholder 3"/>
          <p:cNvSpPr>
            <a:spLocks noGrp="1"/>
          </p:cNvSpPr>
          <p:nvPr>
            <p:ph type="sldNum" sz="quarter" idx="10"/>
          </p:nvPr>
        </p:nvSpPr>
        <p:spPr/>
        <p:txBody>
          <a:bodyPr/>
          <a:lstStyle/>
          <a:p>
            <a:fld id="{0BAAB4F8-D0F2-4C59-BEB2-01A05EA806E3}" type="slidenum">
              <a:rPr lang="en-US" smtClean="0"/>
              <a:pPr/>
              <a:t>1</a:t>
            </a:fld>
            <a:endParaRPr lang="en-US"/>
          </a:p>
        </p:txBody>
      </p:sp>
    </p:spTree>
    <p:extLst>
      <p:ext uri="{BB962C8B-B14F-4D97-AF65-F5344CB8AC3E}">
        <p14:creationId xmlns:p14="http://schemas.microsoft.com/office/powerpoint/2010/main" val="28918945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a:r>
            <a:r>
              <a:rPr lang="en-US" dirty="0" smtClean="0">
                <a:effectLst/>
              </a:rPr>
              <a:t>In physical terms, the divergence of a three-dimensional vector field is the extent to which the vector field flow behaves like a source or a sink at a given point. It is a local measure of its "outgoingness"—the extent to which there is more exiting an infinitesimal region of space than entering it. If the divergence is nonzero at some point then there must be a source or sink at that position.</a:t>
            </a:r>
            <a:r>
              <a:rPr lang="en-US" b="0" i="0" baseline="30000" dirty="0" smtClean="0">
                <a:effectLst/>
                <a:hlinkClick r:id="rId3"/>
              </a:rPr>
              <a:t>[1]</a:t>
            </a:r>
            <a:r>
              <a:rPr lang="en-US" dirty="0" smtClean="0">
                <a:effectLst/>
              </a:rPr>
              <a:t> (Note that we are imagining the vector field to be like the velocity vector field of a fluid (in motion) when we use the terms flow, sink and so on.)”</a:t>
            </a:r>
          </a:p>
          <a:p>
            <a:r>
              <a:rPr lang="en-US" dirty="0" smtClean="0">
                <a:effectLst/>
              </a:rPr>
              <a:t>Wikipedia</a:t>
            </a:r>
            <a:endParaRPr lang="en-US" dirty="0"/>
          </a:p>
        </p:txBody>
      </p:sp>
      <p:sp>
        <p:nvSpPr>
          <p:cNvPr id="4" name="Slide Number Placeholder 3"/>
          <p:cNvSpPr>
            <a:spLocks noGrp="1"/>
          </p:cNvSpPr>
          <p:nvPr>
            <p:ph type="sldNum" sz="quarter" idx="10"/>
          </p:nvPr>
        </p:nvSpPr>
        <p:spPr/>
        <p:txBody>
          <a:bodyPr/>
          <a:lstStyle/>
          <a:p>
            <a:fld id="{0BAAB4F8-D0F2-4C59-BEB2-01A05EA806E3}" type="slidenum">
              <a:rPr lang="en-US" smtClean="0"/>
              <a:pPr/>
              <a:t>15</a:t>
            </a:fld>
            <a:endParaRPr lang="en-US"/>
          </a:p>
        </p:txBody>
      </p:sp>
    </p:spTree>
    <p:extLst>
      <p:ext uri="{BB962C8B-B14F-4D97-AF65-F5344CB8AC3E}">
        <p14:creationId xmlns:p14="http://schemas.microsoft.com/office/powerpoint/2010/main" val="4654935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AAB4F8-D0F2-4C59-BEB2-01A05EA806E3}" type="slidenum">
              <a:rPr lang="en-US" smtClean="0"/>
              <a:pPr/>
              <a:t>16</a:t>
            </a:fld>
            <a:endParaRPr lang="en-US"/>
          </a:p>
        </p:txBody>
      </p:sp>
    </p:spTree>
    <p:extLst>
      <p:ext uri="{BB962C8B-B14F-4D97-AF65-F5344CB8AC3E}">
        <p14:creationId xmlns:p14="http://schemas.microsoft.com/office/powerpoint/2010/main" val="657569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AAB4F8-D0F2-4C59-BEB2-01A05EA806E3}" type="slidenum">
              <a:rPr lang="en-US" smtClean="0"/>
              <a:pPr/>
              <a:t>2</a:t>
            </a:fld>
            <a:endParaRPr lang="en-US"/>
          </a:p>
        </p:txBody>
      </p:sp>
    </p:spTree>
    <p:extLst>
      <p:ext uri="{BB962C8B-B14F-4D97-AF65-F5344CB8AC3E}">
        <p14:creationId xmlns:p14="http://schemas.microsoft.com/office/powerpoint/2010/main" val="34780790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sym typeface="Symbol" panose="05050102010706020507" pitchFamily="18" charset="2"/>
              </a:rPr>
              <a:t>(</a:t>
            </a:r>
            <a:r>
              <a:rPr lang="en-US" dirty="0" err="1" smtClean="0">
                <a:sym typeface="Symbol" panose="05050102010706020507" pitchFamily="18" charset="2"/>
              </a:rPr>
              <a:t>x,t</a:t>
            </a:r>
            <a:r>
              <a:rPr lang="en-US" dirty="0" smtClean="0">
                <a:sym typeface="Symbol" panose="05050102010706020507" pitchFamily="18" charset="2"/>
              </a:rPr>
              <a:t>) is the Complex plane wave, the classical,</a:t>
            </a:r>
            <a:r>
              <a:rPr lang="en-US" baseline="0" dirty="0" smtClean="0">
                <a:sym typeface="Symbol" panose="05050102010706020507" pitchFamily="18" charset="2"/>
              </a:rPr>
              <a:t> real wave is found by taking the real part of </a:t>
            </a:r>
            <a:r>
              <a:rPr lang="en-US" dirty="0" smtClean="0">
                <a:sym typeface="Symbol" panose="05050102010706020507" pitchFamily="18" charset="2"/>
              </a:rPr>
              <a:t>(</a:t>
            </a:r>
            <a:r>
              <a:rPr lang="en-US" dirty="0" err="1" smtClean="0">
                <a:sym typeface="Symbol" panose="05050102010706020507" pitchFamily="18" charset="2"/>
              </a:rPr>
              <a:t>x,t</a:t>
            </a:r>
            <a:r>
              <a:rPr lang="en-US" dirty="0" smtClean="0">
                <a:sym typeface="Symbol" panose="05050102010706020507" pitchFamily="18" charset="2"/>
              </a:rPr>
              <a:t>) or A cos(</a:t>
            </a:r>
            <a:r>
              <a:rPr lang="en-US" dirty="0" err="1" smtClean="0">
                <a:sym typeface="Symbol" panose="05050102010706020507" pitchFamily="18" charset="2"/>
              </a:rPr>
              <a:t>kx</a:t>
            </a:r>
            <a:r>
              <a:rPr lang="en-US" dirty="0" smtClean="0">
                <a:sym typeface="Symbol" panose="05050102010706020507" pitchFamily="18" charset="2"/>
              </a:rPr>
              <a:t> - t)</a:t>
            </a:r>
            <a:r>
              <a:rPr lang="en-US" baseline="0" dirty="0" smtClean="0">
                <a:sym typeface="Symbol" panose="05050102010706020507" pitchFamily="18" charset="2"/>
              </a:rPr>
              <a:t>, if A is real</a:t>
            </a:r>
            <a:endParaRPr lang="en-US" dirty="0"/>
          </a:p>
        </p:txBody>
      </p:sp>
      <p:sp>
        <p:nvSpPr>
          <p:cNvPr id="4" name="Slide Number Placeholder 3"/>
          <p:cNvSpPr>
            <a:spLocks noGrp="1"/>
          </p:cNvSpPr>
          <p:nvPr>
            <p:ph type="sldNum" sz="quarter" idx="10"/>
          </p:nvPr>
        </p:nvSpPr>
        <p:spPr/>
        <p:txBody>
          <a:bodyPr/>
          <a:lstStyle/>
          <a:p>
            <a:fld id="{0BAAB4F8-D0F2-4C59-BEB2-01A05EA806E3}" type="slidenum">
              <a:rPr lang="en-US" smtClean="0"/>
              <a:pPr/>
              <a:t>3</a:t>
            </a:fld>
            <a:endParaRPr lang="en-US"/>
          </a:p>
        </p:txBody>
      </p:sp>
    </p:spTree>
    <p:extLst>
      <p:ext uri="{BB962C8B-B14F-4D97-AF65-F5344CB8AC3E}">
        <p14:creationId xmlns:p14="http://schemas.microsoft.com/office/powerpoint/2010/main" val="29175337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r </a:t>
            </a:r>
            <a:r>
              <a:rPr lang="en-US" dirty="0" smtClean="0"/>
              <a:t>is the position vector.</a:t>
            </a:r>
            <a:r>
              <a:rPr lang="en-US" baseline="0" dirty="0" smtClean="0"/>
              <a:t>  In Cartesian coordinates: </a:t>
            </a:r>
            <a:r>
              <a:rPr lang="en-US" b="1" baseline="0" dirty="0" smtClean="0"/>
              <a:t>r</a:t>
            </a:r>
            <a:r>
              <a:rPr lang="en-US" baseline="0" dirty="0" smtClean="0"/>
              <a:t> = </a:t>
            </a:r>
            <a:r>
              <a:rPr lang="en-US" b="1" baseline="0" dirty="0" err="1" smtClean="0"/>
              <a:t>a</a:t>
            </a:r>
            <a:r>
              <a:rPr lang="en-US" b="1" baseline="-25000" dirty="0" err="1" smtClean="0"/>
              <a:t>x</a:t>
            </a:r>
            <a:r>
              <a:rPr lang="en-US" baseline="0" dirty="0" err="1" smtClean="0"/>
              <a:t>x</a:t>
            </a:r>
            <a:r>
              <a:rPr lang="en-US" baseline="0" dirty="0" smtClean="0"/>
              <a:t> + </a:t>
            </a:r>
            <a:r>
              <a:rPr kumimoji="0" lang="en-US" sz="1200" b="1" i="0" u="none" strike="noStrike" kern="1200" cap="none" spc="0" normalizeH="0" baseline="0" noProof="0" dirty="0" smtClean="0">
                <a:ln>
                  <a:noFill/>
                </a:ln>
                <a:solidFill>
                  <a:prstClr val="black"/>
                </a:solidFill>
                <a:effectLst/>
                <a:uLnTx/>
                <a:uFillTx/>
                <a:latin typeface="+mn-lt"/>
                <a:ea typeface="+mn-ea"/>
                <a:cs typeface="+mn-cs"/>
              </a:rPr>
              <a:t>a</a:t>
            </a:r>
            <a:r>
              <a:rPr kumimoji="0" lang="en-US" sz="1200" b="1" i="0" u="none" strike="noStrike" kern="1200" cap="none" spc="0" normalizeH="0" baseline="-25000" noProof="0" dirty="0" smtClean="0">
                <a:ln>
                  <a:noFill/>
                </a:ln>
                <a:solidFill>
                  <a:prstClr val="black"/>
                </a:solidFill>
                <a:effectLst/>
                <a:uLnTx/>
                <a:uFillTx/>
                <a:latin typeface="+mn-lt"/>
                <a:ea typeface="+mn-ea"/>
                <a:cs typeface="+mn-cs"/>
              </a:rPr>
              <a:t>y</a:t>
            </a:r>
            <a:r>
              <a:rPr lang="en-US" baseline="0" dirty="0" smtClean="0"/>
              <a:t>y +</a:t>
            </a:r>
            <a:r>
              <a:rPr lang="en-US" b="1" baseline="0" dirty="0" smtClean="0"/>
              <a:t>a</a:t>
            </a:r>
            <a:r>
              <a:rPr lang="en-US" b="1" baseline="-25000" dirty="0" smtClean="0"/>
              <a:t>z</a:t>
            </a:r>
            <a:r>
              <a:rPr lang="en-US" baseline="0" dirty="0" smtClean="0"/>
              <a:t>z = </a:t>
            </a:r>
            <a:r>
              <a:rPr lang="en-US" b="1" baseline="0" dirty="0" smtClean="0"/>
              <a:t>i</a:t>
            </a:r>
            <a:r>
              <a:rPr lang="en-US" baseline="0" dirty="0" smtClean="0"/>
              <a:t>x + </a:t>
            </a:r>
            <a:r>
              <a:rPr kumimoji="0" lang="en-US" sz="1200" b="1" i="0" u="none" strike="noStrike" kern="1200" cap="none" spc="0" normalizeH="0" baseline="0" noProof="0" dirty="0" smtClean="0">
                <a:ln>
                  <a:noFill/>
                </a:ln>
                <a:solidFill>
                  <a:prstClr val="black"/>
                </a:solidFill>
                <a:effectLst/>
                <a:uLnTx/>
                <a:uFillTx/>
                <a:latin typeface="+mn-lt"/>
                <a:ea typeface="+mn-ea"/>
                <a:cs typeface="+mn-cs"/>
              </a:rPr>
              <a:t>j</a:t>
            </a:r>
            <a:r>
              <a:rPr lang="en-US" baseline="0" dirty="0" smtClean="0"/>
              <a:t>y +</a:t>
            </a:r>
            <a:r>
              <a:rPr lang="en-US" b="1" baseline="0" dirty="0" err="1" smtClean="0"/>
              <a:t>k</a:t>
            </a:r>
            <a:r>
              <a:rPr lang="en-US" baseline="0" dirty="0" err="1" smtClean="0"/>
              <a:t>z</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0BAAB4F8-D0F2-4C59-BEB2-01A05EA806E3}" type="slidenum">
              <a:rPr lang="en-US" smtClean="0"/>
              <a:pPr/>
              <a:t>4</a:t>
            </a:fld>
            <a:endParaRPr lang="en-US"/>
          </a:p>
        </p:txBody>
      </p:sp>
    </p:spTree>
    <p:extLst>
      <p:ext uri="{BB962C8B-B14F-4D97-AF65-F5344CB8AC3E}">
        <p14:creationId xmlns:p14="http://schemas.microsoft.com/office/powerpoint/2010/main" val="32504901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P </a:t>
            </a:r>
            <a:r>
              <a:rPr lang="en-US" dirty="0" smtClean="0"/>
              <a:t>is the probability of a</a:t>
            </a:r>
            <a:r>
              <a:rPr lang="en-US" baseline="0" dirty="0" smtClean="0"/>
              <a:t> particle being in the region </a:t>
            </a:r>
            <a:r>
              <a:rPr lang="en-US" baseline="0" dirty="0" smtClean="0">
                <a:sym typeface="Symbol" panose="05050102010706020507" pitchFamily="18" charset="2"/>
              </a:rPr>
              <a:t></a:t>
            </a:r>
            <a:endParaRPr lang="en-US" dirty="0"/>
          </a:p>
        </p:txBody>
      </p:sp>
      <p:sp>
        <p:nvSpPr>
          <p:cNvPr id="4" name="Slide Number Placeholder 3"/>
          <p:cNvSpPr>
            <a:spLocks noGrp="1"/>
          </p:cNvSpPr>
          <p:nvPr>
            <p:ph type="sldNum" sz="quarter" idx="10"/>
          </p:nvPr>
        </p:nvSpPr>
        <p:spPr/>
        <p:txBody>
          <a:bodyPr/>
          <a:lstStyle/>
          <a:p>
            <a:fld id="{0BAAB4F8-D0F2-4C59-BEB2-01A05EA806E3}" type="slidenum">
              <a:rPr lang="en-US" smtClean="0"/>
              <a:pPr/>
              <a:t>5</a:t>
            </a:fld>
            <a:endParaRPr lang="en-US"/>
          </a:p>
        </p:txBody>
      </p:sp>
    </p:spTree>
    <p:extLst>
      <p:ext uri="{BB962C8B-B14F-4D97-AF65-F5344CB8AC3E}">
        <p14:creationId xmlns:p14="http://schemas.microsoft.com/office/powerpoint/2010/main" val="23390526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dirty="0" smtClean="0">
                <a:effectLst/>
              </a:rPr>
              <a:t>“In mathematics, a </a:t>
            </a:r>
            <a:r>
              <a:rPr lang="en-US" b="1" dirty="0" smtClean="0">
                <a:effectLst/>
              </a:rPr>
              <a:t>Hermitian matrix</a:t>
            </a:r>
            <a:r>
              <a:rPr lang="en-US" dirty="0" smtClean="0">
                <a:effectLst/>
              </a:rPr>
              <a:t> (or </a:t>
            </a:r>
            <a:r>
              <a:rPr lang="en-US" b="1" dirty="0" smtClean="0">
                <a:effectLst/>
              </a:rPr>
              <a:t>self-</a:t>
            </a:r>
            <a:r>
              <a:rPr lang="en-US" b="1" dirty="0" err="1" smtClean="0">
                <a:effectLst/>
              </a:rPr>
              <a:t>adjoint</a:t>
            </a:r>
            <a:r>
              <a:rPr lang="en-US" b="1" dirty="0" smtClean="0">
                <a:effectLst/>
              </a:rPr>
              <a:t> matrix</a:t>
            </a:r>
            <a:r>
              <a:rPr lang="en-US" dirty="0" smtClean="0">
                <a:effectLst/>
              </a:rPr>
              <a:t>) is a </a:t>
            </a:r>
            <a:r>
              <a:rPr lang="en-US" dirty="0" smtClean="0">
                <a:effectLst/>
                <a:hlinkClick r:id="rId3" tooltip="Square matrix"/>
              </a:rPr>
              <a:t>square matrix</a:t>
            </a:r>
            <a:r>
              <a:rPr lang="en-US" dirty="0" smtClean="0">
                <a:effectLst/>
              </a:rPr>
              <a:t> with </a:t>
            </a:r>
            <a:r>
              <a:rPr lang="en-US" dirty="0" smtClean="0">
                <a:effectLst/>
                <a:hlinkClick r:id="rId4" tooltip="Complex number"/>
              </a:rPr>
              <a:t>complex</a:t>
            </a:r>
            <a:r>
              <a:rPr lang="en-US" dirty="0" smtClean="0">
                <a:effectLst/>
              </a:rPr>
              <a:t> entries that is equal to its own </a:t>
            </a:r>
            <a:r>
              <a:rPr lang="en-US" dirty="0" smtClean="0">
                <a:effectLst/>
                <a:hlinkClick r:id="rId5" tooltip="Conjugate transpose"/>
              </a:rPr>
              <a:t>conjugate transpose</a:t>
            </a:r>
            <a:r>
              <a:rPr lang="en-US" dirty="0" smtClean="0">
                <a:effectLst/>
              </a:rPr>
              <a:t>—that is, the element in the </a:t>
            </a:r>
            <a:r>
              <a:rPr lang="en-US" i="1" dirty="0" err="1" smtClean="0">
                <a:effectLst/>
              </a:rPr>
              <a:t>i</a:t>
            </a:r>
            <a:r>
              <a:rPr lang="en-US" dirty="0" err="1" smtClean="0">
                <a:effectLst/>
              </a:rPr>
              <a:t>-th</a:t>
            </a:r>
            <a:r>
              <a:rPr lang="en-US" dirty="0" smtClean="0">
                <a:effectLst/>
              </a:rPr>
              <a:t> row and </a:t>
            </a:r>
            <a:r>
              <a:rPr lang="en-US" i="1" dirty="0" smtClean="0">
                <a:effectLst/>
              </a:rPr>
              <a:t>j</a:t>
            </a:r>
            <a:r>
              <a:rPr lang="en-US" dirty="0" smtClean="0">
                <a:effectLst/>
              </a:rPr>
              <a:t>-</a:t>
            </a:r>
            <a:r>
              <a:rPr lang="en-US" dirty="0" err="1" smtClean="0">
                <a:effectLst/>
              </a:rPr>
              <a:t>th</a:t>
            </a:r>
            <a:r>
              <a:rPr lang="en-US" dirty="0" smtClean="0">
                <a:effectLst/>
              </a:rPr>
              <a:t> column is equal to the </a:t>
            </a:r>
            <a:r>
              <a:rPr lang="en-US" dirty="0" smtClean="0">
                <a:effectLst/>
                <a:hlinkClick r:id="rId6" tooltip="Complex conjugate"/>
              </a:rPr>
              <a:t>complex conjugate</a:t>
            </a:r>
            <a:r>
              <a:rPr lang="en-US" dirty="0" smtClean="0">
                <a:effectLst/>
              </a:rPr>
              <a:t> of the element in the </a:t>
            </a:r>
            <a:r>
              <a:rPr lang="en-US" i="1" dirty="0" smtClean="0">
                <a:effectLst/>
              </a:rPr>
              <a:t>j</a:t>
            </a:r>
            <a:r>
              <a:rPr lang="en-US" dirty="0" smtClean="0">
                <a:effectLst/>
              </a:rPr>
              <a:t>-</a:t>
            </a:r>
            <a:r>
              <a:rPr lang="en-US" dirty="0" err="1" smtClean="0">
                <a:effectLst/>
              </a:rPr>
              <a:t>th</a:t>
            </a:r>
            <a:r>
              <a:rPr lang="en-US" dirty="0" smtClean="0">
                <a:effectLst/>
              </a:rPr>
              <a:t> row and </a:t>
            </a:r>
            <a:r>
              <a:rPr lang="en-US" i="1" dirty="0" err="1" smtClean="0">
                <a:effectLst/>
              </a:rPr>
              <a:t>i</a:t>
            </a:r>
            <a:r>
              <a:rPr lang="en-US" dirty="0" err="1" smtClean="0">
                <a:effectLst/>
              </a:rPr>
              <a:t>-th</a:t>
            </a:r>
            <a:r>
              <a:rPr lang="en-US" dirty="0" smtClean="0">
                <a:effectLst/>
              </a:rPr>
              <a:t> column, for all indices </a:t>
            </a:r>
            <a:r>
              <a:rPr lang="en-US" i="1" dirty="0" err="1" smtClean="0">
                <a:effectLst/>
              </a:rPr>
              <a:t>i</a:t>
            </a:r>
            <a:r>
              <a:rPr lang="en-US" dirty="0" smtClean="0">
                <a:effectLst/>
              </a:rPr>
              <a:t> and </a:t>
            </a:r>
            <a:r>
              <a:rPr lang="en-US" i="1" dirty="0" smtClean="0">
                <a:effectLst/>
              </a:rPr>
              <a:t>j</a:t>
            </a:r>
            <a:r>
              <a:rPr lang="en-US" dirty="0" smtClean="0">
                <a:effectLst/>
              </a:rPr>
              <a:t>:</a:t>
            </a:r>
          </a:p>
          <a:p>
            <a:pPr rtl="0"/>
            <a:r>
              <a:rPr lang="en-US" dirty="0" smtClean="0">
                <a:effectLst/>
              </a:rPr>
              <a:t>or , in matrix </a:t>
            </a:r>
            <a:r>
              <a:rPr lang="en-US" dirty="0" err="1" smtClean="0">
                <a:effectLst/>
              </a:rPr>
              <a:t>form.Hermitian</a:t>
            </a:r>
            <a:r>
              <a:rPr lang="en-US" dirty="0" smtClean="0">
                <a:effectLst/>
              </a:rPr>
              <a:t> matrices can be understood as the complex extension of real </a:t>
            </a:r>
            <a:r>
              <a:rPr lang="en-US" dirty="0" smtClean="0">
                <a:effectLst/>
                <a:hlinkClick r:id="rId7" tooltip="Symmetric matrix"/>
              </a:rPr>
              <a:t>symmetric matrices</a:t>
            </a:r>
            <a:r>
              <a:rPr lang="en-US" dirty="0" smtClean="0">
                <a:effectLst/>
              </a:rPr>
              <a:t>.</a:t>
            </a:r>
          </a:p>
          <a:p>
            <a:pPr rtl="0"/>
            <a:r>
              <a:rPr lang="en-US" dirty="0" smtClean="0">
                <a:effectLst/>
              </a:rPr>
              <a:t>If the </a:t>
            </a:r>
            <a:r>
              <a:rPr lang="en-US" dirty="0" smtClean="0">
                <a:effectLst/>
                <a:hlinkClick r:id="rId5" tooltip="Conjugate transpose"/>
              </a:rPr>
              <a:t>conjugate transpose</a:t>
            </a:r>
            <a:r>
              <a:rPr lang="en-US" dirty="0" smtClean="0">
                <a:effectLst/>
              </a:rPr>
              <a:t> of a matrix is denoted by , then the Hermitian property can be written concisely as</a:t>
            </a:r>
          </a:p>
          <a:p>
            <a:pPr rtl="0"/>
            <a:r>
              <a:rPr lang="en-US" dirty="0" smtClean="0">
                <a:effectLst/>
              </a:rPr>
              <a:t>Hermitian matrices are named after </a:t>
            </a:r>
            <a:r>
              <a:rPr lang="en-US" dirty="0" smtClean="0">
                <a:effectLst/>
                <a:hlinkClick r:id="rId8" tooltip="Charles Hermite"/>
              </a:rPr>
              <a:t>Charles </a:t>
            </a:r>
            <a:r>
              <a:rPr lang="en-US" dirty="0" err="1" smtClean="0">
                <a:effectLst/>
                <a:hlinkClick r:id="rId8" tooltip="Charles Hermite"/>
              </a:rPr>
              <a:t>Hermite</a:t>
            </a:r>
            <a:r>
              <a:rPr lang="en-US" dirty="0" smtClean="0">
                <a:effectLst/>
              </a:rPr>
              <a:t>, who demonstrated in 1855 that matrices of this form share a property with real symmetric matrices of always having real </a:t>
            </a:r>
            <a:r>
              <a:rPr lang="en-US" dirty="0" smtClean="0">
                <a:effectLst/>
                <a:hlinkClick r:id="rId9" tooltip="Eigenvalues and eigenvectors"/>
              </a:rPr>
              <a:t>eigenvalues</a:t>
            </a:r>
            <a:r>
              <a:rPr lang="en-US" dirty="0" smtClean="0">
                <a:effectLst/>
              </a:rPr>
              <a:t>.”</a:t>
            </a:r>
          </a:p>
          <a:p>
            <a:r>
              <a:rPr lang="en-US" dirty="0" smtClean="0"/>
              <a:t>Wikipedia</a:t>
            </a:r>
            <a:endParaRPr lang="en-US" dirty="0"/>
          </a:p>
        </p:txBody>
      </p:sp>
      <p:sp>
        <p:nvSpPr>
          <p:cNvPr id="4" name="Slide Number Placeholder 3"/>
          <p:cNvSpPr>
            <a:spLocks noGrp="1"/>
          </p:cNvSpPr>
          <p:nvPr>
            <p:ph type="sldNum" sz="quarter" idx="10"/>
          </p:nvPr>
        </p:nvSpPr>
        <p:spPr/>
        <p:txBody>
          <a:bodyPr/>
          <a:lstStyle/>
          <a:p>
            <a:fld id="{0BAAB4F8-D0F2-4C59-BEB2-01A05EA806E3}" type="slidenum">
              <a:rPr lang="en-US" smtClean="0"/>
              <a:pPr/>
              <a:t>6</a:t>
            </a:fld>
            <a:endParaRPr lang="en-US"/>
          </a:p>
        </p:txBody>
      </p:sp>
    </p:spTree>
    <p:extLst>
      <p:ext uri="{BB962C8B-B14F-4D97-AF65-F5344CB8AC3E}">
        <p14:creationId xmlns:p14="http://schemas.microsoft.com/office/powerpoint/2010/main" val="41311160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definitions are covered in a course on Linear Algebra</a:t>
            </a:r>
            <a:endParaRPr lang="en-US" dirty="0"/>
          </a:p>
        </p:txBody>
      </p:sp>
      <p:sp>
        <p:nvSpPr>
          <p:cNvPr id="4" name="Slide Number Placeholder 3"/>
          <p:cNvSpPr>
            <a:spLocks noGrp="1"/>
          </p:cNvSpPr>
          <p:nvPr>
            <p:ph type="sldNum" sz="quarter" idx="10"/>
          </p:nvPr>
        </p:nvSpPr>
        <p:spPr/>
        <p:txBody>
          <a:bodyPr/>
          <a:lstStyle/>
          <a:p>
            <a:fld id="{0BAAB4F8-D0F2-4C59-BEB2-01A05EA806E3}" type="slidenum">
              <a:rPr lang="en-US" smtClean="0"/>
              <a:pPr/>
              <a:t>8</a:t>
            </a:fld>
            <a:endParaRPr lang="en-US"/>
          </a:p>
        </p:txBody>
      </p:sp>
    </p:spTree>
    <p:extLst>
      <p:ext uri="{BB962C8B-B14F-4D97-AF65-F5344CB8AC3E}">
        <p14:creationId xmlns:p14="http://schemas.microsoft.com/office/powerpoint/2010/main" val="32545455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sym typeface="Symbol" panose="05050102010706020507" pitchFamily="18" charset="2"/>
              </a:rPr>
              <a:t></a:t>
            </a:r>
            <a:r>
              <a:rPr lang="en-US" dirty="0" smtClean="0"/>
              <a:t>(x) is the Probability</a:t>
            </a:r>
            <a:r>
              <a:rPr lang="en-US" baseline="0" dirty="0" smtClean="0"/>
              <a:t> Density Function (PDF). See my PowerPoint presentation “Introduction to Noise” at my web site.</a:t>
            </a:r>
          </a:p>
          <a:p>
            <a:endParaRPr lang="en-US" baseline="0" dirty="0" smtClean="0"/>
          </a:p>
          <a:p>
            <a:r>
              <a:rPr lang="en-US" baseline="0" dirty="0" smtClean="0"/>
              <a:t>QM – short for quantum mechanics</a:t>
            </a:r>
            <a:endParaRPr lang="en-US" dirty="0"/>
          </a:p>
        </p:txBody>
      </p:sp>
      <p:sp>
        <p:nvSpPr>
          <p:cNvPr id="4" name="Slide Number Placeholder 3"/>
          <p:cNvSpPr>
            <a:spLocks noGrp="1"/>
          </p:cNvSpPr>
          <p:nvPr>
            <p:ph type="sldNum" sz="quarter" idx="10"/>
          </p:nvPr>
        </p:nvSpPr>
        <p:spPr/>
        <p:txBody>
          <a:bodyPr/>
          <a:lstStyle/>
          <a:p>
            <a:fld id="{0BAAB4F8-D0F2-4C59-BEB2-01A05EA806E3}" type="slidenum">
              <a:rPr lang="en-US" smtClean="0"/>
              <a:pPr/>
              <a:t>13</a:t>
            </a:fld>
            <a:endParaRPr lang="en-US"/>
          </a:p>
        </p:txBody>
      </p:sp>
    </p:spTree>
    <p:extLst>
      <p:ext uri="{BB962C8B-B14F-4D97-AF65-F5344CB8AC3E}">
        <p14:creationId xmlns:p14="http://schemas.microsoft.com/office/powerpoint/2010/main" val="37273180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dirty="0" smtClean="0">
                <a:effectLst/>
              </a:rPr>
              <a:t>“In </a:t>
            </a:r>
            <a:r>
              <a:rPr lang="en-US" dirty="0" smtClean="0">
                <a:effectLst/>
                <a:hlinkClick r:id="rId3" tooltip="Quantum mechanics"/>
              </a:rPr>
              <a:t>quantum mechanics</a:t>
            </a:r>
            <a:r>
              <a:rPr lang="en-US" dirty="0" smtClean="0">
                <a:effectLst/>
              </a:rPr>
              <a:t>, the </a:t>
            </a:r>
            <a:r>
              <a:rPr lang="en-US" b="1" dirty="0" smtClean="0">
                <a:effectLst/>
              </a:rPr>
              <a:t>Hamiltonian</a:t>
            </a:r>
            <a:r>
              <a:rPr lang="en-US" dirty="0" smtClean="0">
                <a:effectLst/>
              </a:rPr>
              <a:t> is the </a:t>
            </a:r>
            <a:r>
              <a:rPr lang="en-US" dirty="0" smtClean="0">
                <a:effectLst/>
                <a:hlinkClick r:id="rId4" tooltip="Operator (physics)"/>
              </a:rPr>
              <a:t>operator</a:t>
            </a:r>
            <a:r>
              <a:rPr lang="en-US" dirty="0" smtClean="0">
                <a:effectLst/>
              </a:rPr>
              <a:t> corresponding to the total </a:t>
            </a:r>
            <a:r>
              <a:rPr lang="en-US" dirty="0" smtClean="0">
                <a:effectLst/>
                <a:hlinkClick r:id="rId5" tooltip="Energy"/>
              </a:rPr>
              <a:t>energy</a:t>
            </a:r>
            <a:r>
              <a:rPr lang="en-US" dirty="0" smtClean="0">
                <a:effectLst/>
              </a:rPr>
              <a:t> of the system in most of the cases. It is usually denoted by </a:t>
            </a:r>
            <a:r>
              <a:rPr lang="en-US" i="1" dirty="0" smtClean="0">
                <a:effectLst/>
              </a:rPr>
              <a:t>H</a:t>
            </a:r>
            <a:r>
              <a:rPr lang="en-US" dirty="0" smtClean="0">
                <a:effectLst/>
              </a:rPr>
              <a:t>, also </a:t>
            </a:r>
            <a:r>
              <a:rPr lang="en-US" i="1" dirty="0" smtClean="0">
                <a:effectLst/>
              </a:rPr>
              <a:t>Ȟ</a:t>
            </a:r>
            <a:r>
              <a:rPr lang="en-US" dirty="0" smtClean="0">
                <a:effectLst/>
              </a:rPr>
              <a:t> or </a:t>
            </a:r>
            <a:r>
              <a:rPr lang="en-US" i="1" dirty="0" smtClean="0">
                <a:effectLst/>
              </a:rPr>
              <a:t>Ĥ</a:t>
            </a:r>
            <a:r>
              <a:rPr lang="en-US" dirty="0" smtClean="0">
                <a:effectLst/>
              </a:rPr>
              <a:t>. Its </a:t>
            </a:r>
            <a:r>
              <a:rPr lang="en-US" dirty="0" smtClean="0">
                <a:effectLst/>
                <a:hlinkClick r:id="rId6" tooltip="Spectrum of an operator"/>
              </a:rPr>
              <a:t>spectrum</a:t>
            </a:r>
            <a:r>
              <a:rPr lang="en-US" dirty="0" smtClean="0">
                <a:effectLst/>
              </a:rPr>
              <a:t> is the set of possible outcomes when one measures the total energy of a system. Because of its close relation to the time-evolution of a system, it is of fundamental importance in most formulations of quantum theory.</a:t>
            </a:r>
          </a:p>
          <a:p>
            <a:pPr rtl="0"/>
            <a:r>
              <a:rPr lang="en-US" dirty="0" smtClean="0">
                <a:effectLst/>
              </a:rPr>
              <a:t>The Hamiltonian is named after Sir </a:t>
            </a:r>
            <a:r>
              <a:rPr lang="en-US" dirty="0" smtClean="0">
                <a:effectLst/>
                <a:hlinkClick r:id="rId7" tooltip="William Rowan Hamilton"/>
              </a:rPr>
              <a:t>William Rowan Hamilton</a:t>
            </a:r>
            <a:r>
              <a:rPr lang="en-US" dirty="0" smtClean="0">
                <a:effectLst/>
              </a:rPr>
              <a:t> (1805 – 1865), an Irish physicist, astronomer, and mathematician, best known for his reformulation of </a:t>
            </a:r>
            <a:r>
              <a:rPr lang="en-US" dirty="0" smtClean="0">
                <a:effectLst/>
                <a:hlinkClick r:id="rId8" tooltip="Newtonian mechanics"/>
              </a:rPr>
              <a:t>Newtonian mechanics</a:t>
            </a:r>
            <a:r>
              <a:rPr lang="en-US" dirty="0" smtClean="0">
                <a:effectLst/>
              </a:rPr>
              <a:t>, now called </a:t>
            </a:r>
            <a:r>
              <a:rPr lang="en-US" dirty="0" smtClean="0">
                <a:effectLst/>
                <a:hlinkClick r:id="rId9" tooltip="Hamiltonian mechanics"/>
              </a:rPr>
              <a:t>Hamiltonian mechanics</a:t>
            </a:r>
            <a:r>
              <a:rPr lang="en-US" dirty="0" smtClean="0">
                <a:effectLst/>
              </a:rPr>
              <a:t>.</a:t>
            </a:r>
          </a:p>
          <a:p>
            <a:pPr rtl="0"/>
            <a:r>
              <a:rPr lang="en-US" dirty="0" smtClean="0">
                <a:effectLst/>
              </a:rPr>
              <a:t>Wikipedia</a:t>
            </a:r>
          </a:p>
          <a:p>
            <a:endParaRPr lang="en-US" dirty="0"/>
          </a:p>
        </p:txBody>
      </p:sp>
      <p:sp>
        <p:nvSpPr>
          <p:cNvPr id="4" name="Slide Number Placeholder 3"/>
          <p:cNvSpPr>
            <a:spLocks noGrp="1"/>
          </p:cNvSpPr>
          <p:nvPr>
            <p:ph type="sldNum" sz="quarter" idx="10"/>
          </p:nvPr>
        </p:nvSpPr>
        <p:spPr/>
        <p:txBody>
          <a:bodyPr/>
          <a:lstStyle/>
          <a:p>
            <a:fld id="{0BAAB4F8-D0F2-4C59-BEB2-01A05EA806E3}" type="slidenum">
              <a:rPr lang="en-US" smtClean="0"/>
              <a:pPr/>
              <a:t>14</a:t>
            </a:fld>
            <a:endParaRPr lang="en-US"/>
          </a:p>
        </p:txBody>
      </p:sp>
    </p:spTree>
    <p:extLst>
      <p:ext uri="{BB962C8B-B14F-4D97-AF65-F5344CB8AC3E}">
        <p14:creationId xmlns:p14="http://schemas.microsoft.com/office/powerpoint/2010/main" val="8187475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1"/>
          <p:cNvGrpSpPr/>
          <p:nvPr/>
        </p:nvGrpSpPr>
        <p:grpSpPr>
          <a:xfrm>
            <a:off x="0" y="0"/>
            <a:ext cx="9144000" cy="6400800"/>
            <a:chOff x="0" y="0"/>
            <a:chExt cx="9144000" cy="6400800"/>
          </a:xfrm>
        </p:grpSpPr>
        <p:sp>
          <p:nvSpPr>
            <p:cNvPr id="16" name="Rectangle 15"/>
            <p:cNvSpPr/>
            <p:nvPr/>
          </p:nvSpPr>
          <p:spPr>
            <a:xfrm>
              <a:off x="1828800" y="4572000"/>
              <a:ext cx="6858000" cy="1828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10"/>
            <p:cNvGrpSpPr/>
            <p:nvPr/>
          </p:nvGrpSpPr>
          <p:grpSpPr>
            <a:xfrm>
              <a:off x="0" y="0"/>
              <a:ext cx="9144000" cy="6400800"/>
              <a:chOff x="0" y="0"/>
              <a:chExt cx="9144000" cy="6400800"/>
            </a:xfrm>
          </p:grpSpPr>
          <p:sp>
            <p:nvSpPr>
              <p:cNvPr id="15" name="Rectangle 14"/>
              <p:cNvSpPr/>
              <p:nvPr/>
            </p:nvSpPr>
            <p:spPr>
              <a:xfrm>
                <a:off x="0" y="0"/>
                <a:ext cx="1828800" cy="64008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0" y="4572000"/>
                <a:ext cx="9144000" cy="18288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Rectangle 12"/>
            <p:cNvSpPr/>
            <p:nvPr/>
          </p:nvSpPr>
          <p:spPr>
            <a:xfrm>
              <a:off x="0" y="4572000"/>
              <a:ext cx="1828800" cy="1828800"/>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4" name="Date Placeholder 3"/>
          <p:cNvSpPr>
            <a:spLocks noGrp="1"/>
          </p:cNvSpPr>
          <p:nvPr>
            <p:ph type="dt" sz="half" idx="10"/>
          </p:nvPr>
        </p:nvSpPr>
        <p:spPr>
          <a:xfrm>
            <a:off x="6934200" y="6553200"/>
            <a:ext cx="1676400" cy="228600"/>
          </a:xfrm>
        </p:spPr>
        <p:txBody>
          <a:bodyPr vert="horz" lIns="91440" tIns="45720" rIns="91440" bIns="45720" rtlCol="0" anchor="t" anchorCtr="0"/>
          <a:lstStyle>
            <a:lvl1pPr marL="0" algn="r" defTabSz="914400" rtl="0" eaLnBrk="1" latinLnBrk="0" hangingPunct="1">
              <a:defRPr sz="900" kern="1200" cap="small" baseline="0">
                <a:solidFill>
                  <a:sysClr val="windowText" lastClr="000000"/>
                </a:solidFill>
                <a:latin typeface="+mj-lt"/>
                <a:ea typeface="+mn-ea"/>
                <a:cs typeface="+mn-cs"/>
              </a:defRPr>
            </a:lvl1pPr>
          </a:lstStyle>
          <a:p>
            <a:r>
              <a:rPr lang="en-US" smtClean="0"/>
              <a:t>9/20/2010</a:t>
            </a:r>
            <a:endParaRPr lang="en-US"/>
          </a:p>
        </p:txBody>
      </p:sp>
      <p:sp>
        <p:nvSpPr>
          <p:cNvPr id="5" name="Footer Placeholder 4"/>
          <p:cNvSpPr>
            <a:spLocks noGrp="1"/>
          </p:cNvSpPr>
          <p:nvPr>
            <p:ph type="ftr" sz="quarter" idx="11"/>
          </p:nvPr>
        </p:nvSpPr>
        <p:spPr>
          <a:xfrm>
            <a:off x="1891553" y="6553200"/>
            <a:ext cx="1676400" cy="228600"/>
          </a:xfrm>
        </p:spPr>
        <p:txBody>
          <a:bodyPr anchor="t" anchorCtr="0"/>
          <a:lstStyle>
            <a:lvl1pPr>
              <a:defRPr>
                <a:solidFill>
                  <a:sysClr val="windowText" lastClr="000000"/>
                </a:solidFill>
              </a:defRPr>
            </a:lvl1pPr>
          </a:lstStyle>
          <a:p>
            <a:r>
              <a:rPr lang="en-US" smtClean="0"/>
              <a:t>R.Munden - Fairfield Univ. - EE315</a:t>
            </a:r>
            <a:endParaRPr lang="en-US"/>
          </a:p>
        </p:txBody>
      </p:sp>
      <p:sp>
        <p:nvSpPr>
          <p:cNvPr id="6" name="Slide Number Placeholder 5"/>
          <p:cNvSpPr>
            <a:spLocks noGrp="1"/>
          </p:cNvSpPr>
          <p:nvPr>
            <p:ph type="sldNum" sz="quarter" idx="12"/>
          </p:nvPr>
        </p:nvSpPr>
        <p:spPr>
          <a:xfrm>
            <a:off x="4870076" y="6553200"/>
            <a:ext cx="762000" cy="228600"/>
          </a:xfrm>
          <a:noFill/>
          <a:ln>
            <a:noFill/>
          </a:ln>
          <a:effectLst/>
        </p:spPr>
        <p:txBody>
          <a:bodyPr/>
          <a:lstStyle>
            <a:lvl1pPr algn="ctr">
              <a:defRPr sz="900" kern="1200" cap="small" baseline="0">
                <a:solidFill>
                  <a:sysClr val="windowText" lastClr="000000"/>
                </a:solidFill>
                <a:latin typeface="+mj-lt"/>
                <a:ea typeface="+mn-ea"/>
                <a:cs typeface="+mn-cs"/>
              </a:defRPr>
            </a:lvl1pPr>
          </a:lstStyle>
          <a:p>
            <a:fld id="{5FE41820-F24B-4E9A-8411-1DDF7A2D44CD}" type="slidenum">
              <a:rPr lang="en-US" smtClean="0"/>
              <a:pPr/>
              <a:t>‹#›</a:t>
            </a:fld>
            <a:endParaRPr lang="en-US"/>
          </a:p>
        </p:txBody>
      </p:sp>
      <p:sp>
        <p:nvSpPr>
          <p:cNvPr id="3" name="Subtitle 2"/>
          <p:cNvSpPr>
            <a:spLocks noGrp="1"/>
          </p:cNvSpPr>
          <p:nvPr>
            <p:ph type="subTitle" idx="1"/>
          </p:nvPr>
        </p:nvSpPr>
        <p:spPr>
          <a:xfrm>
            <a:off x="1905000" y="5867400"/>
            <a:ext cx="6570722" cy="457200"/>
          </a:xfrm>
        </p:spPr>
        <p:txBody>
          <a:bodyPr>
            <a:normAutofit/>
            <a:scene3d>
              <a:camera prst="orthographicFront"/>
              <a:lightRig rig="soft" dir="t">
                <a:rot lat="0" lon="0" rev="10800000"/>
              </a:lightRig>
            </a:scene3d>
            <a:sp3d>
              <a:contourClr>
                <a:srgbClr val="DDDDDD"/>
              </a:contourClr>
            </a:sp3d>
          </a:bodyPr>
          <a:lstStyle>
            <a:lvl1pPr marL="0" indent="0" algn="l">
              <a:spcBef>
                <a:spcPts val="0"/>
              </a:spcBef>
              <a:buNone/>
              <a:defRPr sz="2000">
                <a:solidFill>
                  <a:schemeClr val="tx1">
                    <a:alpha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2" name="Title 1"/>
          <p:cNvSpPr>
            <a:spLocks noGrp="1"/>
          </p:cNvSpPr>
          <p:nvPr>
            <p:ph type="ctrTitle"/>
          </p:nvPr>
        </p:nvSpPr>
        <p:spPr>
          <a:xfrm>
            <a:off x="1905000" y="4648200"/>
            <a:ext cx="6553200" cy="1219200"/>
          </a:xfrm>
        </p:spPr>
        <p:txBody>
          <a:bodyPr anchor="b" anchorCtr="0">
            <a:noAutofit/>
          </a:bodyPr>
          <a:lstStyle>
            <a:lvl1pPr algn="l">
              <a:defRPr sz="3600"/>
            </a:lvl1pPr>
          </a:lstStyle>
          <a:p>
            <a:r>
              <a:rPr lang="en-US" smtClean="0"/>
              <a:t>Click to edit Master title style</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r>
              <a:rPr lang="en-US" smtClean="0"/>
              <a:t>9/20/2010</a:t>
            </a:r>
            <a:endParaRPr lang="en-US"/>
          </a:p>
        </p:txBody>
      </p:sp>
      <p:sp>
        <p:nvSpPr>
          <p:cNvPr id="5" name="Footer Placeholder 4"/>
          <p:cNvSpPr>
            <a:spLocks noGrp="1"/>
          </p:cNvSpPr>
          <p:nvPr>
            <p:ph type="ftr" sz="quarter" idx="11"/>
          </p:nvPr>
        </p:nvSpPr>
        <p:spPr/>
        <p:txBody>
          <a:bodyPr/>
          <a:lstStyle/>
          <a:p>
            <a:r>
              <a:rPr lang="en-US" smtClean="0"/>
              <a:t>R.Munden - Fairfield Univ. - EE315</a:t>
            </a:r>
            <a:endParaRPr lang="en-US"/>
          </a:p>
        </p:txBody>
      </p:sp>
      <p:sp>
        <p:nvSpPr>
          <p:cNvPr id="6" name="Slide Number Placeholder 5"/>
          <p:cNvSpPr>
            <a:spLocks noGrp="1"/>
          </p:cNvSpPr>
          <p:nvPr>
            <p:ph type="sldNum" sz="quarter" idx="12"/>
          </p:nvPr>
        </p:nvSpPr>
        <p:spPr/>
        <p:txBody>
          <a:bodyPr/>
          <a:lstStyle/>
          <a:p>
            <a:fld id="{5FE41820-F24B-4E9A-8411-1DDF7A2D44C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10"/>
          <p:cNvGrpSpPr/>
          <p:nvPr/>
        </p:nvGrpSpPr>
        <p:grpSpPr>
          <a:xfrm>
            <a:off x="0" y="0"/>
            <a:ext cx="9144000" cy="6858000"/>
            <a:chOff x="-442912" y="457200"/>
            <a:chExt cx="9144000" cy="6858000"/>
          </a:xfrm>
        </p:grpSpPr>
        <p:sp>
          <p:nvSpPr>
            <p:cNvPr id="18" name="Rectangle 17"/>
            <p:cNvSpPr/>
            <p:nvPr/>
          </p:nvSpPr>
          <p:spPr>
            <a:xfrm>
              <a:off x="-442912" y="457200"/>
              <a:ext cx="9129712" cy="1676400"/>
            </a:xfrm>
            <a:prstGeom prst="rect">
              <a:avLst/>
            </a:prstGeom>
            <a:solidFill>
              <a:schemeClr val="accent3"/>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Rectangle 18"/>
            <p:cNvSpPr/>
            <p:nvPr/>
          </p:nvSpPr>
          <p:spPr>
            <a:xfrm>
              <a:off x="6872288" y="457200"/>
              <a:ext cx="18288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Rectangle 19"/>
            <p:cNvSpPr/>
            <p:nvPr/>
          </p:nvSpPr>
          <p:spPr>
            <a:xfrm>
              <a:off x="6872288" y="45720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1" name="Oval 20"/>
            <p:cNvSpPr/>
            <p:nvPr/>
          </p:nvSpPr>
          <p:spPr>
            <a:xfrm>
              <a:off x="7367588" y="8763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Vertical Title 1"/>
          <p:cNvSpPr>
            <a:spLocks noGrp="1"/>
          </p:cNvSpPr>
          <p:nvPr>
            <p:ph type="title" orient="vert"/>
          </p:nvPr>
        </p:nvSpPr>
        <p:spPr>
          <a:xfrm>
            <a:off x="7467600" y="2298700"/>
            <a:ext cx="1447800" cy="3827463"/>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33400" y="2286000"/>
            <a:ext cx="5943600" cy="3840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r>
              <a:rPr lang="en-US" smtClean="0"/>
              <a:t>9/20/2010</a:t>
            </a:r>
            <a:endParaRPr lang="en-US"/>
          </a:p>
        </p:txBody>
      </p:sp>
      <p:sp>
        <p:nvSpPr>
          <p:cNvPr id="5" name="Footer Placeholder 4"/>
          <p:cNvSpPr>
            <a:spLocks noGrp="1"/>
          </p:cNvSpPr>
          <p:nvPr>
            <p:ph type="ftr" sz="quarter" idx="11"/>
          </p:nvPr>
        </p:nvSpPr>
        <p:spPr/>
        <p:txBody>
          <a:bodyPr/>
          <a:lstStyle/>
          <a:p>
            <a:r>
              <a:rPr lang="en-US" smtClean="0"/>
              <a:t>R.Munden - Fairfield Univ. - EE315</a:t>
            </a:r>
            <a:endParaRPr lang="en-US"/>
          </a:p>
        </p:txBody>
      </p:sp>
      <p:sp>
        <p:nvSpPr>
          <p:cNvPr id="6" name="Slide Number Placeholder 5"/>
          <p:cNvSpPr>
            <a:spLocks noGrp="1"/>
          </p:cNvSpPr>
          <p:nvPr>
            <p:ph type="sldNum" sz="quarter" idx="12"/>
          </p:nvPr>
        </p:nvSpPr>
        <p:spPr>
          <a:xfrm>
            <a:off x="7848600" y="533400"/>
            <a:ext cx="762000" cy="609600"/>
          </a:xfrm>
        </p:spPr>
        <p:txBody>
          <a:bodyPr/>
          <a:lstStyle/>
          <a:p>
            <a:fld id="{5FE41820-F24B-4E9A-8411-1DDF7A2D44C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r>
              <a:rPr lang="en-US" smtClean="0"/>
              <a:t>9/20/2010</a:t>
            </a:r>
            <a:endParaRPr lang="en-US"/>
          </a:p>
        </p:txBody>
      </p:sp>
      <p:sp>
        <p:nvSpPr>
          <p:cNvPr id="5" name="Footer Placeholder 4"/>
          <p:cNvSpPr>
            <a:spLocks noGrp="1"/>
          </p:cNvSpPr>
          <p:nvPr>
            <p:ph type="ftr" sz="quarter" idx="11"/>
          </p:nvPr>
        </p:nvSpPr>
        <p:spPr/>
        <p:txBody>
          <a:bodyPr/>
          <a:lstStyle/>
          <a:p>
            <a:r>
              <a:rPr lang="en-US" smtClean="0"/>
              <a:t>R.Munden - Fairfield Univ. - EE315</a:t>
            </a:r>
            <a:endParaRPr lang="en-US"/>
          </a:p>
        </p:txBody>
      </p:sp>
      <p:sp>
        <p:nvSpPr>
          <p:cNvPr id="6" name="Slide Number Placeholder 5"/>
          <p:cNvSpPr>
            <a:spLocks noGrp="1"/>
          </p:cNvSpPr>
          <p:nvPr>
            <p:ph type="sldNum" sz="quarter" idx="12"/>
          </p:nvPr>
        </p:nvSpPr>
        <p:spPr/>
        <p:txBody>
          <a:bodyPr/>
          <a:lstStyle/>
          <a:p>
            <a:fld id="{5FE41820-F24B-4E9A-8411-1DDF7A2D44C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0" name="Group 10"/>
          <p:cNvGrpSpPr/>
          <p:nvPr/>
        </p:nvGrpSpPr>
        <p:grpSpPr>
          <a:xfrm>
            <a:off x="0" y="0"/>
            <a:ext cx="9144000" cy="6858000"/>
            <a:chOff x="0" y="0"/>
            <a:chExt cx="9144000" cy="6858000"/>
          </a:xfrm>
        </p:grpSpPr>
        <p:sp>
          <p:nvSpPr>
            <p:cNvPr id="7" name="Rectangle 6"/>
            <p:cNvSpPr/>
            <p:nvPr/>
          </p:nvSpPr>
          <p:spPr>
            <a:xfrm>
              <a:off x="0" y="0"/>
              <a:ext cx="18288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0" y="2514600"/>
              <a:ext cx="1828800" cy="1828800"/>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1828800" y="2514600"/>
              <a:ext cx="7315200" cy="18288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2" name="Title 1"/>
          <p:cNvSpPr>
            <a:spLocks noGrp="1"/>
          </p:cNvSpPr>
          <p:nvPr>
            <p:ph type="title"/>
          </p:nvPr>
        </p:nvSpPr>
        <p:spPr>
          <a:xfrm>
            <a:off x="1905000" y="2667000"/>
            <a:ext cx="6629400" cy="1143000"/>
          </a:xfrm>
        </p:spPr>
        <p:txBody>
          <a:bodyPr vert="horz" lIns="91440" tIns="45720" rIns="91440" bIns="45720" rtlCol="0" anchor="b" anchorCtr="0">
            <a:noAutofit/>
          </a:bodyPr>
          <a:lstStyle>
            <a:lvl1pPr algn="l" defTabSz="914400" rtl="0" eaLnBrk="1" latinLnBrk="0" hangingPunct="1">
              <a:spcBef>
                <a:spcPct val="0"/>
              </a:spcBef>
              <a:buNone/>
              <a:defRPr sz="3600" kern="1200" cap="small" spc="200" baseline="0">
                <a:solidFill>
                  <a:schemeClr val="tx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152400" y="4495800"/>
            <a:ext cx="1524000" cy="2057400"/>
          </a:xfrm>
        </p:spPr>
        <p:txBody>
          <a:bodyPr vert="horz" lIns="91440" tIns="45720" rIns="91440" bIns="45720" rtlCol="0">
            <a:normAutofit/>
          </a:bodyPr>
          <a:lstStyle>
            <a:lvl1pPr marL="0" indent="0">
              <a:lnSpc>
                <a:spcPct val="200000"/>
              </a:lnSpc>
              <a:buNone/>
              <a:defRPr sz="1600" b="1" kern="1200">
                <a:solidFill>
                  <a:srgbClr val="000000">
                    <a:alpha val="50196"/>
                  </a:srgb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lnSpc>
                <a:spcPct val="150000"/>
              </a:lnSpc>
              <a:spcBef>
                <a:spcPts val="1800"/>
              </a:spcBef>
              <a:buClr>
                <a:schemeClr val="accent1"/>
              </a:buClr>
              <a:buSzPct val="80000"/>
              <a:buFont typeface="Wingdings" pitchFamily="2" charset="2"/>
              <a:buNone/>
            </a:pPr>
            <a:r>
              <a:rPr lang="en-US" smtClean="0"/>
              <a:t>Click to edit Master text styles</a:t>
            </a:r>
          </a:p>
        </p:txBody>
      </p:sp>
      <p:sp>
        <p:nvSpPr>
          <p:cNvPr id="4" name="Date Placeholder 3"/>
          <p:cNvSpPr>
            <a:spLocks noGrp="1"/>
          </p:cNvSpPr>
          <p:nvPr>
            <p:ph type="dt" sz="half" idx="10"/>
          </p:nvPr>
        </p:nvSpPr>
        <p:spPr>
          <a:xfrm>
            <a:off x="6931152" y="6556248"/>
            <a:ext cx="1673352" cy="228600"/>
          </a:xfrm>
        </p:spPr>
        <p:txBody>
          <a:bodyPr/>
          <a:lstStyle/>
          <a:p>
            <a:r>
              <a:rPr lang="en-US" smtClean="0"/>
              <a:t>9/20/2010</a:t>
            </a:r>
            <a:endParaRPr lang="en-US"/>
          </a:p>
        </p:txBody>
      </p:sp>
      <p:sp>
        <p:nvSpPr>
          <p:cNvPr id="5" name="Footer Placeholder 4"/>
          <p:cNvSpPr>
            <a:spLocks noGrp="1"/>
          </p:cNvSpPr>
          <p:nvPr>
            <p:ph type="ftr" sz="quarter" idx="11"/>
          </p:nvPr>
        </p:nvSpPr>
        <p:spPr>
          <a:xfrm>
            <a:off x="1892808" y="6556248"/>
            <a:ext cx="1673352" cy="228600"/>
          </a:xfrm>
        </p:spPr>
        <p:txBody>
          <a:bodyPr/>
          <a:lstStyle/>
          <a:p>
            <a:r>
              <a:rPr lang="en-US" smtClean="0"/>
              <a:t>R.Munden - Fairfield Univ. - EE315</a:t>
            </a:r>
            <a:endParaRPr lang="en-US"/>
          </a:p>
        </p:txBody>
      </p:sp>
      <p:sp>
        <p:nvSpPr>
          <p:cNvPr id="6" name="Slide Number Placeholder 5"/>
          <p:cNvSpPr>
            <a:spLocks noGrp="1"/>
          </p:cNvSpPr>
          <p:nvPr>
            <p:ph type="sldNum" sz="quarter" idx="12"/>
          </p:nvPr>
        </p:nvSpPr>
        <p:spPr>
          <a:xfrm>
            <a:off x="4867656" y="6556248"/>
            <a:ext cx="762000" cy="228600"/>
          </a:xfrm>
          <a:noFill/>
          <a:ln>
            <a:noFill/>
          </a:ln>
          <a:effectLst/>
        </p:spPr>
        <p:txBody>
          <a:bodyPr vert="horz" lIns="91440" tIns="45720" rIns="91440" bIns="45720" rtlCol="0" anchor="ctr"/>
          <a:lstStyle>
            <a:lvl1pPr marL="0" algn="ctr" defTabSz="914400" rtl="0" eaLnBrk="1" latinLnBrk="0" hangingPunct="1">
              <a:defRPr sz="900" kern="1200" cap="small" baseline="0">
                <a:solidFill>
                  <a:sysClr val="windowText" lastClr="000000"/>
                </a:solidFill>
                <a:latin typeface="+mj-lt"/>
                <a:ea typeface="+mn-ea"/>
                <a:cs typeface="+mn-cs"/>
              </a:defRPr>
            </a:lvl1pPr>
          </a:lstStyle>
          <a:p>
            <a:fld id="{5FE41820-F24B-4E9A-8411-1DDF7A2D44C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438400" y="228600"/>
            <a:ext cx="6248400"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2438400" y="2298700"/>
            <a:ext cx="2971800" cy="3827463"/>
          </a:xfrm>
        </p:spPr>
        <p:txBody>
          <a:bodyPr>
            <a:normAutofit/>
          </a:bodyPr>
          <a:lstStyle>
            <a:lvl1pPr marL="228600" indent="-228600">
              <a:defRPr sz="1800"/>
            </a:lvl1pPr>
            <a:lvl2pPr marL="457200" indent="-228600">
              <a:defRPr sz="1800"/>
            </a:lvl2pPr>
            <a:lvl3pPr marL="685800" indent="-228600">
              <a:defRPr sz="1800"/>
            </a:lvl3pPr>
            <a:lvl4pPr marL="914400" indent="-228600">
              <a:defRPr sz="1800"/>
            </a:lvl4pPr>
            <a:lvl5pPr marL="1143000" indent="-228600">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5715000" y="2298700"/>
            <a:ext cx="2971800" cy="3827463"/>
          </a:xfrm>
        </p:spPr>
        <p:txBody>
          <a:bodyPr>
            <a:normAutofit/>
          </a:bodyPr>
          <a:lstStyle>
            <a:lvl1pPr marL="228600" indent="-228600">
              <a:defRPr sz="1800"/>
            </a:lvl1pPr>
            <a:lvl2pPr marL="457200" indent="-228600">
              <a:defRPr sz="1800"/>
            </a:lvl2pPr>
            <a:lvl3pPr marL="685800" indent="-228600">
              <a:defRPr sz="1800"/>
            </a:lvl3pPr>
            <a:lvl4pPr marL="914400" indent="-228600">
              <a:defRPr sz="1800"/>
            </a:lvl4pPr>
            <a:lvl5pPr marL="1143000" indent="-228600">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r>
              <a:rPr lang="en-US" smtClean="0"/>
              <a:t>9/20/2010</a:t>
            </a:r>
            <a:endParaRPr lang="en-US"/>
          </a:p>
        </p:txBody>
      </p:sp>
      <p:sp>
        <p:nvSpPr>
          <p:cNvPr id="6" name="Footer Placeholder 5"/>
          <p:cNvSpPr>
            <a:spLocks noGrp="1"/>
          </p:cNvSpPr>
          <p:nvPr>
            <p:ph type="ftr" sz="quarter" idx="11"/>
          </p:nvPr>
        </p:nvSpPr>
        <p:spPr/>
        <p:txBody>
          <a:bodyPr/>
          <a:lstStyle/>
          <a:p>
            <a:r>
              <a:rPr lang="en-US" smtClean="0"/>
              <a:t>R.Munden - Fairfield Univ. - EE315</a:t>
            </a:r>
            <a:endParaRPr lang="en-US"/>
          </a:p>
        </p:txBody>
      </p:sp>
      <p:sp>
        <p:nvSpPr>
          <p:cNvPr id="7" name="Slide Number Placeholder 6"/>
          <p:cNvSpPr>
            <a:spLocks noGrp="1"/>
          </p:cNvSpPr>
          <p:nvPr>
            <p:ph type="sldNum" sz="quarter" idx="12"/>
          </p:nvPr>
        </p:nvSpPr>
        <p:spPr/>
        <p:txBody>
          <a:bodyPr/>
          <a:lstStyle/>
          <a:p>
            <a:fld id="{5FE41820-F24B-4E9A-8411-1DDF7A2D44C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38400" y="228600"/>
            <a:ext cx="6248400"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2438400" y="2291697"/>
            <a:ext cx="2971800" cy="639762"/>
          </a:xfrm>
        </p:spPr>
        <p:txBody>
          <a:bodyPr vert="horz" lIns="91440" tIns="45720" rIns="91440" bIns="45720" rtlCol="0" anchor="ctr" anchorCtr="0">
            <a:noAutofit/>
          </a:bodyPr>
          <a:lstStyle>
            <a:lvl1pPr marL="0" indent="0">
              <a:buNone/>
              <a:defRPr sz="2200" b="0" kern="120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ts val="1800"/>
              </a:spcBef>
              <a:buClr>
                <a:schemeClr val="accent1"/>
              </a:buClr>
              <a:buSzPct val="80000"/>
              <a:buFont typeface="Wingdings" pitchFamily="2" charset="2"/>
              <a:buNone/>
            </a:pPr>
            <a:r>
              <a:rPr lang="en-US" smtClean="0"/>
              <a:t>Click to edit Master text styles</a:t>
            </a:r>
          </a:p>
        </p:txBody>
      </p:sp>
      <p:sp>
        <p:nvSpPr>
          <p:cNvPr id="4" name="Content Placeholder 3"/>
          <p:cNvSpPr>
            <a:spLocks noGrp="1"/>
          </p:cNvSpPr>
          <p:nvPr>
            <p:ph sz="half" idx="2"/>
          </p:nvPr>
        </p:nvSpPr>
        <p:spPr>
          <a:xfrm>
            <a:off x="2447925" y="3137647"/>
            <a:ext cx="2971800" cy="2999232"/>
          </a:xfrm>
        </p:spPr>
        <p:txBody>
          <a:bodyPr vert="horz" lIns="91440" tIns="45720" rIns="91440" bIns="45720" rtlCol="0">
            <a:normAutofit/>
          </a:bodyPr>
          <a:lstStyle>
            <a:lvl1pPr marL="228600" indent="-228600" algn="l" defTabSz="914400" rtl="0" eaLnBrk="1" latinLnBrk="0" hangingPunct="1">
              <a:buSzPct val="80000"/>
              <a:buFont typeface="Wingdings" pitchFamily="2" charset="2"/>
              <a:defRPr sz="1800" kern="1200">
                <a:solidFill>
                  <a:schemeClr val="tx1"/>
                </a:solidFill>
                <a:latin typeface="+mn-lt"/>
                <a:ea typeface="+mn-ea"/>
                <a:cs typeface="+mn-cs"/>
              </a:defRPr>
            </a:lvl1pPr>
            <a:lvl2pPr marL="4572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2pPr>
            <a:lvl3pPr marL="6858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3pPr>
            <a:lvl4pPr marL="9144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4pPr>
            <a:lvl5pPr marL="11430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5715000" y="2291697"/>
            <a:ext cx="2971800" cy="639762"/>
          </a:xfrm>
        </p:spPr>
        <p:txBody>
          <a:bodyPr anchor="ctr" anchorCtr="0">
            <a:noAutofit/>
          </a:bodyPr>
          <a:lstStyle>
            <a:lvl1pPr marL="0" indent="0">
              <a:buNone/>
              <a:defRPr sz="22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715000" y="3137647"/>
            <a:ext cx="2971800" cy="3001962"/>
          </a:xfrm>
        </p:spPr>
        <p:txBody>
          <a:bodyPr vert="horz" lIns="91440" tIns="45720" rIns="91440" bIns="45720" rtlCol="0">
            <a:normAutofit/>
          </a:bodyPr>
          <a:lstStyle>
            <a:lvl1pPr marL="228600" indent="-228600" algn="l" defTabSz="914400" rtl="0" eaLnBrk="1" latinLnBrk="0" hangingPunct="1">
              <a:buSzPct val="80000"/>
              <a:buFont typeface="Wingdings" pitchFamily="2" charset="2"/>
              <a:defRPr sz="1800" kern="1200">
                <a:solidFill>
                  <a:schemeClr val="tx1"/>
                </a:solidFill>
                <a:latin typeface="+mn-lt"/>
                <a:ea typeface="+mn-ea"/>
                <a:cs typeface="+mn-cs"/>
              </a:defRPr>
            </a:lvl1pPr>
            <a:lvl2pPr marL="457200" indent="-228600" algn="l" defTabSz="914400" rtl="0" eaLnBrk="1" latinLnBrk="0" hangingPunct="1">
              <a:buSzPct val="80000"/>
              <a:buFont typeface="Wingdings" pitchFamily="2" charset="2"/>
              <a:defRPr sz="1800" kern="1200">
                <a:solidFill>
                  <a:schemeClr val="tx1"/>
                </a:solidFill>
                <a:latin typeface="+mn-lt"/>
                <a:ea typeface="+mn-ea"/>
                <a:cs typeface="+mn-cs"/>
              </a:defRPr>
            </a:lvl2pPr>
            <a:lvl3pPr marL="685800" indent="-228600" algn="l" defTabSz="914400" rtl="0" eaLnBrk="1" latinLnBrk="0" hangingPunct="1">
              <a:buSzPct val="80000"/>
              <a:buFont typeface="Wingdings" pitchFamily="2" charset="2"/>
              <a:defRPr sz="1800" kern="1200">
                <a:solidFill>
                  <a:schemeClr val="tx1"/>
                </a:solidFill>
                <a:latin typeface="+mn-lt"/>
                <a:ea typeface="+mn-ea"/>
                <a:cs typeface="+mn-cs"/>
              </a:defRPr>
            </a:lvl3pPr>
            <a:lvl4pPr marL="914400" indent="-228600" algn="l" defTabSz="914400" rtl="0" eaLnBrk="1" latinLnBrk="0" hangingPunct="1">
              <a:buSzPct val="80000"/>
              <a:buFont typeface="Wingdings" pitchFamily="2" charset="2"/>
              <a:defRPr sz="1800" kern="1200">
                <a:solidFill>
                  <a:schemeClr val="tx1"/>
                </a:solidFill>
                <a:latin typeface="+mn-lt"/>
                <a:ea typeface="+mn-ea"/>
                <a:cs typeface="+mn-cs"/>
              </a:defRPr>
            </a:lvl4pPr>
            <a:lvl5pPr marL="1143000" indent="-228600" algn="l" defTabSz="914400" rtl="0" eaLnBrk="1" latinLnBrk="0" hangingPunct="1">
              <a:buSzPct val="80000"/>
              <a:buFont typeface="Wingdings" pitchFamily="2" charset="2"/>
              <a:defRPr sz="1800" kern="1200">
                <a:solidFill>
                  <a:schemeClr val="tx1"/>
                </a:solidFill>
                <a:latin typeface="+mn-lt"/>
                <a:ea typeface="+mn-ea"/>
                <a:cs typeface="+mn-cs"/>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r>
              <a:rPr lang="en-US" smtClean="0"/>
              <a:t>9/20/2010</a:t>
            </a:r>
            <a:endParaRPr lang="en-US"/>
          </a:p>
        </p:txBody>
      </p:sp>
      <p:sp>
        <p:nvSpPr>
          <p:cNvPr id="8" name="Footer Placeholder 7"/>
          <p:cNvSpPr>
            <a:spLocks noGrp="1"/>
          </p:cNvSpPr>
          <p:nvPr>
            <p:ph type="ftr" sz="quarter" idx="11"/>
          </p:nvPr>
        </p:nvSpPr>
        <p:spPr/>
        <p:txBody>
          <a:bodyPr/>
          <a:lstStyle/>
          <a:p>
            <a:r>
              <a:rPr lang="en-US" smtClean="0"/>
              <a:t>R.Munden - Fairfield Univ. - EE315</a:t>
            </a:r>
            <a:endParaRPr lang="en-US"/>
          </a:p>
        </p:txBody>
      </p:sp>
      <p:sp>
        <p:nvSpPr>
          <p:cNvPr id="9" name="Slide Number Placeholder 8"/>
          <p:cNvSpPr>
            <a:spLocks noGrp="1"/>
          </p:cNvSpPr>
          <p:nvPr>
            <p:ph type="sldNum" sz="quarter" idx="12"/>
          </p:nvPr>
        </p:nvSpPr>
        <p:spPr/>
        <p:txBody>
          <a:bodyPr/>
          <a:lstStyle/>
          <a:p>
            <a:fld id="{5FE41820-F24B-4E9A-8411-1DDF7A2D44C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grpSp>
        <p:nvGrpSpPr>
          <p:cNvPr id="6" name="Group 10"/>
          <p:cNvGrpSpPr/>
          <p:nvPr/>
        </p:nvGrpSpPr>
        <p:grpSpPr>
          <a:xfrm>
            <a:off x="0" y="0"/>
            <a:ext cx="9144000" cy="1676400"/>
            <a:chOff x="0" y="0"/>
            <a:chExt cx="9144000" cy="1676400"/>
          </a:xfrm>
        </p:grpSpPr>
        <p:sp>
          <p:nvSpPr>
            <p:cNvPr id="7" name="Rectangle 6"/>
            <p:cNvSpPr/>
            <p:nvPr/>
          </p:nvSpPr>
          <p:spPr>
            <a:xfrm>
              <a:off x="0" y="0"/>
              <a:ext cx="9144000" cy="16764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Rectangle 8"/>
            <p:cNvSpPr/>
            <p:nvPr/>
          </p:nvSpPr>
          <p:spPr>
            <a:xfrm>
              <a:off x="0" y="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Oval 9"/>
            <p:cNvSpPr/>
            <p:nvPr/>
          </p:nvSpPr>
          <p:spPr>
            <a:xfrm>
              <a:off x="495300" y="4191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r>
              <a:rPr lang="en-US" smtClean="0"/>
              <a:t>9/20/2010</a:t>
            </a:r>
            <a:endParaRPr lang="en-US"/>
          </a:p>
        </p:txBody>
      </p:sp>
      <p:sp>
        <p:nvSpPr>
          <p:cNvPr id="4" name="Footer Placeholder 3"/>
          <p:cNvSpPr>
            <a:spLocks noGrp="1"/>
          </p:cNvSpPr>
          <p:nvPr>
            <p:ph type="ftr" sz="quarter" idx="11"/>
          </p:nvPr>
        </p:nvSpPr>
        <p:spPr/>
        <p:txBody>
          <a:bodyPr/>
          <a:lstStyle/>
          <a:p>
            <a:r>
              <a:rPr lang="en-US" smtClean="0"/>
              <a:t>R.Munden - Fairfield Univ. - EE315</a:t>
            </a:r>
            <a:endParaRPr lang="en-US"/>
          </a:p>
        </p:txBody>
      </p:sp>
      <p:sp>
        <p:nvSpPr>
          <p:cNvPr id="5" name="Slide Number Placeholder 4"/>
          <p:cNvSpPr>
            <a:spLocks noGrp="1"/>
          </p:cNvSpPr>
          <p:nvPr>
            <p:ph type="sldNum" sz="quarter" idx="12"/>
          </p:nvPr>
        </p:nvSpPr>
        <p:spPr/>
        <p:txBody>
          <a:bodyPr/>
          <a:lstStyle/>
          <a:p>
            <a:fld id="{5FE41820-F24B-4E9A-8411-1DDF7A2D44C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5" name="Group 9"/>
          <p:cNvGrpSpPr/>
          <p:nvPr/>
        </p:nvGrpSpPr>
        <p:grpSpPr>
          <a:xfrm>
            <a:off x="0" y="0"/>
            <a:ext cx="1828800" cy="1676400"/>
            <a:chOff x="457200" y="457200"/>
            <a:chExt cx="1828800" cy="1676400"/>
          </a:xfrm>
        </p:grpSpPr>
        <p:sp>
          <p:nvSpPr>
            <p:cNvPr id="8" name="Rectangle 7"/>
            <p:cNvSpPr/>
            <p:nvPr/>
          </p:nvSpPr>
          <p:spPr>
            <a:xfrm>
              <a:off x="457200" y="457200"/>
              <a:ext cx="1828800" cy="1676400"/>
            </a:xfrm>
            <a:prstGeom prst="rect">
              <a:avLst/>
            </a:prstGeom>
            <a:solidFill>
              <a:schemeClr val="accent2"/>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Oval 8"/>
            <p:cNvSpPr/>
            <p:nvPr/>
          </p:nvSpPr>
          <p:spPr>
            <a:xfrm>
              <a:off x="952500" y="8763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Date Placeholder 1"/>
          <p:cNvSpPr>
            <a:spLocks noGrp="1"/>
          </p:cNvSpPr>
          <p:nvPr>
            <p:ph type="dt" sz="half" idx="10"/>
          </p:nvPr>
        </p:nvSpPr>
        <p:spPr/>
        <p:txBody>
          <a:bodyPr/>
          <a:lstStyle/>
          <a:p>
            <a:r>
              <a:rPr lang="en-US" smtClean="0"/>
              <a:t>9/20/2010</a:t>
            </a:r>
            <a:endParaRPr lang="en-US"/>
          </a:p>
        </p:txBody>
      </p:sp>
      <p:sp>
        <p:nvSpPr>
          <p:cNvPr id="3" name="Footer Placeholder 2"/>
          <p:cNvSpPr>
            <a:spLocks noGrp="1"/>
          </p:cNvSpPr>
          <p:nvPr>
            <p:ph type="ftr" sz="quarter" idx="11"/>
          </p:nvPr>
        </p:nvSpPr>
        <p:spPr/>
        <p:txBody>
          <a:bodyPr/>
          <a:lstStyle/>
          <a:p>
            <a:r>
              <a:rPr lang="en-US" smtClean="0"/>
              <a:t>R.Munden - Fairfield Univ. - EE315</a:t>
            </a:r>
            <a:endParaRPr lang="en-US"/>
          </a:p>
        </p:txBody>
      </p:sp>
      <p:sp>
        <p:nvSpPr>
          <p:cNvPr id="4" name="Slide Number Placeholder 3"/>
          <p:cNvSpPr>
            <a:spLocks noGrp="1"/>
          </p:cNvSpPr>
          <p:nvPr>
            <p:ph type="sldNum" sz="quarter" idx="12"/>
          </p:nvPr>
        </p:nvSpPr>
        <p:spPr/>
        <p:txBody>
          <a:bodyPr/>
          <a:lstStyle/>
          <a:p>
            <a:fld id="{5FE41820-F24B-4E9A-8411-1DDF7A2D44C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41448" y="228600"/>
            <a:ext cx="6245352" cy="1143000"/>
          </a:xfrm>
        </p:spPr>
        <p:txBody>
          <a:bodyPr vert="horz" lIns="91440" tIns="45720" rIns="91440" bIns="45720" rtlCol="0" anchor="ctr">
            <a:normAutofit/>
          </a:bodyPr>
          <a:lstStyle>
            <a:lvl1pPr algn="r" defTabSz="914400" rtl="0" eaLnBrk="1" latinLnBrk="0" hangingPunct="1">
              <a:spcBef>
                <a:spcPct val="0"/>
              </a:spcBef>
              <a:buNone/>
              <a:defRPr sz="4400" kern="1200" cap="small" spc="200" baseline="0">
                <a:solidFill>
                  <a:schemeClr val="tx1"/>
                </a:solidFill>
                <a:latin typeface="+mj-lt"/>
                <a:ea typeface="+mj-ea"/>
                <a:cs typeface="+mj-cs"/>
              </a:defRPr>
            </a:lvl1pPr>
          </a:lstStyle>
          <a:p>
            <a:r>
              <a:rPr lang="en-US" smtClean="0"/>
              <a:t>Click to edit Master title style</a:t>
            </a:r>
            <a:endParaRPr/>
          </a:p>
        </p:txBody>
      </p:sp>
      <p:sp>
        <p:nvSpPr>
          <p:cNvPr id="3" name="Content Placeholder 2"/>
          <p:cNvSpPr>
            <a:spLocks noGrp="1"/>
          </p:cNvSpPr>
          <p:nvPr>
            <p:ph idx="1"/>
          </p:nvPr>
        </p:nvSpPr>
        <p:spPr>
          <a:xfrm>
            <a:off x="2706624" y="2446991"/>
            <a:ext cx="5715000" cy="3531198"/>
          </a:xfrm>
        </p:spPr>
        <p:txBody>
          <a:bodyPr>
            <a:normAutofit/>
          </a:bodyPr>
          <a:lstStyle>
            <a:lvl1pPr>
              <a:defRPr sz="22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164592" y="3031490"/>
            <a:ext cx="1524000" cy="2362200"/>
          </a:xfrm>
        </p:spPr>
        <p:txBody>
          <a:bodyPr/>
          <a:lstStyle>
            <a:lvl1pPr marL="0" indent="0">
              <a:lnSpc>
                <a:spcPct val="150000"/>
              </a:lnSpc>
              <a:buNone/>
              <a:defRPr sz="1400" b="1">
                <a:solidFill>
                  <a:srgbClr val="000000">
                    <a:alpha val="50196"/>
                  </a:srgb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9/20/2010</a:t>
            </a:r>
            <a:endParaRPr lang="en-US"/>
          </a:p>
        </p:txBody>
      </p:sp>
      <p:sp>
        <p:nvSpPr>
          <p:cNvPr id="6" name="Footer Placeholder 5"/>
          <p:cNvSpPr>
            <a:spLocks noGrp="1"/>
          </p:cNvSpPr>
          <p:nvPr>
            <p:ph type="ftr" sz="quarter" idx="11"/>
          </p:nvPr>
        </p:nvSpPr>
        <p:spPr/>
        <p:txBody>
          <a:bodyPr/>
          <a:lstStyle/>
          <a:p>
            <a:r>
              <a:rPr lang="en-US" smtClean="0"/>
              <a:t>R.Munden - Fairfield Univ. - EE315</a:t>
            </a:r>
            <a:endParaRPr lang="en-US"/>
          </a:p>
        </p:txBody>
      </p:sp>
      <p:sp>
        <p:nvSpPr>
          <p:cNvPr id="7" name="Slide Number Placeholder 6"/>
          <p:cNvSpPr>
            <a:spLocks noGrp="1"/>
          </p:cNvSpPr>
          <p:nvPr>
            <p:ph type="sldNum" sz="quarter" idx="12"/>
          </p:nvPr>
        </p:nvSpPr>
        <p:spPr/>
        <p:txBody>
          <a:bodyPr/>
          <a:lstStyle/>
          <a:p>
            <a:fld id="{5FE41820-F24B-4E9A-8411-1DDF7A2D44C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41448" y="228600"/>
            <a:ext cx="6245352" cy="1143000"/>
          </a:xfrm>
        </p:spPr>
        <p:txBody>
          <a:bodyPr vert="horz" lIns="91440" tIns="45720" rIns="91440" bIns="45720" rtlCol="0" anchor="ctr">
            <a:normAutofit/>
          </a:bodyPr>
          <a:lstStyle>
            <a:lvl1pPr algn="r" defTabSz="914400" rtl="0" eaLnBrk="1" latinLnBrk="0" hangingPunct="1">
              <a:spcBef>
                <a:spcPct val="0"/>
              </a:spcBef>
              <a:buNone/>
              <a:defRPr sz="4400" kern="1200" cap="small" spc="200" baseline="0">
                <a:solidFill>
                  <a:schemeClr val="tx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2706624" y="2450592"/>
            <a:ext cx="5715000" cy="3529584"/>
          </a:xfrm>
          <a:noFill/>
          <a:ln w="101600" cmpd="sng">
            <a:miter lim="800000"/>
          </a:ln>
          <a:effectLst>
            <a:outerShdw blurRad="63500" sx="102000" sy="102000" algn="ctr" rotWithShape="0">
              <a:prstClr val="black">
                <a:alpha val="30000"/>
              </a:prstClr>
            </a:outerShdw>
          </a:effectLst>
        </p:spPr>
        <p:style>
          <a:lnRef idx="3">
            <a:schemeClr val="lt1"/>
          </a:lnRef>
          <a:fillRef idx="1">
            <a:schemeClr val="accent2"/>
          </a:fillRef>
          <a:effectRef idx="1">
            <a:schemeClr val="accent2"/>
          </a:effectRef>
          <a:fontRef idx="none"/>
        </p:style>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164592" y="3031489"/>
            <a:ext cx="1527048" cy="2359152"/>
          </a:xfrm>
        </p:spPr>
        <p:txBody>
          <a:bodyPr vert="horz" lIns="91440" tIns="45720" rIns="91440" bIns="45720" rtlCol="0">
            <a:normAutofit/>
          </a:bodyPr>
          <a:lstStyle>
            <a:lvl1pPr marL="0" indent="0">
              <a:lnSpc>
                <a:spcPct val="150000"/>
              </a:lnSpc>
              <a:buNone/>
              <a:defRPr sz="1400" b="1" kern="1200">
                <a:solidFill>
                  <a:srgbClr val="000000">
                    <a:alpha val="50196"/>
                  </a:srgb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50000"/>
              </a:lnSpc>
              <a:spcBef>
                <a:spcPts val="1800"/>
              </a:spcBef>
              <a:buClr>
                <a:schemeClr val="accent1"/>
              </a:buClr>
              <a:buSzPct val="80000"/>
              <a:buFont typeface="Wingdings" pitchFamily="2" charset="2"/>
              <a:buNone/>
            </a:pPr>
            <a:r>
              <a:rPr lang="en-US" smtClean="0"/>
              <a:t>Click to edit Master text styles</a:t>
            </a:r>
          </a:p>
        </p:txBody>
      </p:sp>
      <p:sp>
        <p:nvSpPr>
          <p:cNvPr id="5" name="Date Placeholder 4"/>
          <p:cNvSpPr>
            <a:spLocks noGrp="1"/>
          </p:cNvSpPr>
          <p:nvPr>
            <p:ph type="dt" sz="half" idx="10"/>
          </p:nvPr>
        </p:nvSpPr>
        <p:spPr/>
        <p:txBody>
          <a:bodyPr/>
          <a:lstStyle/>
          <a:p>
            <a:r>
              <a:rPr lang="en-US" smtClean="0"/>
              <a:t>9/20/2010</a:t>
            </a:r>
            <a:endParaRPr lang="en-US"/>
          </a:p>
        </p:txBody>
      </p:sp>
      <p:sp>
        <p:nvSpPr>
          <p:cNvPr id="6" name="Footer Placeholder 5"/>
          <p:cNvSpPr>
            <a:spLocks noGrp="1"/>
          </p:cNvSpPr>
          <p:nvPr>
            <p:ph type="ftr" sz="quarter" idx="11"/>
          </p:nvPr>
        </p:nvSpPr>
        <p:spPr/>
        <p:txBody>
          <a:bodyPr/>
          <a:lstStyle/>
          <a:p>
            <a:r>
              <a:rPr lang="en-US" smtClean="0"/>
              <a:t>R.Munden - Fairfield Univ. - EE315</a:t>
            </a:r>
            <a:endParaRPr lang="en-US"/>
          </a:p>
        </p:txBody>
      </p:sp>
      <p:sp>
        <p:nvSpPr>
          <p:cNvPr id="7" name="Slide Number Placeholder 6"/>
          <p:cNvSpPr>
            <a:spLocks noGrp="1"/>
          </p:cNvSpPr>
          <p:nvPr>
            <p:ph type="sldNum" sz="quarter" idx="12"/>
          </p:nvPr>
        </p:nvSpPr>
        <p:spPr/>
        <p:txBody>
          <a:bodyPr/>
          <a:lstStyle/>
          <a:p>
            <a:fld id="{5FE41820-F24B-4E9A-8411-1DDF7A2D44C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 name="Group 11"/>
          <p:cNvGrpSpPr/>
          <p:nvPr/>
        </p:nvGrpSpPr>
        <p:grpSpPr>
          <a:xfrm>
            <a:off x="0" y="0"/>
            <a:ext cx="9144000" cy="6858000"/>
            <a:chOff x="0" y="0"/>
            <a:chExt cx="9144000" cy="6858000"/>
          </a:xfrm>
        </p:grpSpPr>
        <p:sp>
          <p:nvSpPr>
            <p:cNvPr id="7" name="Rectangle 6"/>
            <p:cNvSpPr/>
            <p:nvPr/>
          </p:nvSpPr>
          <p:spPr>
            <a:xfrm>
              <a:off x="457200" y="0"/>
              <a:ext cx="8686800" cy="16764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0" y="0"/>
              <a:ext cx="18288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0" y="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Oval 10"/>
            <p:cNvSpPr/>
            <p:nvPr/>
          </p:nvSpPr>
          <p:spPr>
            <a:xfrm>
              <a:off x="495300" y="4191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3" name="Text Placeholder 2"/>
          <p:cNvSpPr>
            <a:spLocks noGrp="1"/>
          </p:cNvSpPr>
          <p:nvPr>
            <p:ph type="body" idx="1"/>
          </p:nvPr>
        </p:nvSpPr>
        <p:spPr>
          <a:xfrm>
            <a:off x="2438400" y="2286000"/>
            <a:ext cx="6248400" cy="38401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Title Placeholder 1"/>
          <p:cNvSpPr>
            <a:spLocks noGrp="1"/>
          </p:cNvSpPr>
          <p:nvPr>
            <p:ph type="title"/>
          </p:nvPr>
        </p:nvSpPr>
        <p:spPr>
          <a:xfrm>
            <a:off x="2438400" y="228600"/>
            <a:ext cx="6248400" cy="1143000"/>
          </a:xfrm>
          <a:prstGeom prst="rect">
            <a:avLst/>
          </a:prstGeom>
        </p:spPr>
        <p:txBody>
          <a:bodyPr vert="horz" lIns="91440" tIns="45720" rIns="91440" bIns="45720" rtlCol="0" anchor="ctr">
            <a:normAutofit/>
          </a:bodyPr>
          <a:lstStyle/>
          <a:p>
            <a:r>
              <a:rPr lang="en-US" smtClean="0"/>
              <a:t>Click to edit Master title style</a:t>
            </a:r>
            <a:endParaRPr/>
          </a:p>
        </p:txBody>
      </p:sp>
      <p:sp>
        <p:nvSpPr>
          <p:cNvPr id="4" name="Date Placeholder 3"/>
          <p:cNvSpPr>
            <a:spLocks noGrp="1"/>
          </p:cNvSpPr>
          <p:nvPr>
            <p:ph type="dt" sz="half" idx="2"/>
          </p:nvPr>
        </p:nvSpPr>
        <p:spPr>
          <a:xfrm>
            <a:off x="6553200" y="6351494"/>
            <a:ext cx="2133600" cy="365125"/>
          </a:xfrm>
          <a:prstGeom prst="rect">
            <a:avLst/>
          </a:prstGeom>
        </p:spPr>
        <p:txBody>
          <a:bodyPr vert="horz" lIns="91440" tIns="45720" rIns="91440" bIns="45720" rtlCol="0" anchor="ctr"/>
          <a:lstStyle>
            <a:lvl1pPr algn="r">
              <a:defRPr sz="900" cap="small" baseline="0">
                <a:solidFill>
                  <a:schemeClr val="tx1"/>
                </a:solidFill>
                <a:latin typeface="+mj-lt"/>
              </a:defRPr>
            </a:lvl1pPr>
          </a:lstStyle>
          <a:p>
            <a:r>
              <a:rPr lang="en-US" smtClean="0"/>
              <a:t>9/20/2010</a:t>
            </a:r>
            <a:endParaRPr lang="en-US"/>
          </a:p>
        </p:txBody>
      </p:sp>
      <p:sp>
        <p:nvSpPr>
          <p:cNvPr id="5" name="Footer Placeholder 4"/>
          <p:cNvSpPr>
            <a:spLocks noGrp="1"/>
          </p:cNvSpPr>
          <p:nvPr>
            <p:ph type="ftr" sz="quarter" idx="3"/>
          </p:nvPr>
        </p:nvSpPr>
        <p:spPr>
          <a:xfrm>
            <a:off x="2438400" y="6356350"/>
            <a:ext cx="2895600" cy="365125"/>
          </a:xfrm>
          <a:prstGeom prst="rect">
            <a:avLst/>
          </a:prstGeom>
        </p:spPr>
        <p:txBody>
          <a:bodyPr vert="horz" lIns="91440" tIns="45720" rIns="91440" bIns="45720" rtlCol="0" anchor="ctr"/>
          <a:lstStyle>
            <a:lvl1pPr algn="l">
              <a:defRPr sz="900" cap="small" baseline="0">
                <a:solidFill>
                  <a:schemeClr val="tx1"/>
                </a:solidFill>
                <a:latin typeface="+mj-lt"/>
              </a:defRPr>
            </a:lvl1pPr>
          </a:lstStyle>
          <a:p>
            <a:r>
              <a:rPr lang="en-US" smtClean="0"/>
              <a:t>R.Munden - Fairfield Univ. - EE315</a:t>
            </a:r>
            <a:endParaRPr lang="en-US"/>
          </a:p>
        </p:txBody>
      </p:sp>
      <p:sp>
        <p:nvSpPr>
          <p:cNvPr id="6" name="Slide Number Placeholder 5"/>
          <p:cNvSpPr>
            <a:spLocks noGrp="1"/>
          </p:cNvSpPr>
          <p:nvPr>
            <p:ph type="sldNum" sz="quarter" idx="4"/>
          </p:nvPr>
        </p:nvSpPr>
        <p:spPr>
          <a:xfrm>
            <a:off x="533400" y="533400"/>
            <a:ext cx="762000" cy="609600"/>
          </a:xfrm>
          <a:prstGeom prst="rect">
            <a:avLst/>
          </a:prstGeom>
        </p:spPr>
        <p:txBody>
          <a:bodyPr vert="horz" lIns="91440" tIns="45720" rIns="91440" bIns="45720" rtlCol="0" anchor="ctr"/>
          <a:lstStyle>
            <a:lvl1pPr algn="ctr">
              <a:defRPr sz="1600" cap="small" baseline="0">
                <a:solidFill>
                  <a:schemeClr val="tx1"/>
                </a:solidFill>
                <a:latin typeface="+mj-lt"/>
              </a:defRPr>
            </a:lvl1pPr>
          </a:lstStyle>
          <a:p>
            <a:fld id="{5FE41820-F24B-4E9A-8411-1DDF7A2D44C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Lst>
  <p:hf hdr="0"/>
  <p:txStyles>
    <p:titleStyle>
      <a:lvl1pPr algn="r" defTabSz="914400" rtl="0" eaLnBrk="1" latinLnBrk="0" hangingPunct="1">
        <a:spcBef>
          <a:spcPct val="0"/>
        </a:spcBef>
        <a:buNone/>
        <a:defRPr sz="4400" kern="1200" cap="small" spc="200" baseline="0">
          <a:solidFill>
            <a:schemeClr val="tx1"/>
          </a:solidFill>
          <a:latin typeface="+mj-lt"/>
          <a:ea typeface="+mj-ea"/>
          <a:cs typeface="+mj-cs"/>
        </a:defRPr>
      </a:lvl1pPr>
    </p:titleStyle>
    <p:bodyStyle>
      <a:lvl1pPr marL="457200" indent="-457200" algn="l" defTabSz="914400" rtl="0" eaLnBrk="1" latinLnBrk="0" hangingPunct="1">
        <a:spcBef>
          <a:spcPts val="1800"/>
        </a:spcBef>
        <a:buClr>
          <a:schemeClr val="accent1"/>
        </a:buClr>
        <a:buSzPct val="80000"/>
        <a:buFont typeface="Wingdings" pitchFamily="2" charset="2"/>
        <a:buChar char=""/>
        <a:defRPr sz="2200" kern="1200">
          <a:solidFill>
            <a:schemeClr val="tx1"/>
          </a:solidFill>
          <a:latin typeface="+mn-lt"/>
          <a:ea typeface="+mn-ea"/>
          <a:cs typeface="+mn-cs"/>
        </a:defRPr>
      </a:lvl1pPr>
      <a:lvl2pPr marL="914400" indent="-457200" algn="l" defTabSz="914400" rtl="0" eaLnBrk="1" latinLnBrk="0" hangingPunct="1">
        <a:spcBef>
          <a:spcPts val="1800"/>
        </a:spcBef>
        <a:buClr>
          <a:schemeClr val="accent2"/>
        </a:buClr>
        <a:buSzPct val="80000"/>
        <a:buFont typeface="Wingdings" pitchFamily="2" charset="2"/>
        <a:buChar char=""/>
        <a:defRPr sz="2000" kern="1200">
          <a:solidFill>
            <a:schemeClr val="tx1"/>
          </a:solidFill>
          <a:latin typeface="+mn-lt"/>
          <a:ea typeface="+mn-ea"/>
          <a:cs typeface="+mn-cs"/>
        </a:defRPr>
      </a:lvl2pPr>
      <a:lvl3pPr marL="1371600" indent="-457200" algn="l" defTabSz="914400" rtl="0" eaLnBrk="1" latinLnBrk="0" hangingPunct="1">
        <a:spcBef>
          <a:spcPts val="1200"/>
        </a:spcBef>
        <a:buClr>
          <a:schemeClr val="accent3"/>
        </a:buClr>
        <a:buSzPct val="80000"/>
        <a:buFont typeface="Wingdings" pitchFamily="2" charset="2"/>
        <a:buChar char=""/>
        <a:defRPr sz="1800" kern="1200">
          <a:solidFill>
            <a:schemeClr val="tx1"/>
          </a:solidFill>
          <a:latin typeface="+mn-lt"/>
          <a:ea typeface="+mn-ea"/>
          <a:cs typeface="+mn-cs"/>
        </a:defRPr>
      </a:lvl3pPr>
      <a:lvl4pPr marL="1828800" indent="-457200" algn="l" defTabSz="914400" rtl="0" eaLnBrk="1" latinLnBrk="0" hangingPunct="1">
        <a:spcBef>
          <a:spcPts val="1200"/>
        </a:spcBef>
        <a:buClr>
          <a:schemeClr val="accent4"/>
        </a:buClr>
        <a:buSzPct val="80000"/>
        <a:buFont typeface="Wingdings" pitchFamily="2" charset="2"/>
        <a:buChar char=""/>
        <a:defRPr sz="1600" kern="1200">
          <a:solidFill>
            <a:schemeClr val="tx1"/>
          </a:solidFill>
          <a:latin typeface="+mn-lt"/>
          <a:ea typeface="+mn-ea"/>
          <a:cs typeface="+mn-cs"/>
        </a:defRPr>
      </a:lvl4pPr>
      <a:lvl5pPr marL="2286000" indent="-457200" algn="l" defTabSz="914400" rtl="0" eaLnBrk="1" latinLnBrk="0" hangingPunct="1">
        <a:spcBef>
          <a:spcPts val="1200"/>
        </a:spcBef>
        <a:buClr>
          <a:schemeClr val="accent5"/>
        </a:buClr>
        <a:buSzPct val="80000"/>
        <a:buFont typeface="Wingdings" pitchFamily="2" charset="2"/>
        <a:buChar char=""/>
        <a:defRPr sz="1600" kern="1200">
          <a:solidFill>
            <a:schemeClr val="tx1"/>
          </a:solidFill>
          <a:latin typeface="+mn-lt"/>
          <a:ea typeface="+mn-ea"/>
          <a:cs typeface="+mn-cs"/>
        </a:defRPr>
      </a:lvl5pPr>
      <a:lvl6pPr marL="2743200" indent="-457200" algn="l" defTabSz="914400" rtl="0" eaLnBrk="1" latinLnBrk="0" hangingPunct="1">
        <a:spcBef>
          <a:spcPts val="1200"/>
        </a:spcBef>
        <a:buClr>
          <a:schemeClr val="accent6"/>
        </a:buClr>
        <a:buSzPct val="90000"/>
        <a:buFont typeface="Wingdings" pitchFamily="2" charset="2"/>
        <a:buChar char=""/>
        <a:defRPr sz="1600" kern="1200">
          <a:solidFill>
            <a:schemeClr val="tx1"/>
          </a:solidFill>
          <a:latin typeface="+mn-lt"/>
          <a:ea typeface="+mn-ea"/>
          <a:cs typeface="+mn-cs"/>
        </a:defRPr>
      </a:lvl6pPr>
      <a:lvl7pPr marL="3200400" indent="-457200" algn="l" defTabSz="914400" rtl="0" eaLnBrk="1" latinLnBrk="0" hangingPunct="1">
        <a:spcBef>
          <a:spcPts val="1200"/>
        </a:spcBef>
        <a:buClr>
          <a:schemeClr val="accent1"/>
        </a:buClr>
        <a:buSzPct val="70000"/>
        <a:buFont typeface="Wingdings" pitchFamily="2" charset="2"/>
        <a:buChar char="¢"/>
        <a:defRPr sz="1600" kern="1200" baseline="0">
          <a:solidFill>
            <a:schemeClr val="tx1"/>
          </a:solidFill>
          <a:latin typeface="+mn-lt"/>
          <a:ea typeface="+mn-ea"/>
          <a:cs typeface="+mn-cs"/>
        </a:defRPr>
      </a:lvl7pPr>
      <a:lvl8pPr marL="3657600" indent="-457200" algn="l" defTabSz="914400" rtl="0" eaLnBrk="1" latinLnBrk="0" hangingPunct="1">
        <a:spcBef>
          <a:spcPts val="1200"/>
        </a:spcBef>
        <a:buClr>
          <a:schemeClr val="accent3"/>
        </a:buClr>
        <a:buFont typeface="Courier New" pitchFamily="49" charset="0"/>
        <a:buChar char="o"/>
        <a:defRPr sz="1600" kern="1200" baseline="0">
          <a:solidFill>
            <a:schemeClr val="tx1"/>
          </a:solidFill>
          <a:latin typeface="+mn-lt"/>
          <a:ea typeface="+mn-ea"/>
          <a:cs typeface="+mn-cs"/>
        </a:defRPr>
      </a:lvl8pPr>
      <a:lvl9pPr marL="4114800" indent="-457200" algn="l" defTabSz="914400" rtl="0" eaLnBrk="1" latinLnBrk="0" hangingPunct="1">
        <a:spcBef>
          <a:spcPts val="1200"/>
        </a:spcBef>
        <a:buClr>
          <a:schemeClr val="accent5"/>
        </a:buClr>
        <a:buFont typeface="Arial" pitchFamily="34" charset="0"/>
        <a:buChar char="•"/>
        <a:defRPr sz="16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oleObject" Target="../embeddings/oleObject9.bin"/><Relationship Id="rId7" Type="http://schemas.openxmlformats.org/officeDocument/2006/relationships/oleObject" Target="../embeddings/oleObject11.bin"/><Relationship Id="rId12" Type="http://schemas.openxmlformats.org/officeDocument/2006/relationships/image" Target="../media/image14.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1.wmf"/><Relationship Id="rId11" Type="http://schemas.openxmlformats.org/officeDocument/2006/relationships/oleObject" Target="../embeddings/oleObject13.bin"/><Relationship Id="rId5" Type="http://schemas.openxmlformats.org/officeDocument/2006/relationships/oleObject" Target="../embeddings/oleObject10.bin"/><Relationship Id="rId10" Type="http://schemas.openxmlformats.org/officeDocument/2006/relationships/image" Target="../media/image13.wmf"/><Relationship Id="rId4" Type="http://schemas.openxmlformats.org/officeDocument/2006/relationships/image" Target="../media/image10.wmf"/><Relationship Id="rId9" Type="http://schemas.openxmlformats.org/officeDocument/2006/relationships/oleObject" Target="../embeddings/oleObject12.bin"/></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16.bin"/><Relationship Id="rId13" Type="http://schemas.openxmlformats.org/officeDocument/2006/relationships/image" Target="../media/image19.wmf"/><Relationship Id="rId3" Type="http://schemas.openxmlformats.org/officeDocument/2006/relationships/notesSlide" Target="../notesSlides/notesSlide8.xml"/><Relationship Id="rId7" Type="http://schemas.openxmlformats.org/officeDocument/2006/relationships/image" Target="../media/image16.wmf"/><Relationship Id="rId12"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15.bin"/><Relationship Id="rId11" Type="http://schemas.openxmlformats.org/officeDocument/2006/relationships/image" Target="../media/image18.wmf"/><Relationship Id="rId5" Type="http://schemas.openxmlformats.org/officeDocument/2006/relationships/image" Target="../media/image15.wmf"/><Relationship Id="rId10" Type="http://schemas.openxmlformats.org/officeDocument/2006/relationships/oleObject" Target="../embeddings/oleObject17.bin"/><Relationship Id="rId4" Type="http://schemas.openxmlformats.org/officeDocument/2006/relationships/oleObject" Target="../embeddings/oleObject14.bin"/><Relationship Id="rId9" Type="http://schemas.openxmlformats.org/officeDocument/2006/relationships/image" Target="../media/image17.wmf"/></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21.w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20.bin"/><Relationship Id="rId5" Type="http://schemas.openxmlformats.org/officeDocument/2006/relationships/image" Target="../media/image20.wmf"/><Relationship Id="rId4" Type="http://schemas.openxmlformats.org/officeDocument/2006/relationships/oleObject" Target="../embeddings/oleObject19.bin"/></Relationships>
</file>

<file path=ppt/slides/_rels/slide15.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notesSlide" Target="../notesSlides/notesSlide10.xml"/><Relationship Id="rId7" Type="http://schemas.openxmlformats.org/officeDocument/2006/relationships/image" Target="../media/image23.w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22.bin"/><Relationship Id="rId5" Type="http://schemas.openxmlformats.org/officeDocument/2006/relationships/image" Target="../media/image22.wmf"/><Relationship Id="rId4" Type="http://schemas.openxmlformats.org/officeDocument/2006/relationships/oleObject" Target="../embeddings/oleObject21.bin"/></Relationships>
</file>

<file path=ppt/slides/_rels/slide16.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gif"/><Relationship Id="rId4" Type="http://schemas.openxmlformats.org/officeDocument/2006/relationships/image" Target="../media/image26.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3.xml"/><Relationship Id="rId7" Type="http://schemas.openxmlformats.org/officeDocument/2006/relationships/image" Target="../media/image3.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5.wmf"/><Relationship Id="rId5" Type="http://schemas.openxmlformats.org/officeDocument/2006/relationships/image" Target="../media/image2.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4.wmf"/></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6.wmf"/><Relationship Id="rId4" Type="http://schemas.openxmlformats.org/officeDocument/2006/relationships/oleObject" Target="../embeddings/oleObject5.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8.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7.bin"/><Relationship Id="rId5" Type="http://schemas.openxmlformats.org/officeDocument/2006/relationships/image" Target="../media/image7.wmf"/><Relationship Id="rId4" Type="http://schemas.openxmlformats.org/officeDocument/2006/relationships/oleObject" Target="../embeddings/oleObject6.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9.wmf"/><Relationship Id="rId4" Type="http://schemas.openxmlformats.org/officeDocument/2006/relationships/oleObject" Target="../embeddings/oleObject8.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dirty="0" smtClean="0"/>
              <a:t>Ch 3 Quantum Mechanics of Electrons</a:t>
            </a:r>
            <a:endParaRPr lang="en-US" dirty="0"/>
          </a:p>
        </p:txBody>
      </p:sp>
      <p:sp>
        <p:nvSpPr>
          <p:cNvPr id="2" name="Title 1"/>
          <p:cNvSpPr>
            <a:spLocks noGrp="1"/>
          </p:cNvSpPr>
          <p:nvPr>
            <p:ph type="ctrTitle"/>
          </p:nvPr>
        </p:nvSpPr>
        <p:spPr/>
        <p:txBody>
          <a:bodyPr/>
          <a:lstStyle/>
          <a:p>
            <a:r>
              <a:rPr lang="en-US" dirty="0" smtClean="0"/>
              <a:t>EE 315/ECE 451 Nanoelectronics I </a:t>
            </a:r>
            <a:endParaRPr lang="en-US" dirty="0"/>
          </a:p>
        </p:txBody>
      </p:sp>
      <p:pic>
        <p:nvPicPr>
          <p:cNvPr id="82946" name="Picture 2" descr="http://www.colorado.edu/physics/phys3220/phys3220_sp05/images/stm.gif"/>
          <p:cNvPicPr>
            <a:picLocks noChangeAspect="1" noChangeArrowheads="1"/>
          </p:cNvPicPr>
          <p:nvPr/>
        </p:nvPicPr>
        <p:blipFill>
          <a:blip r:embed="rId3" cstate="print"/>
          <a:srcRect/>
          <a:stretch>
            <a:fillRect/>
          </a:stretch>
        </p:blipFill>
        <p:spPr bwMode="auto">
          <a:xfrm>
            <a:off x="2057400" y="152400"/>
            <a:ext cx="5943600" cy="4249674"/>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3.1.4 Operators for QM</a:t>
            </a:r>
            <a:endParaRPr lang="en-US" dirty="0"/>
          </a:p>
        </p:txBody>
      </p:sp>
      <p:sp>
        <p:nvSpPr>
          <p:cNvPr id="3" name="Content Placeholder 2"/>
          <p:cNvSpPr>
            <a:spLocks noGrp="1"/>
          </p:cNvSpPr>
          <p:nvPr>
            <p:ph idx="1"/>
          </p:nvPr>
        </p:nvSpPr>
        <p:spPr/>
        <p:txBody>
          <a:bodyPr/>
          <a:lstStyle/>
          <a:p>
            <a:r>
              <a:rPr lang="en-US" dirty="0" smtClean="0"/>
              <a:t>Momentum operator -  </a:t>
            </a:r>
          </a:p>
          <a:p>
            <a:r>
              <a:rPr lang="en-US" dirty="0" smtClean="0"/>
              <a:t>Energy - </a:t>
            </a:r>
          </a:p>
          <a:p>
            <a:r>
              <a:rPr lang="en-US" dirty="0" smtClean="0"/>
              <a:t>Position</a:t>
            </a:r>
          </a:p>
          <a:p>
            <a:r>
              <a:rPr lang="en-US" dirty="0" err="1" smtClean="0"/>
              <a:t>Commutator</a:t>
            </a:r>
            <a:r>
              <a:rPr lang="en-US" dirty="0" smtClean="0"/>
              <a:t>  </a:t>
            </a:r>
          </a:p>
          <a:p>
            <a:r>
              <a:rPr lang="en-US" dirty="0" smtClean="0"/>
              <a:t>2 operators </a:t>
            </a:r>
            <a:r>
              <a:rPr lang="en-US" i="1" dirty="0" smtClean="0"/>
              <a:t>commute</a:t>
            </a:r>
            <a:r>
              <a:rPr lang="en-US" dirty="0" smtClean="0"/>
              <a:t> if</a:t>
            </a:r>
          </a:p>
          <a:p>
            <a:pPr>
              <a:buNone/>
            </a:pPr>
            <a:r>
              <a:rPr lang="en-US" dirty="0" smtClean="0"/>
              <a:t> 	which allows measurement to arbitrary precision </a:t>
            </a:r>
            <a:endParaRPr lang="en-US" dirty="0"/>
          </a:p>
        </p:txBody>
      </p:sp>
      <p:sp>
        <p:nvSpPr>
          <p:cNvPr id="6" name="Slide Number Placeholder 5"/>
          <p:cNvSpPr>
            <a:spLocks noGrp="1"/>
          </p:cNvSpPr>
          <p:nvPr>
            <p:ph type="sldNum" sz="quarter" idx="12"/>
          </p:nvPr>
        </p:nvSpPr>
        <p:spPr/>
        <p:txBody>
          <a:bodyPr/>
          <a:lstStyle/>
          <a:p>
            <a:fld id="{5FE41820-F24B-4E9A-8411-1DDF7A2D44CD}" type="slidenum">
              <a:rPr lang="en-US" smtClean="0"/>
              <a:pPr/>
              <a:t>10</a:t>
            </a:fld>
            <a:endParaRPr lang="en-US"/>
          </a:p>
        </p:txBody>
      </p:sp>
      <p:graphicFrame>
        <p:nvGraphicFramePr>
          <p:cNvPr id="7" name="Object 6"/>
          <p:cNvGraphicFramePr>
            <a:graphicFrameLocks noChangeAspect="1"/>
          </p:cNvGraphicFramePr>
          <p:nvPr/>
        </p:nvGraphicFramePr>
        <p:xfrm>
          <a:off x="5791200" y="2209800"/>
          <a:ext cx="1905000" cy="567837"/>
        </p:xfrm>
        <a:graphic>
          <a:graphicData uri="http://schemas.openxmlformats.org/presentationml/2006/ole">
            <mc:AlternateContent xmlns:mc="http://schemas.openxmlformats.org/markup-compatibility/2006">
              <mc:Choice xmlns:v="urn:schemas-microsoft-com:vml" Requires="v">
                <p:oleObj spid="_x0000_s113731" name="Equation" r:id="rId3" imgW="1320480" imgH="393480" progId="Equation.3">
                  <p:embed/>
                </p:oleObj>
              </mc:Choice>
              <mc:Fallback>
                <p:oleObj name="Equation" r:id="rId3" imgW="1320480" imgH="3934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91200" y="2209800"/>
                        <a:ext cx="1905000" cy="5678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3667" name="Object 3"/>
          <p:cNvGraphicFramePr>
            <a:graphicFrameLocks noChangeAspect="1"/>
          </p:cNvGraphicFramePr>
          <p:nvPr/>
        </p:nvGraphicFramePr>
        <p:xfrm>
          <a:off x="4343400" y="2743200"/>
          <a:ext cx="935037" cy="568325"/>
        </p:xfrm>
        <a:graphic>
          <a:graphicData uri="http://schemas.openxmlformats.org/presentationml/2006/ole">
            <mc:AlternateContent xmlns:mc="http://schemas.openxmlformats.org/markup-compatibility/2006">
              <mc:Choice xmlns:v="urn:schemas-microsoft-com:vml" Requires="v">
                <p:oleObj spid="_x0000_s113732" name="Equation" r:id="rId5" imgW="647640" imgH="393480" progId="Equation.3">
                  <p:embed/>
                </p:oleObj>
              </mc:Choice>
              <mc:Fallback>
                <p:oleObj name="Equation" r:id="rId5" imgW="647640" imgH="39348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43400" y="2743200"/>
                        <a:ext cx="935037" cy="568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3668" name="Object 4"/>
          <p:cNvGraphicFramePr>
            <a:graphicFrameLocks noChangeAspect="1"/>
          </p:cNvGraphicFramePr>
          <p:nvPr/>
        </p:nvGraphicFramePr>
        <p:xfrm>
          <a:off x="4419600" y="3505200"/>
          <a:ext cx="641350" cy="257175"/>
        </p:xfrm>
        <a:graphic>
          <a:graphicData uri="http://schemas.openxmlformats.org/presentationml/2006/ole">
            <mc:AlternateContent xmlns:mc="http://schemas.openxmlformats.org/markup-compatibility/2006">
              <mc:Choice xmlns:v="urn:schemas-microsoft-com:vml" Requires="v">
                <p:oleObj spid="_x0000_s113733" name="Equation" r:id="rId7" imgW="444240" imgH="177480" progId="Equation.3">
                  <p:embed/>
                </p:oleObj>
              </mc:Choice>
              <mc:Fallback>
                <p:oleObj name="Equation" r:id="rId7" imgW="444240" imgH="17748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19600" y="3505200"/>
                        <a:ext cx="641350" cy="257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bject 9"/>
          <p:cNvGraphicFramePr>
            <a:graphicFrameLocks noChangeAspect="1"/>
          </p:cNvGraphicFramePr>
          <p:nvPr/>
        </p:nvGraphicFramePr>
        <p:xfrm>
          <a:off x="4800600" y="4038600"/>
          <a:ext cx="1905000" cy="381000"/>
        </p:xfrm>
        <a:graphic>
          <a:graphicData uri="http://schemas.openxmlformats.org/presentationml/2006/ole">
            <mc:AlternateContent xmlns:mc="http://schemas.openxmlformats.org/markup-compatibility/2006">
              <mc:Choice xmlns:v="urn:schemas-microsoft-com:vml" Requires="v">
                <p:oleObj spid="_x0000_s113734" name="Equation" r:id="rId9" imgW="1206360" imgH="241200" progId="Equation.3">
                  <p:embed/>
                </p:oleObj>
              </mc:Choice>
              <mc:Fallback>
                <p:oleObj name="Equation" r:id="rId9" imgW="1206360" imgH="24120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800600" y="4038600"/>
                        <a:ext cx="1905000"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3670" name="Object 6"/>
          <p:cNvGraphicFramePr>
            <a:graphicFrameLocks noChangeAspect="1"/>
          </p:cNvGraphicFramePr>
          <p:nvPr/>
        </p:nvGraphicFramePr>
        <p:xfrm>
          <a:off x="6019800" y="4572000"/>
          <a:ext cx="1022350" cy="381000"/>
        </p:xfrm>
        <a:graphic>
          <a:graphicData uri="http://schemas.openxmlformats.org/presentationml/2006/ole">
            <mc:AlternateContent xmlns:mc="http://schemas.openxmlformats.org/markup-compatibility/2006">
              <mc:Choice xmlns:v="urn:schemas-microsoft-com:vml" Requires="v">
                <p:oleObj spid="_x0000_s113735" name="Equation" r:id="rId11" imgW="647640" imgH="241200" progId="Equation.3">
                  <p:embed/>
                </p:oleObj>
              </mc:Choice>
              <mc:Fallback>
                <p:oleObj name="Equation" r:id="rId11" imgW="647640" imgH="241200" progId="Equation.3">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019800" y="4572000"/>
                        <a:ext cx="1022350"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Date Placeholder 3"/>
          <p:cNvSpPr>
            <a:spLocks noGrp="1"/>
          </p:cNvSpPr>
          <p:nvPr>
            <p:ph type="dt" sz="half" idx="10"/>
          </p:nvPr>
        </p:nvSpPr>
        <p:spPr>
          <a:xfrm>
            <a:off x="6553200" y="6351494"/>
            <a:ext cx="2133600" cy="365125"/>
          </a:xfrm>
        </p:spPr>
        <p:txBody>
          <a:bodyPr/>
          <a:lstStyle/>
          <a:p>
            <a:r>
              <a:rPr lang="en-US" dirty="0" smtClean="0"/>
              <a:t>8/11/2015</a:t>
            </a:r>
            <a:endParaRPr lang="en-US" dirty="0"/>
          </a:p>
        </p:txBody>
      </p:sp>
      <p:sp>
        <p:nvSpPr>
          <p:cNvPr id="13" name="Footer Placeholder 5"/>
          <p:cNvSpPr>
            <a:spLocks noGrp="1"/>
          </p:cNvSpPr>
          <p:nvPr>
            <p:ph type="ftr" sz="quarter" idx="11"/>
          </p:nvPr>
        </p:nvSpPr>
        <p:spPr>
          <a:xfrm>
            <a:off x="2438400" y="6356350"/>
            <a:ext cx="2895600" cy="365125"/>
          </a:xfrm>
        </p:spPr>
        <p:txBody>
          <a:bodyPr/>
          <a:lstStyle/>
          <a:p>
            <a:r>
              <a:rPr lang="en-US" dirty="0" smtClean="0"/>
              <a:t>J. N. Denenberg- Fairfield Univ. - EE315</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3.1.5 Measurement Probability</a:t>
            </a:r>
            <a:endParaRPr lang="en-US" dirty="0"/>
          </a:p>
        </p:txBody>
      </p:sp>
      <p:sp>
        <p:nvSpPr>
          <p:cNvPr id="3" name="Content Placeholder 2"/>
          <p:cNvSpPr>
            <a:spLocks noGrp="1"/>
          </p:cNvSpPr>
          <p:nvPr>
            <p:ph idx="1"/>
          </p:nvPr>
        </p:nvSpPr>
        <p:spPr/>
        <p:txBody>
          <a:bodyPr/>
          <a:lstStyle/>
          <a:p>
            <a:r>
              <a:rPr lang="en-US" dirty="0" smtClean="0"/>
              <a:t>If a system is already in an </a:t>
            </a:r>
            <a:r>
              <a:rPr lang="en-US" dirty="0" err="1" smtClean="0"/>
              <a:t>eigenstate</a:t>
            </a:r>
            <a:r>
              <a:rPr lang="en-US" dirty="0" smtClean="0"/>
              <a:t> of the operator we are interested in, we are guaranteed 100% to measure it in that state</a:t>
            </a:r>
          </a:p>
          <a:p>
            <a:r>
              <a:rPr lang="en-US" dirty="0" smtClean="0"/>
              <a:t>However, if we do not know the state, we can only find the probability of finding it in that state</a:t>
            </a:r>
          </a:p>
          <a:p>
            <a:r>
              <a:rPr lang="en-US" dirty="0" smtClean="0"/>
              <a:t>Once measured however, we are “locked in” to that state, and subsequent measurements will return the same value</a:t>
            </a:r>
            <a:endParaRPr lang="en-US" dirty="0"/>
          </a:p>
        </p:txBody>
      </p:sp>
      <p:sp>
        <p:nvSpPr>
          <p:cNvPr id="6" name="Slide Number Placeholder 5"/>
          <p:cNvSpPr>
            <a:spLocks noGrp="1"/>
          </p:cNvSpPr>
          <p:nvPr>
            <p:ph type="sldNum" sz="quarter" idx="12"/>
          </p:nvPr>
        </p:nvSpPr>
        <p:spPr/>
        <p:txBody>
          <a:bodyPr/>
          <a:lstStyle/>
          <a:p>
            <a:fld id="{5FE41820-F24B-4E9A-8411-1DDF7A2D44CD}" type="slidenum">
              <a:rPr lang="en-US" smtClean="0"/>
              <a:pPr/>
              <a:t>11</a:t>
            </a:fld>
            <a:endParaRPr lang="en-US"/>
          </a:p>
        </p:txBody>
      </p:sp>
      <p:sp>
        <p:nvSpPr>
          <p:cNvPr id="7" name="Date Placeholder 3"/>
          <p:cNvSpPr>
            <a:spLocks noGrp="1"/>
          </p:cNvSpPr>
          <p:nvPr>
            <p:ph type="dt" sz="half" idx="10"/>
          </p:nvPr>
        </p:nvSpPr>
        <p:spPr>
          <a:xfrm>
            <a:off x="6553200" y="6351494"/>
            <a:ext cx="2133600" cy="365125"/>
          </a:xfrm>
        </p:spPr>
        <p:txBody>
          <a:bodyPr/>
          <a:lstStyle/>
          <a:p>
            <a:r>
              <a:rPr lang="en-US" dirty="0" smtClean="0"/>
              <a:t>8/11/2015</a:t>
            </a:r>
            <a:endParaRPr lang="en-US" dirty="0"/>
          </a:p>
        </p:txBody>
      </p:sp>
      <p:sp>
        <p:nvSpPr>
          <p:cNvPr id="8" name="Footer Placeholder 5"/>
          <p:cNvSpPr>
            <a:spLocks noGrp="1"/>
          </p:cNvSpPr>
          <p:nvPr>
            <p:ph type="ftr" sz="quarter" idx="11"/>
          </p:nvPr>
        </p:nvSpPr>
        <p:spPr>
          <a:xfrm>
            <a:off x="2438400" y="6356350"/>
            <a:ext cx="2895600" cy="365125"/>
          </a:xfrm>
        </p:spPr>
        <p:txBody>
          <a:bodyPr/>
          <a:lstStyle/>
          <a:p>
            <a:r>
              <a:rPr lang="en-US" dirty="0" smtClean="0"/>
              <a:t>J. N. Denenberg- Fairfield Univ. - EE315</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28600"/>
            <a:ext cx="7620000" cy="1143000"/>
          </a:xfrm>
        </p:spPr>
        <p:txBody>
          <a:bodyPr>
            <a:normAutofit fontScale="90000"/>
          </a:bodyPr>
          <a:lstStyle/>
          <a:p>
            <a:r>
              <a:rPr lang="en-US" dirty="0" smtClean="0"/>
              <a:t>Collapse of the State function </a:t>
            </a:r>
            <a:br>
              <a:rPr lang="en-US" dirty="0" smtClean="0"/>
            </a:br>
            <a:r>
              <a:rPr lang="en-US" dirty="0" smtClean="0"/>
              <a:t>-the Measurement Problem</a:t>
            </a:r>
            <a:endParaRPr lang="en-US" dirty="0"/>
          </a:p>
        </p:txBody>
      </p:sp>
      <p:sp>
        <p:nvSpPr>
          <p:cNvPr id="3" name="Content Placeholder 2"/>
          <p:cNvSpPr>
            <a:spLocks noGrp="1"/>
          </p:cNvSpPr>
          <p:nvPr>
            <p:ph idx="1"/>
          </p:nvPr>
        </p:nvSpPr>
        <p:spPr/>
        <p:txBody>
          <a:bodyPr/>
          <a:lstStyle/>
          <a:p>
            <a:r>
              <a:rPr lang="en-US" dirty="0" smtClean="0"/>
              <a:t>Postulate 2 says that any observable measurement is associated with a Linear </a:t>
            </a:r>
            <a:r>
              <a:rPr lang="en-US" dirty="0" err="1" smtClean="0"/>
              <a:t>Hermitian</a:t>
            </a:r>
            <a:r>
              <a:rPr lang="en-US" dirty="0" smtClean="0"/>
              <a:t> operator, and the result of every measurement will be an </a:t>
            </a:r>
            <a:r>
              <a:rPr lang="en-US" dirty="0" err="1" smtClean="0"/>
              <a:t>eigenvalue</a:t>
            </a:r>
            <a:r>
              <a:rPr lang="en-US" dirty="0" smtClean="0"/>
              <a:t> of the operator</a:t>
            </a:r>
          </a:p>
          <a:p>
            <a:r>
              <a:rPr lang="en-US" dirty="0" smtClean="0"/>
              <a:t>After measurement (observation) the system will be in an </a:t>
            </a:r>
            <a:r>
              <a:rPr lang="en-US" dirty="0" err="1" smtClean="0"/>
              <a:t>eigenstate</a:t>
            </a:r>
            <a:r>
              <a:rPr lang="en-US" dirty="0" smtClean="0"/>
              <a:t> until perturbed</a:t>
            </a:r>
            <a:endParaRPr lang="en-US" dirty="0"/>
          </a:p>
        </p:txBody>
      </p:sp>
      <p:sp>
        <p:nvSpPr>
          <p:cNvPr id="6" name="Slide Number Placeholder 5"/>
          <p:cNvSpPr>
            <a:spLocks noGrp="1"/>
          </p:cNvSpPr>
          <p:nvPr>
            <p:ph type="sldNum" sz="quarter" idx="12"/>
          </p:nvPr>
        </p:nvSpPr>
        <p:spPr/>
        <p:txBody>
          <a:bodyPr/>
          <a:lstStyle/>
          <a:p>
            <a:fld id="{5FE41820-F24B-4E9A-8411-1DDF7A2D44CD}" type="slidenum">
              <a:rPr lang="en-US" smtClean="0"/>
              <a:pPr/>
              <a:t>12</a:t>
            </a:fld>
            <a:endParaRPr lang="en-US"/>
          </a:p>
        </p:txBody>
      </p:sp>
      <p:sp>
        <p:nvSpPr>
          <p:cNvPr id="7" name="Date Placeholder 3"/>
          <p:cNvSpPr>
            <a:spLocks noGrp="1"/>
          </p:cNvSpPr>
          <p:nvPr>
            <p:ph type="dt" sz="half" idx="10"/>
          </p:nvPr>
        </p:nvSpPr>
        <p:spPr>
          <a:xfrm>
            <a:off x="6553200" y="6351494"/>
            <a:ext cx="2133600" cy="365125"/>
          </a:xfrm>
        </p:spPr>
        <p:txBody>
          <a:bodyPr/>
          <a:lstStyle/>
          <a:p>
            <a:r>
              <a:rPr lang="en-US" dirty="0" smtClean="0"/>
              <a:t>8/11/2015</a:t>
            </a:r>
            <a:endParaRPr lang="en-US" dirty="0"/>
          </a:p>
        </p:txBody>
      </p:sp>
      <p:sp>
        <p:nvSpPr>
          <p:cNvPr id="8" name="Footer Placeholder 5"/>
          <p:cNvSpPr>
            <a:spLocks noGrp="1"/>
          </p:cNvSpPr>
          <p:nvPr>
            <p:ph type="ftr" sz="quarter" idx="11"/>
          </p:nvPr>
        </p:nvSpPr>
        <p:spPr>
          <a:xfrm>
            <a:off x="2438400" y="6356350"/>
            <a:ext cx="2895600" cy="365125"/>
          </a:xfrm>
        </p:spPr>
        <p:txBody>
          <a:bodyPr/>
          <a:lstStyle/>
          <a:p>
            <a:r>
              <a:rPr lang="en-US" dirty="0" smtClean="0"/>
              <a:t>J. N. Denenberg- Fairfield Univ. - EE315</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Postulate 3</a:t>
            </a:r>
            <a:endParaRPr lang="en-US" dirty="0"/>
          </a:p>
        </p:txBody>
      </p:sp>
      <p:sp>
        <p:nvSpPr>
          <p:cNvPr id="3" name="Content Placeholder 2"/>
          <p:cNvSpPr>
            <a:spLocks noGrp="1"/>
          </p:cNvSpPr>
          <p:nvPr>
            <p:ph idx="1"/>
          </p:nvPr>
        </p:nvSpPr>
        <p:spPr/>
        <p:txBody>
          <a:bodyPr/>
          <a:lstStyle/>
          <a:p>
            <a:r>
              <a:rPr lang="en-US" dirty="0" smtClean="0"/>
              <a:t>The mean value of an observable is the expectation value of the corresponding operator</a:t>
            </a:r>
            <a:endParaRPr lang="en-US" dirty="0"/>
          </a:p>
        </p:txBody>
      </p:sp>
      <p:sp>
        <p:nvSpPr>
          <p:cNvPr id="6" name="Slide Number Placeholder 5"/>
          <p:cNvSpPr>
            <a:spLocks noGrp="1"/>
          </p:cNvSpPr>
          <p:nvPr>
            <p:ph type="sldNum" sz="quarter" idx="12"/>
          </p:nvPr>
        </p:nvSpPr>
        <p:spPr/>
        <p:txBody>
          <a:bodyPr/>
          <a:lstStyle/>
          <a:p>
            <a:fld id="{5FE41820-F24B-4E9A-8411-1DDF7A2D44CD}" type="slidenum">
              <a:rPr lang="en-US" smtClean="0"/>
              <a:pPr/>
              <a:t>13</a:t>
            </a:fld>
            <a:endParaRPr lang="en-US"/>
          </a:p>
        </p:txBody>
      </p:sp>
      <p:graphicFrame>
        <p:nvGraphicFramePr>
          <p:cNvPr id="7" name="Object 6"/>
          <p:cNvGraphicFramePr>
            <a:graphicFrameLocks noChangeAspect="1"/>
          </p:cNvGraphicFramePr>
          <p:nvPr/>
        </p:nvGraphicFramePr>
        <p:xfrm>
          <a:off x="4191000" y="3124200"/>
          <a:ext cx="1778000" cy="857250"/>
        </p:xfrm>
        <a:graphic>
          <a:graphicData uri="http://schemas.openxmlformats.org/presentationml/2006/ole">
            <mc:AlternateContent xmlns:mc="http://schemas.openxmlformats.org/markup-compatibility/2006">
              <mc:Choice xmlns:v="urn:schemas-microsoft-com:vml" Requires="v">
                <p:oleObj spid="_x0000_s115779" name="Equation" r:id="rId4" imgW="1422360" imgH="685800" progId="Equation.3">
                  <p:embed/>
                </p:oleObj>
              </mc:Choice>
              <mc:Fallback>
                <p:oleObj name="Equation" r:id="rId4" imgW="1422360" imgH="68580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91000" y="3124200"/>
                        <a:ext cx="1778000" cy="857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5715" name="Object 3"/>
          <p:cNvGraphicFramePr>
            <a:graphicFrameLocks noChangeAspect="1"/>
          </p:cNvGraphicFramePr>
          <p:nvPr/>
        </p:nvGraphicFramePr>
        <p:xfrm>
          <a:off x="4800600" y="4038600"/>
          <a:ext cx="3114675" cy="876300"/>
        </p:xfrm>
        <a:graphic>
          <a:graphicData uri="http://schemas.openxmlformats.org/presentationml/2006/ole">
            <mc:AlternateContent xmlns:mc="http://schemas.openxmlformats.org/markup-compatibility/2006">
              <mc:Choice xmlns:v="urn:schemas-microsoft-com:vml" Requires="v">
                <p:oleObj spid="_x0000_s115780" name="Equation" r:id="rId6" imgW="2260440" imgH="634680" progId="Equation.3">
                  <p:embed/>
                </p:oleObj>
              </mc:Choice>
              <mc:Fallback>
                <p:oleObj name="Equation" r:id="rId6" imgW="2260440" imgH="634680" progId="Equation.3">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800600" y="4038600"/>
                        <a:ext cx="3114675" cy="876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TextBox 8"/>
          <p:cNvSpPr txBox="1"/>
          <p:nvPr/>
        </p:nvSpPr>
        <p:spPr>
          <a:xfrm>
            <a:off x="2438400" y="4191000"/>
            <a:ext cx="1760354" cy="369332"/>
          </a:xfrm>
          <a:prstGeom prst="rect">
            <a:avLst/>
          </a:prstGeom>
          <a:noFill/>
        </p:spPr>
        <p:txBody>
          <a:bodyPr wrap="none" rtlCol="0">
            <a:spAutoFit/>
          </a:bodyPr>
          <a:lstStyle/>
          <a:p>
            <a:r>
              <a:rPr lang="en-US" dirty="0" smtClean="0"/>
              <a:t>For a QM system</a:t>
            </a:r>
            <a:endParaRPr lang="en-US" dirty="0"/>
          </a:p>
        </p:txBody>
      </p:sp>
      <p:graphicFrame>
        <p:nvGraphicFramePr>
          <p:cNvPr id="115716" name="Object 4"/>
          <p:cNvGraphicFramePr>
            <a:graphicFrameLocks noChangeAspect="1"/>
          </p:cNvGraphicFramePr>
          <p:nvPr/>
        </p:nvGraphicFramePr>
        <p:xfrm>
          <a:off x="4724400" y="4953000"/>
          <a:ext cx="2608262" cy="455613"/>
        </p:xfrm>
        <a:graphic>
          <a:graphicData uri="http://schemas.openxmlformats.org/presentationml/2006/ole">
            <mc:AlternateContent xmlns:mc="http://schemas.openxmlformats.org/markup-compatibility/2006">
              <mc:Choice xmlns:v="urn:schemas-microsoft-com:vml" Requires="v">
                <p:oleObj spid="_x0000_s115781" name="Equation" r:id="rId8" imgW="1892160" imgH="330120" progId="Equation.3">
                  <p:embed/>
                </p:oleObj>
              </mc:Choice>
              <mc:Fallback>
                <p:oleObj name="Equation" r:id="rId8" imgW="1892160" imgH="330120" progId="Equation.3">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24400" y="4953000"/>
                        <a:ext cx="2608262" cy="4556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5717" name="Object 5"/>
          <p:cNvGraphicFramePr>
            <a:graphicFrameLocks noChangeAspect="1"/>
          </p:cNvGraphicFramePr>
          <p:nvPr/>
        </p:nvGraphicFramePr>
        <p:xfrm>
          <a:off x="4724400" y="5410200"/>
          <a:ext cx="3081337" cy="457200"/>
        </p:xfrm>
        <a:graphic>
          <a:graphicData uri="http://schemas.openxmlformats.org/presentationml/2006/ole">
            <mc:AlternateContent xmlns:mc="http://schemas.openxmlformats.org/markup-compatibility/2006">
              <mc:Choice xmlns:v="urn:schemas-microsoft-com:vml" Requires="v">
                <p:oleObj spid="_x0000_s115782" name="Equation" r:id="rId10" imgW="2234880" imgH="330120" progId="Equation.3">
                  <p:embed/>
                </p:oleObj>
              </mc:Choice>
              <mc:Fallback>
                <p:oleObj name="Equation" r:id="rId10" imgW="2234880" imgH="330120" progId="Equation.3">
                  <p:embed/>
                  <p:pic>
                    <p:nvPicPr>
                      <p:cNvPr id="0"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724400" y="5410200"/>
                        <a:ext cx="3081337"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5718" name="Object 6"/>
          <p:cNvGraphicFramePr>
            <a:graphicFrameLocks noChangeAspect="1"/>
          </p:cNvGraphicFramePr>
          <p:nvPr/>
        </p:nvGraphicFramePr>
        <p:xfrm>
          <a:off x="4724400" y="5791200"/>
          <a:ext cx="3133725" cy="596900"/>
        </p:xfrm>
        <a:graphic>
          <a:graphicData uri="http://schemas.openxmlformats.org/presentationml/2006/ole">
            <mc:AlternateContent xmlns:mc="http://schemas.openxmlformats.org/markup-compatibility/2006">
              <mc:Choice xmlns:v="urn:schemas-microsoft-com:vml" Requires="v">
                <p:oleObj spid="_x0000_s115783" name="Equation" r:id="rId12" imgW="2273040" imgH="431640" progId="Equation.3">
                  <p:embed/>
                </p:oleObj>
              </mc:Choice>
              <mc:Fallback>
                <p:oleObj name="Equation" r:id="rId12" imgW="2273040" imgH="431640" progId="Equation.3">
                  <p:embed/>
                  <p:pic>
                    <p:nvPicPr>
                      <p:cNvPr id="0" name="Picture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724400" y="5791200"/>
                        <a:ext cx="3133725" cy="596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TextBox 12"/>
          <p:cNvSpPr txBox="1"/>
          <p:nvPr/>
        </p:nvSpPr>
        <p:spPr>
          <a:xfrm>
            <a:off x="2502694" y="5052536"/>
            <a:ext cx="1905000" cy="1231106"/>
          </a:xfrm>
          <a:prstGeom prst="rect">
            <a:avLst/>
          </a:prstGeom>
          <a:noFill/>
        </p:spPr>
        <p:txBody>
          <a:bodyPr wrap="square" rtlCol="0">
            <a:spAutoFit/>
          </a:bodyPr>
          <a:lstStyle/>
          <a:p>
            <a:r>
              <a:rPr lang="en-US" dirty="0" smtClean="0"/>
              <a:t>Position</a:t>
            </a:r>
            <a:br>
              <a:rPr lang="en-US" dirty="0" smtClean="0"/>
            </a:br>
            <a:endParaRPr lang="en-US" sz="1000" dirty="0" smtClean="0"/>
          </a:p>
          <a:p>
            <a:r>
              <a:rPr lang="en-US" dirty="0" smtClean="0"/>
              <a:t>Momentum</a:t>
            </a:r>
          </a:p>
          <a:p>
            <a:r>
              <a:rPr lang="en-US" sz="1000" dirty="0" smtClean="0"/>
              <a:t/>
            </a:r>
            <a:br>
              <a:rPr lang="en-US" sz="1000" dirty="0" smtClean="0"/>
            </a:br>
            <a:r>
              <a:rPr lang="en-US" dirty="0" smtClean="0"/>
              <a:t>Energy</a:t>
            </a:r>
            <a:endParaRPr lang="en-US" dirty="0"/>
          </a:p>
        </p:txBody>
      </p:sp>
      <p:sp>
        <p:nvSpPr>
          <p:cNvPr id="14" name="Date Placeholder 3"/>
          <p:cNvSpPr>
            <a:spLocks noGrp="1"/>
          </p:cNvSpPr>
          <p:nvPr>
            <p:ph type="dt" sz="half" idx="10"/>
          </p:nvPr>
        </p:nvSpPr>
        <p:spPr>
          <a:xfrm>
            <a:off x="6553200" y="6351494"/>
            <a:ext cx="2133600" cy="365125"/>
          </a:xfrm>
        </p:spPr>
        <p:txBody>
          <a:bodyPr/>
          <a:lstStyle/>
          <a:p>
            <a:r>
              <a:rPr lang="en-US" dirty="0" smtClean="0"/>
              <a:t>8/11/2015</a:t>
            </a:r>
            <a:endParaRPr lang="en-US" dirty="0"/>
          </a:p>
        </p:txBody>
      </p:sp>
      <p:sp>
        <p:nvSpPr>
          <p:cNvPr id="15" name="Footer Placeholder 5"/>
          <p:cNvSpPr>
            <a:spLocks noGrp="1"/>
          </p:cNvSpPr>
          <p:nvPr>
            <p:ph type="ftr" sz="quarter" idx="11"/>
          </p:nvPr>
        </p:nvSpPr>
        <p:spPr>
          <a:xfrm>
            <a:off x="2438400" y="6356350"/>
            <a:ext cx="2895600" cy="365125"/>
          </a:xfrm>
        </p:spPr>
        <p:txBody>
          <a:bodyPr/>
          <a:lstStyle/>
          <a:p>
            <a:r>
              <a:rPr lang="en-US" dirty="0" smtClean="0"/>
              <a:t>J. N. Denenberg- Fairfield Univ. - EE315</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Postulate 4</a:t>
            </a:r>
            <a:endParaRPr lang="en-US" dirty="0"/>
          </a:p>
        </p:txBody>
      </p:sp>
      <p:sp>
        <p:nvSpPr>
          <p:cNvPr id="3" name="Content Placeholder 2"/>
          <p:cNvSpPr>
            <a:spLocks noGrp="1"/>
          </p:cNvSpPr>
          <p:nvPr>
            <p:ph idx="1"/>
          </p:nvPr>
        </p:nvSpPr>
        <p:spPr/>
        <p:txBody>
          <a:bodyPr/>
          <a:lstStyle/>
          <a:p>
            <a:r>
              <a:rPr lang="en-US" dirty="0" smtClean="0"/>
              <a:t>The state function </a:t>
            </a:r>
            <a:r>
              <a:rPr lang="el-GR" dirty="0" smtClean="0"/>
              <a:t>ψ</a:t>
            </a:r>
            <a:r>
              <a:rPr lang="en-US" dirty="0" smtClean="0"/>
              <a:t>(</a:t>
            </a:r>
            <a:r>
              <a:rPr lang="en-US" dirty="0" err="1" smtClean="0"/>
              <a:t>r,t</a:t>
            </a:r>
            <a:r>
              <a:rPr lang="en-US" dirty="0" smtClean="0"/>
              <a:t>) obeys the Schrödinger equation</a:t>
            </a:r>
          </a:p>
          <a:p>
            <a:pPr>
              <a:buNone/>
            </a:pPr>
            <a:endParaRPr lang="en-US" dirty="0" smtClean="0"/>
          </a:p>
          <a:p>
            <a:r>
              <a:rPr lang="en-US" dirty="0" smtClean="0"/>
              <a:t>Where H is the Hamiltonian (total energy operator), kinetic + potential energy (plus field terms if necessary)</a:t>
            </a:r>
            <a:endParaRPr lang="en-US" dirty="0"/>
          </a:p>
        </p:txBody>
      </p:sp>
      <p:sp>
        <p:nvSpPr>
          <p:cNvPr id="6" name="Slide Number Placeholder 5"/>
          <p:cNvSpPr>
            <a:spLocks noGrp="1"/>
          </p:cNvSpPr>
          <p:nvPr>
            <p:ph type="sldNum" sz="quarter" idx="12"/>
          </p:nvPr>
        </p:nvSpPr>
        <p:spPr/>
        <p:txBody>
          <a:bodyPr/>
          <a:lstStyle/>
          <a:p>
            <a:fld id="{5FE41820-F24B-4E9A-8411-1DDF7A2D44CD}" type="slidenum">
              <a:rPr lang="en-US" smtClean="0"/>
              <a:pPr/>
              <a:t>14</a:t>
            </a:fld>
            <a:endParaRPr lang="en-US"/>
          </a:p>
        </p:txBody>
      </p:sp>
      <p:graphicFrame>
        <p:nvGraphicFramePr>
          <p:cNvPr id="114691" name="Object 3"/>
          <p:cNvGraphicFramePr>
            <a:graphicFrameLocks noChangeAspect="1"/>
          </p:cNvGraphicFramePr>
          <p:nvPr/>
        </p:nvGraphicFramePr>
        <p:xfrm>
          <a:off x="4419600" y="2895600"/>
          <a:ext cx="2203450" cy="611187"/>
        </p:xfrm>
        <a:graphic>
          <a:graphicData uri="http://schemas.openxmlformats.org/presentationml/2006/ole">
            <mc:AlternateContent xmlns:mc="http://schemas.openxmlformats.org/markup-compatibility/2006">
              <mc:Choice xmlns:v="urn:schemas-microsoft-com:vml" Requires="v">
                <p:oleObj spid="_x0000_s114717" name="Equation" r:id="rId4" imgW="1422360" imgH="393480" progId="Equation.3">
                  <p:embed/>
                </p:oleObj>
              </mc:Choice>
              <mc:Fallback>
                <p:oleObj name="Equation" r:id="rId4" imgW="1422360" imgH="393480" progId="Equation.3">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19600" y="2895600"/>
                        <a:ext cx="2203450" cy="6111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ct 8"/>
          <p:cNvGraphicFramePr>
            <a:graphicFrameLocks noChangeAspect="1"/>
          </p:cNvGraphicFramePr>
          <p:nvPr/>
        </p:nvGraphicFramePr>
        <p:xfrm>
          <a:off x="4267200" y="5029200"/>
          <a:ext cx="2209800" cy="661200"/>
        </p:xfrm>
        <a:graphic>
          <a:graphicData uri="http://schemas.openxmlformats.org/presentationml/2006/ole">
            <mc:AlternateContent xmlns:mc="http://schemas.openxmlformats.org/markup-compatibility/2006">
              <mc:Choice xmlns:v="urn:schemas-microsoft-com:vml" Requires="v">
                <p:oleObj spid="_x0000_s114718" name="Equation" r:id="rId6" imgW="1612800" imgH="482400" progId="Equation.3">
                  <p:embed/>
                </p:oleObj>
              </mc:Choice>
              <mc:Fallback>
                <p:oleObj name="Equation" r:id="rId6" imgW="1612800" imgH="482400" progId="Equation.3">
                  <p:embed/>
                  <p:pic>
                    <p:nvPicPr>
                      <p:cNvPr id="0"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267200" y="5029200"/>
                        <a:ext cx="2209800" cy="661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Date Placeholder 3"/>
          <p:cNvSpPr>
            <a:spLocks noGrp="1"/>
          </p:cNvSpPr>
          <p:nvPr>
            <p:ph type="dt" sz="half" idx="10"/>
          </p:nvPr>
        </p:nvSpPr>
        <p:spPr>
          <a:xfrm>
            <a:off x="6553200" y="6351494"/>
            <a:ext cx="2133600" cy="365125"/>
          </a:xfrm>
        </p:spPr>
        <p:txBody>
          <a:bodyPr/>
          <a:lstStyle/>
          <a:p>
            <a:r>
              <a:rPr lang="en-US" dirty="0" smtClean="0"/>
              <a:t>8/11/2015</a:t>
            </a:r>
            <a:endParaRPr lang="en-US" dirty="0"/>
          </a:p>
        </p:txBody>
      </p:sp>
      <p:sp>
        <p:nvSpPr>
          <p:cNvPr id="11" name="Footer Placeholder 5"/>
          <p:cNvSpPr>
            <a:spLocks noGrp="1"/>
          </p:cNvSpPr>
          <p:nvPr>
            <p:ph type="ftr" sz="quarter" idx="11"/>
          </p:nvPr>
        </p:nvSpPr>
        <p:spPr>
          <a:xfrm>
            <a:off x="2438400" y="6356350"/>
            <a:ext cx="2895600" cy="365125"/>
          </a:xfrm>
        </p:spPr>
        <p:txBody>
          <a:bodyPr/>
          <a:lstStyle/>
          <a:p>
            <a:r>
              <a:rPr lang="en-US" dirty="0" smtClean="0"/>
              <a:t>J. N. Denenberg- Fairfield Univ. - EE315</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3.2 Time-Independent Schrödinger's Equation</a:t>
            </a:r>
            <a:endParaRPr lang="en-US" dirty="0"/>
          </a:p>
        </p:txBody>
      </p:sp>
      <p:sp>
        <p:nvSpPr>
          <p:cNvPr id="3" name="Content Placeholder 2"/>
          <p:cNvSpPr>
            <a:spLocks noGrp="1"/>
          </p:cNvSpPr>
          <p:nvPr>
            <p:ph idx="1"/>
          </p:nvPr>
        </p:nvSpPr>
        <p:spPr/>
        <p:txBody>
          <a:bodyPr/>
          <a:lstStyle/>
          <a:p>
            <a:r>
              <a:rPr lang="en-US" dirty="0" smtClean="0"/>
              <a:t>If the potential energy does not depend on time we can simplify considerably to the time-independent Schrödinger Equation</a:t>
            </a:r>
          </a:p>
          <a:p>
            <a:endParaRPr lang="en-US" dirty="0"/>
          </a:p>
        </p:txBody>
      </p:sp>
      <p:sp>
        <p:nvSpPr>
          <p:cNvPr id="6" name="Slide Number Placeholder 5"/>
          <p:cNvSpPr>
            <a:spLocks noGrp="1"/>
          </p:cNvSpPr>
          <p:nvPr>
            <p:ph type="sldNum" sz="quarter" idx="12"/>
          </p:nvPr>
        </p:nvSpPr>
        <p:spPr/>
        <p:txBody>
          <a:bodyPr/>
          <a:lstStyle/>
          <a:p>
            <a:fld id="{5FE41820-F24B-4E9A-8411-1DDF7A2D44CD}" type="slidenum">
              <a:rPr lang="en-US" smtClean="0"/>
              <a:pPr/>
              <a:t>15</a:t>
            </a:fld>
            <a:endParaRPr lang="en-US"/>
          </a:p>
        </p:txBody>
      </p:sp>
      <p:graphicFrame>
        <p:nvGraphicFramePr>
          <p:cNvPr id="7" name="Object 6"/>
          <p:cNvGraphicFramePr>
            <a:graphicFrameLocks noChangeAspect="1"/>
          </p:cNvGraphicFramePr>
          <p:nvPr/>
        </p:nvGraphicFramePr>
        <p:xfrm>
          <a:off x="4114800" y="3321050"/>
          <a:ext cx="914400" cy="215900"/>
        </p:xfrm>
        <a:graphic>
          <a:graphicData uri="http://schemas.openxmlformats.org/presentationml/2006/ole">
            <mc:AlternateContent xmlns:mc="http://schemas.openxmlformats.org/markup-compatibility/2006">
              <mc:Choice xmlns:v="urn:schemas-microsoft-com:vml" Requires="v">
                <p:oleObj spid="_x0000_s116764" name="Equation" r:id="rId4" imgW="914400" imgH="215640" progId="Equation.3">
                  <p:embed/>
                </p:oleObj>
              </mc:Choice>
              <mc:Fallback>
                <p:oleObj name="Equation" r:id="rId4" imgW="914400" imgH="21564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14800" y="3321050"/>
                        <a:ext cx="9144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6739" name="Object 3"/>
          <p:cNvGraphicFramePr>
            <a:graphicFrameLocks noChangeAspect="1"/>
          </p:cNvGraphicFramePr>
          <p:nvPr/>
        </p:nvGraphicFramePr>
        <p:xfrm>
          <a:off x="3200400" y="3581400"/>
          <a:ext cx="4816475" cy="1137773"/>
        </p:xfrm>
        <a:graphic>
          <a:graphicData uri="http://schemas.openxmlformats.org/presentationml/2006/ole">
            <mc:AlternateContent xmlns:mc="http://schemas.openxmlformats.org/markup-compatibility/2006">
              <mc:Choice xmlns:v="urn:schemas-microsoft-com:vml" Requires="v">
                <p:oleObj spid="_x0000_s116765" name="Equation" r:id="rId6" imgW="2044440" imgH="482400" progId="Equation.3">
                  <p:embed/>
                </p:oleObj>
              </mc:Choice>
              <mc:Fallback>
                <p:oleObj name="Equation" r:id="rId6" imgW="2044440" imgH="482400" progId="Equation.3">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00400" y="3581400"/>
                        <a:ext cx="4816475" cy="113777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Date Placeholder 3"/>
          <p:cNvSpPr>
            <a:spLocks noGrp="1"/>
          </p:cNvSpPr>
          <p:nvPr>
            <p:ph type="dt" sz="half" idx="10"/>
          </p:nvPr>
        </p:nvSpPr>
        <p:spPr>
          <a:xfrm>
            <a:off x="6553200" y="6351494"/>
            <a:ext cx="2133600" cy="365125"/>
          </a:xfrm>
        </p:spPr>
        <p:txBody>
          <a:bodyPr/>
          <a:lstStyle/>
          <a:p>
            <a:r>
              <a:rPr lang="en-US" dirty="0" smtClean="0"/>
              <a:t>8/11/2015</a:t>
            </a:r>
            <a:endParaRPr lang="en-US" dirty="0"/>
          </a:p>
        </p:txBody>
      </p:sp>
      <p:sp>
        <p:nvSpPr>
          <p:cNvPr id="10" name="Footer Placeholder 5"/>
          <p:cNvSpPr>
            <a:spLocks noGrp="1"/>
          </p:cNvSpPr>
          <p:nvPr>
            <p:ph type="ftr" sz="quarter" idx="11"/>
          </p:nvPr>
        </p:nvSpPr>
        <p:spPr>
          <a:xfrm>
            <a:off x="2438400" y="6356350"/>
            <a:ext cx="2895600" cy="365125"/>
          </a:xfrm>
        </p:spPr>
        <p:txBody>
          <a:bodyPr/>
          <a:lstStyle/>
          <a:p>
            <a:r>
              <a:rPr lang="en-US" dirty="0" smtClean="0"/>
              <a:t>J. N. Denenberg- Fairfield Univ. - EE315</a:t>
            </a:r>
            <a:endParaRPr lang="en-US" dirty="0"/>
          </a:p>
        </p:txBody>
      </p:sp>
      <p:pic>
        <p:nvPicPr>
          <p:cNvPr id="4" name="Picture 3"/>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200400" y="5029200"/>
            <a:ext cx="4903304" cy="76200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7766" name="Picture 6" descr="http://www.aip.org/png/images/stm2.jpg"/>
          <p:cNvPicPr>
            <a:picLocks noChangeAspect="1" noChangeArrowheads="1"/>
          </p:cNvPicPr>
          <p:nvPr/>
        </p:nvPicPr>
        <p:blipFill>
          <a:blip r:embed="rId3" cstate="print"/>
          <a:srcRect/>
          <a:stretch>
            <a:fillRect/>
          </a:stretch>
        </p:blipFill>
        <p:spPr bwMode="auto">
          <a:xfrm>
            <a:off x="5410200" y="4114800"/>
            <a:ext cx="2981325" cy="2386052"/>
          </a:xfrm>
          <a:prstGeom prst="rect">
            <a:avLst/>
          </a:prstGeom>
          <a:noFill/>
        </p:spPr>
      </p:pic>
      <p:sp>
        <p:nvSpPr>
          <p:cNvPr id="2" name="Title 1"/>
          <p:cNvSpPr>
            <a:spLocks noGrp="1"/>
          </p:cNvSpPr>
          <p:nvPr>
            <p:ph type="title"/>
          </p:nvPr>
        </p:nvSpPr>
        <p:spPr/>
        <p:txBody>
          <a:bodyPr/>
          <a:lstStyle/>
          <a:p>
            <a:r>
              <a:rPr lang="en-US" dirty="0" smtClean="0"/>
              <a:t>Quantum Corral</a:t>
            </a:r>
            <a:endParaRPr lang="en-US" dirty="0"/>
          </a:p>
        </p:txBody>
      </p:sp>
      <p:sp>
        <p:nvSpPr>
          <p:cNvPr id="6" name="Slide Number Placeholder 5"/>
          <p:cNvSpPr>
            <a:spLocks noGrp="1"/>
          </p:cNvSpPr>
          <p:nvPr>
            <p:ph type="sldNum" sz="quarter" idx="12"/>
          </p:nvPr>
        </p:nvSpPr>
        <p:spPr/>
        <p:txBody>
          <a:bodyPr/>
          <a:lstStyle/>
          <a:p>
            <a:fld id="{5FE41820-F24B-4E9A-8411-1DDF7A2D44CD}" type="slidenum">
              <a:rPr lang="en-US" smtClean="0"/>
              <a:pPr/>
              <a:t>16</a:t>
            </a:fld>
            <a:endParaRPr lang="en-US"/>
          </a:p>
        </p:txBody>
      </p:sp>
      <p:pic>
        <p:nvPicPr>
          <p:cNvPr id="117762" name="Picture 2" descr="http://mrsec.wisc.edu/Edetc/background/STM/images/quantum-corral-1.jpg"/>
          <p:cNvPicPr>
            <a:picLocks noChangeAspect="1" noChangeArrowheads="1"/>
          </p:cNvPicPr>
          <p:nvPr/>
        </p:nvPicPr>
        <p:blipFill>
          <a:blip r:embed="rId4" cstate="print"/>
          <a:srcRect/>
          <a:stretch>
            <a:fillRect/>
          </a:stretch>
        </p:blipFill>
        <p:spPr bwMode="auto">
          <a:xfrm>
            <a:off x="2209800" y="1752600"/>
            <a:ext cx="2438400" cy="2438400"/>
          </a:xfrm>
          <a:prstGeom prst="rect">
            <a:avLst/>
          </a:prstGeom>
          <a:noFill/>
        </p:spPr>
      </p:pic>
      <p:pic>
        <p:nvPicPr>
          <p:cNvPr id="117764" name="Picture 4" descr="http://www.physics.rutgers.edu/ugrad/106/gifs/corral.gif"/>
          <p:cNvPicPr>
            <a:picLocks noChangeAspect="1" noChangeArrowheads="1"/>
          </p:cNvPicPr>
          <p:nvPr/>
        </p:nvPicPr>
        <p:blipFill>
          <a:blip r:embed="rId5" cstate="print"/>
          <a:srcRect/>
          <a:stretch>
            <a:fillRect/>
          </a:stretch>
        </p:blipFill>
        <p:spPr bwMode="auto">
          <a:xfrm>
            <a:off x="5105400" y="1752600"/>
            <a:ext cx="3429000" cy="2451735"/>
          </a:xfrm>
          <a:prstGeom prst="rect">
            <a:avLst/>
          </a:prstGeom>
          <a:noFill/>
        </p:spPr>
      </p:pic>
      <p:sp>
        <p:nvSpPr>
          <p:cNvPr id="11" name="TextBox 10"/>
          <p:cNvSpPr txBox="1"/>
          <p:nvPr/>
        </p:nvSpPr>
        <p:spPr>
          <a:xfrm>
            <a:off x="2209800" y="4648200"/>
            <a:ext cx="2435090" cy="646331"/>
          </a:xfrm>
          <a:prstGeom prst="rect">
            <a:avLst/>
          </a:prstGeom>
          <a:noFill/>
        </p:spPr>
        <p:txBody>
          <a:bodyPr wrap="none" rtlCol="0">
            <a:spAutoFit/>
          </a:bodyPr>
          <a:lstStyle/>
          <a:p>
            <a:r>
              <a:rPr lang="en-US" dirty="0" smtClean="0"/>
              <a:t>An example of standing </a:t>
            </a:r>
          </a:p>
          <a:p>
            <a:r>
              <a:rPr lang="en-US" dirty="0" smtClean="0"/>
              <a:t>electron waves</a:t>
            </a:r>
            <a:endParaRPr lang="en-US" dirty="0"/>
          </a:p>
        </p:txBody>
      </p:sp>
      <p:sp>
        <p:nvSpPr>
          <p:cNvPr id="10" name="Date Placeholder 3"/>
          <p:cNvSpPr>
            <a:spLocks noGrp="1"/>
          </p:cNvSpPr>
          <p:nvPr>
            <p:ph type="dt" sz="half" idx="10"/>
          </p:nvPr>
        </p:nvSpPr>
        <p:spPr>
          <a:xfrm>
            <a:off x="6553200" y="6351494"/>
            <a:ext cx="2133600" cy="365125"/>
          </a:xfrm>
        </p:spPr>
        <p:txBody>
          <a:bodyPr/>
          <a:lstStyle/>
          <a:p>
            <a:r>
              <a:rPr lang="en-US" dirty="0" smtClean="0"/>
              <a:t>8/11/2015</a:t>
            </a:r>
            <a:endParaRPr lang="en-US" dirty="0"/>
          </a:p>
        </p:txBody>
      </p:sp>
      <p:sp>
        <p:nvSpPr>
          <p:cNvPr id="12" name="Footer Placeholder 5"/>
          <p:cNvSpPr>
            <a:spLocks noGrp="1"/>
          </p:cNvSpPr>
          <p:nvPr>
            <p:ph type="ftr" sz="quarter" idx="11"/>
          </p:nvPr>
        </p:nvSpPr>
        <p:spPr>
          <a:xfrm>
            <a:off x="2438400" y="6356350"/>
            <a:ext cx="2895600" cy="365125"/>
          </a:xfrm>
        </p:spPr>
        <p:txBody>
          <a:bodyPr/>
          <a:lstStyle/>
          <a:p>
            <a:r>
              <a:rPr lang="en-US" dirty="0" smtClean="0"/>
              <a:t>J. N. Denenberg- Fairfield Univ. - EE315</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a:bodyPr>
          <a:lstStyle/>
          <a:p>
            <a:r>
              <a:rPr lang="en-US" dirty="0" smtClean="0"/>
              <a:t>3.1 General Postulates of QM</a:t>
            </a:r>
          </a:p>
          <a:p>
            <a:r>
              <a:rPr lang="en-US" dirty="0" smtClean="0"/>
              <a:t>3.2 Time-Independent </a:t>
            </a:r>
            <a:r>
              <a:rPr lang="en-US" dirty="0" smtClean="0"/>
              <a:t>Schrödinger </a:t>
            </a:r>
            <a:r>
              <a:rPr lang="en-US" dirty="0" smtClean="0"/>
              <a:t>Equation</a:t>
            </a:r>
          </a:p>
          <a:p>
            <a:r>
              <a:rPr lang="en-US" dirty="0" smtClean="0"/>
              <a:t>3.3 Analogies Between Quantum Mechanics and Electromagnetics</a:t>
            </a:r>
          </a:p>
          <a:p>
            <a:r>
              <a:rPr lang="en-US" dirty="0" smtClean="0"/>
              <a:t>3.4 Probabilistic Current Density</a:t>
            </a:r>
          </a:p>
          <a:p>
            <a:r>
              <a:rPr lang="en-US" dirty="0" smtClean="0"/>
              <a:t>3.5 Multiple Particle Systems</a:t>
            </a:r>
          </a:p>
          <a:p>
            <a:r>
              <a:rPr lang="en-US" dirty="0" smtClean="0"/>
              <a:t>3.6 Spin and Angular Momentum</a:t>
            </a:r>
          </a:p>
          <a:p>
            <a:pPr>
              <a:buNone/>
            </a:pPr>
            <a:endParaRPr lang="en-US" dirty="0" smtClean="0"/>
          </a:p>
          <a:p>
            <a:pPr>
              <a:buNone/>
            </a:pPr>
            <a:endParaRPr lang="en-US" dirty="0"/>
          </a:p>
        </p:txBody>
      </p:sp>
      <p:sp>
        <p:nvSpPr>
          <p:cNvPr id="4" name="Date Placeholder 3"/>
          <p:cNvSpPr>
            <a:spLocks noGrp="1"/>
          </p:cNvSpPr>
          <p:nvPr>
            <p:ph type="dt" sz="half" idx="10"/>
          </p:nvPr>
        </p:nvSpPr>
        <p:spPr/>
        <p:txBody>
          <a:bodyPr/>
          <a:lstStyle/>
          <a:p>
            <a:r>
              <a:rPr lang="en-US" dirty="0" smtClean="0"/>
              <a:t>8/11/2015</a:t>
            </a:r>
            <a:endParaRPr lang="en-US" dirty="0"/>
          </a:p>
        </p:txBody>
      </p:sp>
      <p:sp>
        <p:nvSpPr>
          <p:cNvPr id="5" name="Slide Number Placeholder 4"/>
          <p:cNvSpPr>
            <a:spLocks noGrp="1"/>
          </p:cNvSpPr>
          <p:nvPr>
            <p:ph type="sldNum" sz="quarter" idx="12"/>
          </p:nvPr>
        </p:nvSpPr>
        <p:spPr/>
        <p:txBody>
          <a:bodyPr/>
          <a:lstStyle/>
          <a:p>
            <a:fld id="{5FE41820-F24B-4E9A-8411-1DDF7A2D44CD}" type="slidenum">
              <a:rPr lang="en-US" smtClean="0"/>
              <a:pPr/>
              <a:t>2</a:t>
            </a:fld>
            <a:endParaRPr lang="en-US"/>
          </a:p>
        </p:txBody>
      </p:sp>
      <p:sp>
        <p:nvSpPr>
          <p:cNvPr id="6" name="Footer Placeholder 5"/>
          <p:cNvSpPr>
            <a:spLocks noGrp="1"/>
          </p:cNvSpPr>
          <p:nvPr>
            <p:ph type="ftr" sz="quarter" idx="11"/>
          </p:nvPr>
        </p:nvSpPr>
        <p:spPr/>
        <p:txBody>
          <a:bodyPr/>
          <a:lstStyle/>
          <a:p>
            <a:r>
              <a:rPr lang="en-US" dirty="0" smtClean="0"/>
              <a:t>J. N. Denenberg- Fairfield Univ. - EE315</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Where to Begin?</a:t>
            </a:r>
            <a:endParaRPr lang="en-US" dirty="0"/>
          </a:p>
        </p:txBody>
      </p:sp>
      <p:sp>
        <p:nvSpPr>
          <p:cNvPr id="6" name="Slide Number Placeholder 5"/>
          <p:cNvSpPr>
            <a:spLocks noGrp="1"/>
          </p:cNvSpPr>
          <p:nvPr>
            <p:ph type="sldNum" sz="quarter" idx="12"/>
          </p:nvPr>
        </p:nvSpPr>
        <p:spPr/>
        <p:txBody>
          <a:bodyPr/>
          <a:lstStyle/>
          <a:p>
            <a:fld id="{5FE41820-F24B-4E9A-8411-1DDF7A2D44CD}" type="slidenum">
              <a:rPr lang="en-US" smtClean="0"/>
              <a:pPr/>
              <a:t>3</a:t>
            </a:fld>
            <a:endParaRPr lang="en-US"/>
          </a:p>
        </p:txBody>
      </p:sp>
      <p:graphicFrame>
        <p:nvGraphicFramePr>
          <p:cNvPr id="7" name="Content Placeholder 6"/>
          <p:cNvGraphicFramePr>
            <a:graphicFrameLocks noGrp="1" noChangeAspect="1"/>
          </p:cNvGraphicFramePr>
          <p:nvPr>
            <p:ph idx="1"/>
          </p:nvPr>
        </p:nvGraphicFramePr>
        <p:xfrm>
          <a:off x="2438400" y="1981201"/>
          <a:ext cx="4724400" cy="1080831"/>
        </p:xfrm>
        <a:graphic>
          <a:graphicData uri="http://schemas.openxmlformats.org/presentationml/2006/ole">
            <mc:AlternateContent xmlns:mc="http://schemas.openxmlformats.org/markup-compatibility/2006">
              <mc:Choice xmlns:v="urn:schemas-microsoft-com:vml" Requires="v">
                <p:oleObj spid="_x0000_s109622" name="Equation" r:id="rId4" imgW="2997000" imgH="685800" progId="Equation.3">
                  <p:embed/>
                </p:oleObj>
              </mc:Choice>
              <mc:Fallback>
                <p:oleObj name="Equation" r:id="rId4" imgW="2997000" imgH="685800" progId="Equation.3">
                  <p:embed/>
                  <p:pic>
                    <p:nvPicPr>
                      <p:cNvPr id="0" name="Content Placeholder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8400" y="1981201"/>
                        <a:ext cx="4724400" cy="108083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7"/>
          <p:cNvGraphicFramePr>
            <a:graphicFrameLocks noChangeAspect="1"/>
          </p:cNvGraphicFramePr>
          <p:nvPr/>
        </p:nvGraphicFramePr>
        <p:xfrm>
          <a:off x="2438400" y="3200400"/>
          <a:ext cx="2514600" cy="938283"/>
        </p:xfrm>
        <a:graphic>
          <a:graphicData uri="http://schemas.openxmlformats.org/presentationml/2006/ole">
            <mc:AlternateContent xmlns:mc="http://schemas.openxmlformats.org/markup-compatibility/2006">
              <mc:Choice xmlns:v="urn:schemas-microsoft-com:vml" Requires="v">
                <p:oleObj spid="_x0000_s109623" name="Equation" r:id="rId6" imgW="1701720" imgH="634680" progId="Equation.3">
                  <p:embed/>
                </p:oleObj>
              </mc:Choice>
              <mc:Fallback>
                <p:oleObj name="Equation" r:id="rId6" imgW="1701720" imgH="634680" progId="Equation.3">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38400" y="3200400"/>
                        <a:ext cx="2514600" cy="93828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TextBox 8"/>
          <p:cNvSpPr txBox="1"/>
          <p:nvPr/>
        </p:nvSpPr>
        <p:spPr>
          <a:xfrm>
            <a:off x="381000" y="3505200"/>
            <a:ext cx="1120500" cy="369332"/>
          </a:xfrm>
          <a:prstGeom prst="rect">
            <a:avLst/>
          </a:prstGeom>
          <a:noFill/>
        </p:spPr>
        <p:txBody>
          <a:bodyPr wrap="none" rtlCol="0">
            <a:spAutoFit/>
          </a:bodyPr>
          <a:lstStyle/>
          <a:p>
            <a:r>
              <a:rPr lang="en-US" dirty="0" smtClean="0"/>
              <a:t>Classically</a:t>
            </a:r>
            <a:endParaRPr lang="en-US" dirty="0"/>
          </a:p>
        </p:txBody>
      </p:sp>
      <p:graphicFrame>
        <p:nvGraphicFramePr>
          <p:cNvPr id="10" name="Object 9"/>
          <p:cNvGraphicFramePr>
            <a:graphicFrameLocks noChangeAspect="1"/>
          </p:cNvGraphicFramePr>
          <p:nvPr/>
        </p:nvGraphicFramePr>
        <p:xfrm>
          <a:off x="2362200" y="3810000"/>
          <a:ext cx="4083185" cy="1752601"/>
        </p:xfrm>
        <a:graphic>
          <a:graphicData uri="http://schemas.openxmlformats.org/presentationml/2006/ole">
            <mc:AlternateContent xmlns:mc="http://schemas.openxmlformats.org/markup-compatibility/2006">
              <mc:Choice xmlns:v="urn:schemas-microsoft-com:vml" Requires="v">
                <p:oleObj spid="_x0000_s109624" name="Equation" r:id="rId8" imgW="2781000" imgH="1193760" progId="Equation.3">
                  <p:embed/>
                </p:oleObj>
              </mc:Choice>
              <mc:Fallback>
                <p:oleObj name="Equation" r:id="rId8" imgW="2781000" imgH="1193760" progId="Equation.3">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362200" y="3810000"/>
                        <a:ext cx="4083185" cy="175260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TextBox 10"/>
          <p:cNvSpPr txBox="1"/>
          <p:nvPr/>
        </p:nvSpPr>
        <p:spPr>
          <a:xfrm>
            <a:off x="304800" y="2057400"/>
            <a:ext cx="1410322" cy="646331"/>
          </a:xfrm>
          <a:prstGeom prst="rect">
            <a:avLst/>
          </a:prstGeom>
          <a:noFill/>
        </p:spPr>
        <p:txBody>
          <a:bodyPr wrap="none" rtlCol="0">
            <a:spAutoFit/>
          </a:bodyPr>
          <a:lstStyle/>
          <a:p>
            <a:r>
              <a:rPr lang="en-US" dirty="0" smtClean="0"/>
              <a:t>Start with</a:t>
            </a:r>
          </a:p>
          <a:p>
            <a:r>
              <a:rPr lang="en-US" dirty="0" smtClean="0"/>
              <a:t>a plane wave</a:t>
            </a:r>
            <a:endParaRPr lang="en-US" dirty="0"/>
          </a:p>
        </p:txBody>
      </p:sp>
      <p:sp>
        <p:nvSpPr>
          <p:cNvPr id="12" name="TextBox 11"/>
          <p:cNvSpPr txBox="1"/>
          <p:nvPr/>
        </p:nvSpPr>
        <p:spPr>
          <a:xfrm>
            <a:off x="76200" y="4343400"/>
            <a:ext cx="1772408" cy="646331"/>
          </a:xfrm>
          <a:prstGeom prst="rect">
            <a:avLst/>
          </a:prstGeom>
          <a:noFill/>
        </p:spPr>
        <p:txBody>
          <a:bodyPr wrap="none" rtlCol="0">
            <a:spAutoFit/>
          </a:bodyPr>
          <a:lstStyle/>
          <a:p>
            <a:r>
              <a:rPr lang="en-US" dirty="0" smtClean="0"/>
              <a:t>Quantize energy </a:t>
            </a:r>
          </a:p>
          <a:p>
            <a:r>
              <a:rPr lang="en-US" dirty="0" smtClean="0"/>
              <a:t>with DeBroglie</a:t>
            </a:r>
            <a:endParaRPr lang="en-US" dirty="0"/>
          </a:p>
        </p:txBody>
      </p:sp>
      <p:graphicFrame>
        <p:nvGraphicFramePr>
          <p:cNvPr id="13" name="Object 12"/>
          <p:cNvGraphicFramePr>
            <a:graphicFrameLocks noChangeAspect="1"/>
          </p:cNvGraphicFramePr>
          <p:nvPr/>
        </p:nvGraphicFramePr>
        <p:xfrm>
          <a:off x="2438400" y="5410200"/>
          <a:ext cx="4191000" cy="747690"/>
        </p:xfrm>
        <a:graphic>
          <a:graphicData uri="http://schemas.openxmlformats.org/presentationml/2006/ole">
            <mc:AlternateContent xmlns:mc="http://schemas.openxmlformats.org/markup-compatibility/2006">
              <mc:Choice xmlns:v="urn:schemas-microsoft-com:vml" Requires="v">
                <p:oleObj spid="_x0000_s109625" name="Equation" r:id="rId10" imgW="2705040" imgH="482400" progId="Equation.3">
                  <p:embed/>
                </p:oleObj>
              </mc:Choice>
              <mc:Fallback>
                <p:oleObj name="Equation" r:id="rId10" imgW="2705040" imgH="482400" progId="Equation.3">
                  <p:embed/>
                  <p:pic>
                    <p:nvPicPr>
                      <p:cNvPr id="0"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438400" y="5410200"/>
                        <a:ext cx="4191000" cy="74769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 name="TextBox 13"/>
          <p:cNvSpPr txBox="1"/>
          <p:nvPr/>
        </p:nvSpPr>
        <p:spPr>
          <a:xfrm>
            <a:off x="152400" y="5410200"/>
            <a:ext cx="1448602" cy="923330"/>
          </a:xfrm>
          <a:prstGeom prst="rect">
            <a:avLst/>
          </a:prstGeom>
          <a:noFill/>
        </p:spPr>
        <p:txBody>
          <a:bodyPr wrap="none" rtlCol="0">
            <a:spAutoFit/>
          </a:bodyPr>
          <a:lstStyle/>
          <a:p>
            <a:r>
              <a:rPr lang="en-US" dirty="0" smtClean="0"/>
              <a:t>Voila!</a:t>
            </a:r>
          </a:p>
          <a:p>
            <a:r>
              <a:rPr lang="en-US" dirty="0" smtClean="0"/>
              <a:t>Schrödinger's</a:t>
            </a:r>
          </a:p>
          <a:p>
            <a:r>
              <a:rPr lang="en-US" dirty="0" smtClean="0"/>
              <a:t>Equation</a:t>
            </a:r>
            <a:endParaRPr lang="en-US" dirty="0"/>
          </a:p>
        </p:txBody>
      </p:sp>
      <p:sp>
        <p:nvSpPr>
          <p:cNvPr id="15" name="Date Placeholder 3"/>
          <p:cNvSpPr>
            <a:spLocks noGrp="1"/>
          </p:cNvSpPr>
          <p:nvPr>
            <p:ph type="dt" sz="half" idx="10"/>
          </p:nvPr>
        </p:nvSpPr>
        <p:spPr>
          <a:xfrm>
            <a:off x="6553200" y="6351494"/>
            <a:ext cx="2133600" cy="365125"/>
          </a:xfrm>
        </p:spPr>
        <p:txBody>
          <a:bodyPr/>
          <a:lstStyle/>
          <a:p>
            <a:r>
              <a:rPr lang="en-US" dirty="0" smtClean="0"/>
              <a:t>8/11/2015</a:t>
            </a:r>
            <a:endParaRPr lang="en-US" dirty="0"/>
          </a:p>
        </p:txBody>
      </p:sp>
      <p:sp>
        <p:nvSpPr>
          <p:cNvPr id="16" name="Footer Placeholder 5"/>
          <p:cNvSpPr>
            <a:spLocks noGrp="1"/>
          </p:cNvSpPr>
          <p:nvPr>
            <p:ph type="ftr" sz="quarter" idx="11"/>
          </p:nvPr>
        </p:nvSpPr>
        <p:spPr>
          <a:xfrm>
            <a:off x="2438400" y="6356350"/>
            <a:ext cx="2895600" cy="365125"/>
          </a:xfrm>
        </p:spPr>
        <p:txBody>
          <a:bodyPr/>
          <a:lstStyle/>
          <a:p>
            <a:r>
              <a:rPr lang="en-US" dirty="0" smtClean="0"/>
              <a:t>J. N. Denenberg- Fairfield Univ. - EE315</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3.1 General Postulates of Quantum Mechanics</a:t>
            </a:r>
            <a:endParaRPr lang="en-US" dirty="0"/>
          </a:p>
        </p:txBody>
      </p:sp>
      <p:sp>
        <p:nvSpPr>
          <p:cNvPr id="3" name="Content Placeholder 2"/>
          <p:cNvSpPr>
            <a:spLocks noGrp="1"/>
          </p:cNvSpPr>
          <p:nvPr>
            <p:ph idx="1"/>
          </p:nvPr>
        </p:nvSpPr>
        <p:spPr/>
        <p:txBody>
          <a:bodyPr/>
          <a:lstStyle/>
          <a:p>
            <a:r>
              <a:rPr lang="en-US" dirty="0" smtClean="0"/>
              <a:t>POSTULATE 1 - To every quantum system there is a state function, </a:t>
            </a:r>
            <a:r>
              <a:rPr lang="el-GR" dirty="0" smtClean="0"/>
              <a:t>ψ</a:t>
            </a:r>
            <a:r>
              <a:rPr lang="en-US" dirty="0" smtClean="0"/>
              <a:t>(</a:t>
            </a:r>
            <a:r>
              <a:rPr lang="en-US" b="1" dirty="0" err="1" smtClean="0"/>
              <a:t>r</a:t>
            </a:r>
            <a:r>
              <a:rPr lang="en-US" dirty="0" err="1" smtClean="0"/>
              <a:t>,t</a:t>
            </a:r>
            <a:r>
              <a:rPr lang="en-US" dirty="0" smtClean="0"/>
              <a:t>), that contains everything that can be known about the system</a:t>
            </a:r>
          </a:p>
          <a:p>
            <a:r>
              <a:rPr lang="en-US" dirty="0" smtClean="0"/>
              <a:t>The state function, or </a:t>
            </a:r>
            <a:r>
              <a:rPr lang="en-US" i="1" dirty="0" err="1" smtClean="0"/>
              <a:t>wavefunction</a:t>
            </a:r>
            <a:r>
              <a:rPr lang="en-US" dirty="0" smtClean="0"/>
              <a:t>, is probabilistic in nature.</a:t>
            </a:r>
          </a:p>
          <a:p>
            <a:r>
              <a:rPr lang="en-US" dirty="0" smtClean="0"/>
              <a:t>Probability density of finding the particle at a particular point in space, </a:t>
            </a:r>
            <a:r>
              <a:rPr lang="en-US" b="1" dirty="0" smtClean="0"/>
              <a:t>r</a:t>
            </a:r>
            <a:r>
              <a:rPr lang="en-US" dirty="0" smtClean="0"/>
              <a:t>, at time t is:</a:t>
            </a:r>
          </a:p>
          <a:p>
            <a:endParaRPr lang="en-US" dirty="0"/>
          </a:p>
        </p:txBody>
      </p:sp>
      <p:sp>
        <p:nvSpPr>
          <p:cNvPr id="6" name="Slide Number Placeholder 5"/>
          <p:cNvSpPr>
            <a:spLocks noGrp="1"/>
          </p:cNvSpPr>
          <p:nvPr>
            <p:ph type="sldNum" sz="quarter" idx="12"/>
          </p:nvPr>
        </p:nvSpPr>
        <p:spPr/>
        <p:txBody>
          <a:bodyPr/>
          <a:lstStyle/>
          <a:p>
            <a:fld id="{5FE41820-F24B-4E9A-8411-1DDF7A2D44CD}" type="slidenum">
              <a:rPr lang="en-US" smtClean="0"/>
              <a:pPr/>
              <a:t>4</a:t>
            </a:fld>
            <a:endParaRPr lang="en-US"/>
          </a:p>
        </p:txBody>
      </p:sp>
      <p:graphicFrame>
        <p:nvGraphicFramePr>
          <p:cNvPr id="7" name="Object 6"/>
          <p:cNvGraphicFramePr>
            <a:graphicFrameLocks noChangeAspect="1"/>
          </p:cNvGraphicFramePr>
          <p:nvPr/>
        </p:nvGraphicFramePr>
        <p:xfrm>
          <a:off x="3200400" y="5181600"/>
          <a:ext cx="3754438" cy="838200"/>
        </p:xfrm>
        <a:graphic>
          <a:graphicData uri="http://schemas.openxmlformats.org/presentationml/2006/ole">
            <mc:AlternateContent xmlns:mc="http://schemas.openxmlformats.org/markup-compatibility/2006">
              <mc:Choice xmlns:v="urn:schemas-microsoft-com:vml" Requires="v">
                <p:oleObj spid="_x0000_s110607" name="Equation" r:id="rId4" imgW="2730240" imgH="609480" progId="Equation.3">
                  <p:embed/>
                </p:oleObj>
              </mc:Choice>
              <mc:Fallback>
                <p:oleObj name="Equation" r:id="rId4" imgW="2730240" imgH="60948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00400" y="5181600"/>
                        <a:ext cx="3754438"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Date Placeholder 3"/>
          <p:cNvSpPr>
            <a:spLocks noGrp="1"/>
          </p:cNvSpPr>
          <p:nvPr>
            <p:ph type="dt" sz="half" idx="10"/>
          </p:nvPr>
        </p:nvSpPr>
        <p:spPr>
          <a:xfrm>
            <a:off x="6553200" y="6351494"/>
            <a:ext cx="2133600" cy="365125"/>
          </a:xfrm>
        </p:spPr>
        <p:txBody>
          <a:bodyPr/>
          <a:lstStyle/>
          <a:p>
            <a:r>
              <a:rPr lang="en-US" dirty="0" smtClean="0"/>
              <a:t>8/11/2015</a:t>
            </a:r>
            <a:endParaRPr lang="en-US" dirty="0"/>
          </a:p>
        </p:txBody>
      </p:sp>
      <p:sp>
        <p:nvSpPr>
          <p:cNvPr id="9" name="Footer Placeholder 5"/>
          <p:cNvSpPr>
            <a:spLocks noGrp="1"/>
          </p:cNvSpPr>
          <p:nvPr>
            <p:ph type="ftr" sz="quarter" idx="11"/>
          </p:nvPr>
        </p:nvSpPr>
        <p:spPr>
          <a:xfrm>
            <a:off x="2438400" y="6356350"/>
            <a:ext cx="2895600" cy="365125"/>
          </a:xfrm>
        </p:spPr>
        <p:txBody>
          <a:bodyPr/>
          <a:lstStyle/>
          <a:p>
            <a:r>
              <a:rPr lang="en-US" dirty="0" smtClean="0"/>
              <a:t>J. N. Denenberg- Fairfield Univ. - EE315</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Postulate 1</a:t>
            </a:r>
            <a:endParaRPr lang="en-US" dirty="0"/>
          </a:p>
        </p:txBody>
      </p:sp>
      <p:sp>
        <p:nvSpPr>
          <p:cNvPr id="6" name="Slide Number Placeholder 5"/>
          <p:cNvSpPr>
            <a:spLocks noGrp="1"/>
          </p:cNvSpPr>
          <p:nvPr>
            <p:ph type="sldNum" sz="quarter" idx="12"/>
          </p:nvPr>
        </p:nvSpPr>
        <p:spPr/>
        <p:txBody>
          <a:bodyPr/>
          <a:lstStyle/>
          <a:p>
            <a:fld id="{5FE41820-F24B-4E9A-8411-1DDF7A2D44CD}" type="slidenum">
              <a:rPr lang="en-US" smtClean="0"/>
              <a:pPr/>
              <a:t>5</a:t>
            </a:fld>
            <a:endParaRPr lang="en-US"/>
          </a:p>
        </p:txBody>
      </p:sp>
      <p:graphicFrame>
        <p:nvGraphicFramePr>
          <p:cNvPr id="111618" name="Object 2"/>
          <p:cNvGraphicFramePr>
            <a:graphicFrameLocks noGrp="1" noChangeAspect="1"/>
          </p:cNvGraphicFramePr>
          <p:nvPr>
            <p:ph idx="1"/>
          </p:nvPr>
        </p:nvGraphicFramePr>
        <p:xfrm>
          <a:off x="2438400" y="2286000"/>
          <a:ext cx="5461006" cy="1219201"/>
        </p:xfrm>
        <a:graphic>
          <a:graphicData uri="http://schemas.openxmlformats.org/presentationml/2006/ole">
            <mc:AlternateContent xmlns:mc="http://schemas.openxmlformats.org/markup-compatibility/2006">
              <mc:Choice xmlns:v="urn:schemas-microsoft-com:vml" Requires="v">
                <p:oleObj spid="_x0000_s111644" name="Equation" r:id="rId4" imgW="2730240" imgH="609480" progId="Equation.3">
                  <p:embed/>
                </p:oleObj>
              </mc:Choice>
              <mc:Fallback>
                <p:oleObj name="Equation" r:id="rId4" imgW="2730240" imgH="60948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8400" y="2286000"/>
                        <a:ext cx="5461006" cy="121920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7"/>
          <p:cNvGraphicFramePr>
            <a:graphicFrameLocks noChangeAspect="1"/>
          </p:cNvGraphicFramePr>
          <p:nvPr/>
        </p:nvGraphicFramePr>
        <p:xfrm>
          <a:off x="2971800" y="5486400"/>
          <a:ext cx="4419600" cy="726510"/>
        </p:xfrm>
        <a:graphic>
          <a:graphicData uri="http://schemas.openxmlformats.org/presentationml/2006/ole">
            <mc:AlternateContent xmlns:mc="http://schemas.openxmlformats.org/markup-compatibility/2006">
              <mc:Choice xmlns:v="urn:schemas-microsoft-com:vml" Requires="v">
                <p:oleObj spid="_x0000_s111645" name="Equation" r:id="rId6" imgW="1854000" imgH="304560" progId="Equation.3">
                  <p:embed/>
                </p:oleObj>
              </mc:Choice>
              <mc:Fallback>
                <p:oleObj name="Equation" r:id="rId6" imgW="1854000" imgH="304560" progId="Equation.3">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71800" y="5486400"/>
                        <a:ext cx="4419600" cy="72651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TextBox 8"/>
          <p:cNvSpPr txBox="1"/>
          <p:nvPr/>
        </p:nvSpPr>
        <p:spPr>
          <a:xfrm>
            <a:off x="3810000" y="5029200"/>
            <a:ext cx="2364815" cy="400110"/>
          </a:xfrm>
          <a:prstGeom prst="rect">
            <a:avLst/>
          </a:prstGeom>
          <a:noFill/>
        </p:spPr>
        <p:txBody>
          <a:bodyPr wrap="none" rtlCol="0">
            <a:spAutoFit/>
          </a:bodyPr>
          <a:lstStyle/>
          <a:p>
            <a:r>
              <a:rPr lang="en-US" sz="2000" dirty="0" smtClean="0"/>
              <a:t>Normalization Factor</a:t>
            </a:r>
            <a:endParaRPr lang="en-US" sz="2000" dirty="0"/>
          </a:p>
        </p:txBody>
      </p:sp>
      <p:sp>
        <p:nvSpPr>
          <p:cNvPr id="10" name="Date Placeholder 3"/>
          <p:cNvSpPr>
            <a:spLocks noGrp="1"/>
          </p:cNvSpPr>
          <p:nvPr>
            <p:ph type="dt" sz="half" idx="10"/>
          </p:nvPr>
        </p:nvSpPr>
        <p:spPr>
          <a:xfrm>
            <a:off x="6553200" y="6351494"/>
            <a:ext cx="2133600" cy="365125"/>
          </a:xfrm>
        </p:spPr>
        <p:txBody>
          <a:bodyPr/>
          <a:lstStyle/>
          <a:p>
            <a:r>
              <a:rPr lang="en-US" dirty="0" smtClean="0"/>
              <a:t>8/11/2015</a:t>
            </a:r>
            <a:endParaRPr lang="en-US" dirty="0"/>
          </a:p>
        </p:txBody>
      </p:sp>
      <p:sp>
        <p:nvSpPr>
          <p:cNvPr id="11" name="Footer Placeholder 5"/>
          <p:cNvSpPr>
            <a:spLocks noGrp="1"/>
          </p:cNvSpPr>
          <p:nvPr>
            <p:ph type="ftr" sz="quarter" idx="11"/>
          </p:nvPr>
        </p:nvSpPr>
        <p:spPr>
          <a:xfrm>
            <a:off x="2438400" y="6356350"/>
            <a:ext cx="2895600" cy="365125"/>
          </a:xfrm>
        </p:spPr>
        <p:txBody>
          <a:bodyPr/>
          <a:lstStyle/>
          <a:p>
            <a:r>
              <a:rPr lang="en-US" dirty="0" smtClean="0"/>
              <a:t>J. N. Denenberg- Fairfield Univ. - EE315</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Postulate 2</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 Every physical observable </a:t>
            </a:r>
            <a:r>
              <a:rPr lang="en-US" b="1" dirty="0" smtClean="0">
                <a:latin typeface="Informal Roman" pitchFamily="66" charset="0"/>
              </a:rPr>
              <a:t>O</a:t>
            </a:r>
            <a:r>
              <a:rPr lang="en-US" dirty="0" smtClean="0"/>
              <a:t> (position, momentum, energy, etc.) is associated with a linear </a:t>
            </a:r>
            <a:r>
              <a:rPr lang="en-US" dirty="0" err="1" smtClean="0"/>
              <a:t>Hermitian</a:t>
            </a:r>
            <a:r>
              <a:rPr lang="en-US" dirty="0" smtClean="0"/>
              <a:t> operator </a:t>
            </a:r>
            <a:r>
              <a:rPr lang="en-US" b="1" dirty="0" smtClean="0">
                <a:latin typeface="Informal Roman" pitchFamily="66" charset="0"/>
              </a:rPr>
              <a:t>ô</a:t>
            </a:r>
          </a:p>
          <a:p>
            <a:r>
              <a:rPr lang="en-US" dirty="0" smtClean="0"/>
              <a:t>B) Associated with the operator </a:t>
            </a:r>
            <a:r>
              <a:rPr lang="en-US" b="1" dirty="0" smtClean="0">
                <a:latin typeface="Informal Roman" pitchFamily="66" charset="0"/>
              </a:rPr>
              <a:t>ô</a:t>
            </a:r>
            <a:r>
              <a:rPr lang="en-US" dirty="0" smtClean="0">
                <a:latin typeface="Informal Roman" pitchFamily="66" charset="0"/>
              </a:rPr>
              <a:t> </a:t>
            </a:r>
            <a:r>
              <a:rPr lang="en-US" dirty="0" smtClean="0"/>
              <a:t>is the </a:t>
            </a:r>
            <a:r>
              <a:rPr lang="en-US" dirty="0" err="1" smtClean="0"/>
              <a:t>eigenvalue</a:t>
            </a:r>
            <a:r>
              <a:rPr lang="en-US" dirty="0" smtClean="0"/>
              <a:t> problem, </a:t>
            </a:r>
            <a:r>
              <a:rPr lang="en-US" b="1" dirty="0" smtClean="0">
                <a:latin typeface="Informal Roman" pitchFamily="66" charset="0"/>
              </a:rPr>
              <a:t>ô</a:t>
            </a:r>
            <a:r>
              <a:rPr lang="el-GR" dirty="0" smtClean="0"/>
              <a:t> ψ</a:t>
            </a:r>
            <a:r>
              <a:rPr lang="en-US" baseline="-25000" dirty="0" smtClean="0"/>
              <a:t>n</a:t>
            </a:r>
            <a:r>
              <a:rPr lang="en-US" dirty="0" smtClean="0">
                <a:latin typeface="Informal Roman" pitchFamily="66" charset="0"/>
              </a:rPr>
              <a:t> </a:t>
            </a:r>
            <a:r>
              <a:rPr lang="en-US" dirty="0" smtClean="0"/>
              <a:t>=</a:t>
            </a:r>
            <a:r>
              <a:rPr lang="en-US" dirty="0" smtClean="0">
                <a:latin typeface="Informal Roman" pitchFamily="66" charset="0"/>
              </a:rPr>
              <a:t> </a:t>
            </a:r>
            <a:r>
              <a:rPr lang="el-GR" dirty="0" smtClean="0"/>
              <a:t>λ</a:t>
            </a:r>
            <a:r>
              <a:rPr lang="en-US" baseline="-25000" dirty="0" smtClean="0"/>
              <a:t>n </a:t>
            </a:r>
            <a:r>
              <a:rPr lang="el-GR" dirty="0" smtClean="0"/>
              <a:t>ψ</a:t>
            </a:r>
            <a:r>
              <a:rPr lang="en-US" baseline="-25000" dirty="0" smtClean="0"/>
              <a:t>n</a:t>
            </a:r>
            <a:endParaRPr lang="en-US" dirty="0" smtClean="0"/>
          </a:p>
          <a:p>
            <a:pPr>
              <a:buNone/>
            </a:pPr>
            <a:r>
              <a:rPr lang="en-US" dirty="0" smtClean="0"/>
              <a:t>        such that the result of a measurement of an observable </a:t>
            </a:r>
            <a:r>
              <a:rPr lang="en-US" b="1" dirty="0" smtClean="0">
                <a:latin typeface="Informal Roman" pitchFamily="66" charset="0"/>
              </a:rPr>
              <a:t>ô</a:t>
            </a:r>
            <a:r>
              <a:rPr lang="en-US" dirty="0" smtClean="0">
                <a:latin typeface="Informal Roman" pitchFamily="66" charset="0"/>
              </a:rPr>
              <a:t> </a:t>
            </a:r>
            <a:r>
              <a:rPr lang="en-US" dirty="0" smtClean="0"/>
              <a:t>is one of the </a:t>
            </a:r>
            <a:r>
              <a:rPr lang="en-US" dirty="0" err="1" smtClean="0"/>
              <a:t>eigenvalues</a:t>
            </a:r>
            <a:r>
              <a:rPr lang="en-US" dirty="0" smtClean="0"/>
              <a:t> </a:t>
            </a:r>
            <a:r>
              <a:rPr lang="el-GR" dirty="0" smtClean="0"/>
              <a:t>λ</a:t>
            </a:r>
            <a:r>
              <a:rPr lang="en-US" baseline="-25000" dirty="0" smtClean="0"/>
              <a:t>n </a:t>
            </a:r>
            <a:r>
              <a:rPr lang="en-US" dirty="0" smtClean="0"/>
              <a:t>of the operator</a:t>
            </a:r>
          </a:p>
          <a:p>
            <a:r>
              <a:rPr lang="en-US" dirty="0" smtClean="0"/>
              <a:t>c) If a system is in the initial state </a:t>
            </a:r>
            <a:r>
              <a:rPr lang="el-GR" dirty="0" smtClean="0"/>
              <a:t>ψ</a:t>
            </a:r>
            <a:r>
              <a:rPr lang="en-US" dirty="0" smtClean="0"/>
              <a:t>, measurement of </a:t>
            </a:r>
            <a:r>
              <a:rPr lang="en-US" b="1" dirty="0" smtClean="0">
                <a:latin typeface="Informal Roman" pitchFamily="66" charset="0"/>
              </a:rPr>
              <a:t>O </a:t>
            </a:r>
            <a:r>
              <a:rPr lang="en-US" dirty="0" smtClean="0"/>
              <a:t>will yield one of the </a:t>
            </a:r>
            <a:r>
              <a:rPr lang="en-US" dirty="0" err="1" smtClean="0"/>
              <a:t>eigenvalues</a:t>
            </a:r>
            <a:r>
              <a:rPr lang="en-US" dirty="0" smtClean="0"/>
              <a:t> </a:t>
            </a:r>
            <a:r>
              <a:rPr lang="el-GR" dirty="0" smtClean="0"/>
              <a:t>λ</a:t>
            </a:r>
            <a:r>
              <a:rPr lang="en-US" baseline="-25000" dirty="0" smtClean="0"/>
              <a:t>n </a:t>
            </a:r>
            <a:r>
              <a:rPr lang="en-US" dirty="0" smtClean="0"/>
              <a:t>of </a:t>
            </a:r>
            <a:r>
              <a:rPr lang="en-US" b="1" dirty="0" smtClean="0">
                <a:latin typeface="Informal Roman" pitchFamily="66" charset="0"/>
              </a:rPr>
              <a:t>ô</a:t>
            </a:r>
            <a:r>
              <a:rPr lang="en-US" dirty="0" smtClean="0">
                <a:latin typeface="Informal Roman" pitchFamily="66" charset="0"/>
              </a:rPr>
              <a:t> </a:t>
            </a:r>
            <a:r>
              <a:rPr lang="en-US" dirty="0" smtClean="0"/>
              <a:t>with probability</a:t>
            </a:r>
          </a:p>
          <a:p>
            <a:pPr>
              <a:buNone/>
            </a:pPr>
            <a:r>
              <a:rPr lang="en-US" dirty="0" smtClean="0"/>
              <a:t> </a:t>
            </a:r>
          </a:p>
          <a:p>
            <a:r>
              <a:rPr lang="en-US" dirty="0" smtClean="0"/>
              <a:t>And the system will change from </a:t>
            </a:r>
            <a:r>
              <a:rPr lang="el-GR" dirty="0" smtClean="0"/>
              <a:t>ψ </a:t>
            </a:r>
            <a:r>
              <a:rPr lang="en-US" dirty="0" smtClean="0"/>
              <a:t>(an unknown state) to </a:t>
            </a:r>
            <a:r>
              <a:rPr lang="el-GR" dirty="0" smtClean="0"/>
              <a:t>ψ</a:t>
            </a:r>
            <a:r>
              <a:rPr lang="en-US" baseline="-25000" dirty="0" smtClean="0"/>
              <a:t>n</a:t>
            </a:r>
            <a:r>
              <a:rPr lang="en-US" dirty="0" smtClean="0"/>
              <a:t>.</a:t>
            </a:r>
          </a:p>
          <a:p>
            <a:pPr>
              <a:buNone/>
            </a:pPr>
            <a:endParaRPr lang="en-US" dirty="0" smtClean="0"/>
          </a:p>
        </p:txBody>
      </p:sp>
      <p:sp>
        <p:nvSpPr>
          <p:cNvPr id="6" name="Slide Number Placeholder 5"/>
          <p:cNvSpPr>
            <a:spLocks noGrp="1"/>
          </p:cNvSpPr>
          <p:nvPr>
            <p:ph type="sldNum" sz="quarter" idx="12"/>
          </p:nvPr>
        </p:nvSpPr>
        <p:spPr/>
        <p:txBody>
          <a:bodyPr/>
          <a:lstStyle/>
          <a:p>
            <a:fld id="{5FE41820-F24B-4E9A-8411-1DDF7A2D44CD}" type="slidenum">
              <a:rPr lang="en-US" smtClean="0"/>
              <a:pPr/>
              <a:t>6</a:t>
            </a:fld>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4189925353"/>
              </p:ext>
            </p:extLst>
          </p:nvPr>
        </p:nvGraphicFramePr>
        <p:xfrm>
          <a:off x="3657600" y="4724400"/>
          <a:ext cx="3048000" cy="575497"/>
        </p:xfrm>
        <a:graphic>
          <a:graphicData uri="http://schemas.openxmlformats.org/presentationml/2006/ole">
            <mc:AlternateContent xmlns:mc="http://schemas.openxmlformats.org/markup-compatibility/2006">
              <mc:Choice xmlns:v="urn:schemas-microsoft-com:vml" Requires="v">
                <p:oleObj spid="_x0000_s112655" name="Equation" r:id="rId4" imgW="1815840" imgH="342720" progId="Equation.3">
                  <p:embed/>
                </p:oleObj>
              </mc:Choice>
              <mc:Fallback>
                <p:oleObj name="Equation" r:id="rId4" imgW="1815840" imgH="34272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57600" y="4724400"/>
                        <a:ext cx="3048000" cy="57549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Date Placeholder 3"/>
          <p:cNvSpPr>
            <a:spLocks noGrp="1"/>
          </p:cNvSpPr>
          <p:nvPr>
            <p:ph type="dt" sz="half" idx="10"/>
          </p:nvPr>
        </p:nvSpPr>
        <p:spPr>
          <a:xfrm>
            <a:off x="6553200" y="6351494"/>
            <a:ext cx="2133600" cy="365125"/>
          </a:xfrm>
        </p:spPr>
        <p:txBody>
          <a:bodyPr/>
          <a:lstStyle/>
          <a:p>
            <a:r>
              <a:rPr lang="en-US" dirty="0" smtClean="0"/>
              <a:t>8/11/2015</a:t>
            </a:r>
            <a:endParaRPr lang="en-US" dirty="0"/>
          </a:p>
        </p:txBody>
      </p:sp>
      <p:sp>
        <p:nvSpPr>
          <p:cNvPr id="9" name="Footer Placeholder 5"/>
          <p:cNvSpPr>
            <a:spLocks noGrp="1"/>
          </p:cNvSpPr>
          <p:nvPr>
            <p:ph type="ftr" sz="quarter" idx="11"/>
          </p:nvPr>
        </p:nvSpPr>
        <p:spPr>
          <a:xfrm>
            <a:off x="2438400" y="6356350"/>
            <a:ext cx="2895600" cy="365125"/>
          </a:xfrm>
        </p:spPr>
        <p:txBody>
          <a:bodyPr/>
          <a:lstStyle/>
          <a:p>
            <a:r>
              <a:rPr lang="en-US" dirty="0" smtClean="0"/>
              <a:t>J. N. Denenberg- Fairfield Univ. - EE315</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3.1.1 Operators</a:t>
            </a:r>
            <a:endParaRPr lang="en-US" dirty="0"/>
          </a:p>
        </p:txBody>
      </p:sp>
      <p:sp>
        <p:nvSpPr>
          <p:cNvPr id="3" name="Content Placeholder 2"/>
          <p:cNvSpPr>
            <a:spLocks noGrp="1"/>
          </p:cNvSpPr>
          <p:nvPr>
            <p:ph idx="1"/>
          </p:nvPr>
        </p:nvSpPr>
        <p:spPr/>
        <p:txBody>
          <a:bodyPr/>
          <a:lstStyle/>
          <a:p>
            <a:r>
              <a:rPr lang="en-US" dirty="0" smtClean="0"/>
              <a:t>An operator maps one quantity to another</a:t>
            </a:r>
          </a:p>
          <a:p>
            <a:r>
              <a:rPr lang="en-US" dirty="0" smtClean="0"/>
              <a:t>For example 3x2 matrices map 2x1 onto 3x1 matrices</a:t>
            </a:r>
          </a:p>
          <a:p>
            <a:r>
              <a:rPr lang="en-US" dirty="0" smtClean="0"/>
              <a:t>The derivative operator maps sine onto cosine</a:t>
            </a:r>
          </a:p>
          <a:p>
            <a:r>
              <a:rPr lang="en-US" dirty="0" smtClean="0"/>
              <a:t>The operator in that case would be d/</a:t>
            </a:r>
            <a:r>
              <a:rPr lang="en-US" dirty="0" err="1" smtClean="0"/>
              <a:t>dx</a:t>
            </a:r>
            <a:endParaRPr lang="en-US" dirty="0"/>
          </a:p>
        </p:txBody>
      </p:sp>
      <p:sp>
        <p:nvSpPr>
          <p:cNvPr id="6" name="Slide Number Placeholder 5"/>
          <p:cNvSpPr>
            <a:spLocks noGrp="1"/>
          </p:cNvSpPr>
          <p:nvPr>
            <p:ph type="sldNum" sz="quarter" idx="12"/>
          </p:nvPr>
        </p:nvSpPr>
        <p:spPr/>
        <p:txBody>
          <a:bodyPr/>
          <a:lstStyle/>
          <a:p>
            <a:fld id="{5FE41820-F24B-4E9A-8411-1DDF7A2D44CD}" type="slidenum">
              <a:rPr lang="en-US" smtClean="0"/>
              <a:pPr/>
              <a:t>7</a:t>
            </a:fld>
            <a:endParaRPr lang="en-US"/>
          </a:p>
        </p:txBody>
      </p:sp>
      <p:sp>
        <p:nvSpPr>
          <p:cNvPr id="7" name="Date Placeholder 3"/>
          <p:cNvSpPr>
            <a:spLocks noGrp="1"/>
          </p:cNvSpPr>
          <p:nvPr>
            <p:ph type="dt" sz="half" idx="10"/>
          </p:nvPr>
        </p:nvSpPr>
        <p:spPr>
          <a:xfrm>
            <a:off x="6553200" y="6351494"/>
            <a:ext cx="2133600" cy="365125"/>
          </a:xfrm>
        </p:spPr>
        <p:txBody>
          <a:bodyPr/>
          <a:lstStyle/>
          <a:p>
            <a:r>
              <a:rPr lang="en-US" dirty="0" smtClean="0"/>
              <a:t>8/11/2015</a:t>
            </a:r>
            <a:endParaRPr lang="en-US" dirty="0"/>
          </a:p>
        </p:txBody>
      </p:sp>
      <p:sp>
        <p:nvSpPr>
          <p:cNvPr id="8" name="Footer Placeholder 5"/>
          <p:cNvSpPr>
            <a:spLocks noGrp="1"/>
          </p:cNvSpPr>
          <p:nvPr>
            <p:ph type="ftr" sz="quarter" idx="11"/>
          </p:nvPr>
        </p:nvSpPr>
        <p:spPr>
          <a:xfrm>
            <a:off x="2438400" y="6356350"/>
            <a:ext cx="2895600" cy="365125"/>
          </a:xfrm>
        </p:spPr>
        <p:txBody>
          <a:bodyPr/>
          <a:lstStyle/>
          <a:p>
            <a:r>
              <a:rPr lang="en-US" dirty="0" smtClean="0"/>
              <a:t>J. N. Denenberg- Fairfield Univ. - EE315</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3.1.2 </a:t>
            </a:r>
            <a:r>
              <a:rPr lang="en-US" dirty="0" err="1" smtClean="0"/>
              <a:t>Eigenvalues</a:t>
            </a:r>
            <a:r>
              <a:rPr lang="en-US" dirty="0" smtClean="0"/>
              <a:t> and </a:t>
            </a:r>
            <a:r>
              <a:rPr lang="en-US" dirty="0" err="1" smtClean="0"/>
              <a:t>Eigenfunctions</a:t>
            </a:r>
            <a:endParaRPr lang="en-US" dirty="0"/>
          </a:p>
        </p:txBody>
      </p:sp>
      <p:sp>
        <p:nvSpPr>
          <p:cNvPr id="3" name="Content Placeholder 2"/>
          <p:cNvSpPr>
            <a:spLocks noGrp="1"/>
          </p:cNvSpPr>
          <p:nvPr>
            <p:ph idx="1"/>
          </p:nvPr>
        </p:nvSpPr>
        <p:spPr/>
        <p:txBody>
          <a:bodyPr/>
          <a:lstStyle/>
          <a:p>
            <a:r>
              <a:rPr lang="en-US" dirty="0" smtClean="0"/>
              <a:t>An </a:t>
            </a:r>
            <a:r>
              <a:rPr lang="en-US" i="1" dirty="0" err="1" smtClean="0"/>
              <a:t>eigenfunction</a:t>
            </a:r>
            <a:r>
              <a:rPr lang="en-US" dirty="0" smtClean="0"/>
              <a:t> of an operator is a function such that when the operator acts on it we obtain a multiple of the </a:t>
            </a:r>
            <a:r>
              <a:rPr lang="en-US" dirty="0" err="1" smtClean="0"/>
              <a:t>eigenfunction</a:t>
            </a:r>
            <a:r>
              <a:rPr lang="en-US" dirty="0" smtClean="0"/>
              <a:t> back</a:t>
            </a:r>
          </a:p>
          <a:p>
            <a:r>
              <a:rPr lang="en-US" b="1" dirty="0" smtClean="0">
                <a:latin typeface="Informal Roman" pitchFamily="66" charset="0"/>
              </a:rPr>
              <a:t>ô</a:t>
            </a:r>
            <a:r>
              <a:rPr lang="el-GR" dirty="0" smtClean="0"/>
              <a:t> ψ</a:t>
            </a:r>
            <a:r>
              <a:rPr lang="en-US" baseline="-25000" dirty="0" smtClean="0"/>
              <a:t>n</a:t>
            </a:r>
            <a:r>
              <a:rPr lang="en-US" dirty="0" smtClean="0">
                <a:latin typeface="Informal Roman" pitchFamily="66" charset="0"/>
              </a:rPr>
              <a:t> </a:t>
            </a:r>
            <a:r>
              <a:rPr lang="en-US" dirty="0" smtClean="0"/>
              <a:t>=</a:t>
            </a:r>
            <a:r>
              <a:rPr lang="en-US" dirty="0" smtClean="0">
                <a:latin typeface="Informal Roman" pitchFamily="66" charset="0"/>
              </a:rPr>
              <a:t> </a:t>
            </a:r>
            <a:r>
              <a:rPr lang="el-GR" dirty="0" smtClean="0"/>
              <a:t>λ</a:t>
            </a:r>
            <a:r>
              <a:rPr lang="en-US" baseline="-25000" dirty="0" smtClean="0"/>
              <a:t>n </a:t>
            </a:r>
            <a:r>
              <a:rPr lang="el-GR" dirty="0" smtClean="0"/>
              <a:t>ψ</a:t>
            </a:r>
            <a:r>
              <a:rPr lang="en-US" baseline="-25000" dirty="0" smtClean="0"/>
              <a:t>n</a:t>
            </a:r>
          </a:p>
          <a:p>
            <a:r>
              <a:rPr lang="el-GR" dirty="0" smtClean="0"/>
              <a:t>λ</a:t>
            </a:r>
            <a:r>
              <a:rPr lang="en-US" baseline="-25000" dirty="0" smtClean="0"/>
              <a:t>n </a:t>
            </a:r>
            <a:r>
              <a:rPr lang="en-US" dirty="0" smtClean="0"/>
              <a:t>are the </a:t>
            </a:r>
            <a:r>
              <a:rPr lang="en-US" i="1" dirty="0" err="1" smtClean="0"/>
              <a:t>eigenvalues</a:t>
            </a:r>
            <a:r>
              <a:rPr lang="en-US" dirty="0" smtClean="0"/>
              <a:t> of the operator</a:t>
            </a:r>
            <a:endParaRPr lang="en-US" dirty="0"/>
          </a:p>
        </p:txBody>
      </p:sp>
      <p:sp>
        <p:nvSpPr>
          <p:cNvPr id="6" name="Slide Number Placeholder 5"/>
          <p:cNvSpPr>
            <a:spLocks noGrp="1"/>
          </p:cNvSpPr>
          <p:nvPr>
            <p:ph type="sldNum" sz="quarter" idx="12"/>
          </p:nvPr>
        </p:nvSpPr>
        <p:spPr/>
        <p:txBody>
          <a:bodyPr/>
          <a:lstStyle/>
          <a:p>
            <a:fld id="{5FE41820-F24B-4E9A-8411-1DDF7A2D44CD}" type="slidenum">
              <a:rPr lang="en-US" smtClean="0"/>
              <a:pPr/>
              <a:t>8</a:t>
            </a:fld>
            <a:endParaRPr lang="en-US"/>
          </a:p>
        </p:txBody>
      </p:sp>
      <p:sp>
        <p:nvSpPr>
          <p:cNvPr id="7" name="Date Placeholder 3"/>
          <p:cNvSpPr>
            <a:spLocks noGrp="1"/>
          </p:cNvSpPr>
          <p:nvPr>
            <p:ph type="dt" sz="half" idx="10"/>
          </p:nvPr>
        </p:nvSpPr>
        <p:spPr>
          <a:xfrm>
            <a:off x="6553200" y="6351494"/>
            <a:ext cx="2133600" cy="365125"/>
          </a:xfrm>
        </p:spPr>
        <p:txBody>
          <a:bodyPr/>
          <a:lstStyle/>
          <a:p>
            <a:r>
              <a:rPr lang="en-US" dirty="0" smtClean="0"/>
              <a:t>8/11/2015</a:t>
            </a:r>
            <a:endParaRPr lang="en-US" dirty="0"/>
          </a:p>
        </p:txBody>
      </p:sp>
      <p:sp>
        <p:nvSpPr>
          <p:cNvPr id="8" name="Footer Placeholder 5"/>
          <p:cNvSpPr>
            <a:spLocks noGrp="1"/>
          </p:cNvSpPr>
          <p:nvPr>
            <p:ph type="ftr" sz="quarter" idx="11"/>
          </p:nvPr>
        </p:nvSpPr>
        <p:spPr>
          <a:xfrm>
            <a:off x="2438400" y="6356350"/>
            <a:ext cx="2895600" cy="365125"/>
          </a:xfrm>
        </p:spPr>
        <p:txBody>
          <a:bodyPr/>
          <a:lstStyle/>
          <a:p>
            <a:r>
              <a:rPr lang="en-US" dirty="0" smtClean="0"/>
              <a:t>J. N. Denenberg- Fairfield Univ. - EE315</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3.1.3 </a:t>
            </a:r>
            <a:r>
              <a:rPr lang="en-US" dirty="0" err="1" smtClean="0"/>
              <a:t>Hermitian</a:t>
            </a:r>
            <a:r>
              <a:rPr lang="en-US" dirty="0" smtClean="0"/>
              <a:t> Operators</a:t>
            </a:r>
            <a:endParaRPr lang="en-US" dirty="0"/>
          </a:p>
        </p:txBody>
      </p:sp>
      <p:sp>
        <p:nvSpPr>
          <p:cNvPr id="3" name="Content Placeholder 2"/>
          <p:cNvSpPr>
            <a:spLocks noGrp="1"/>
          </p:cNvSpPr>
          <p:nvPr>
            <p:ph idx="1"/>
          </p:nvPr>
        </p:nvSpPr>
        <p:spPr/>
        <p:txBody>
          <a:bodyPr/>
          <a:lstStyle/>
          <a:p>
            <a:r>
              <a:rPr lang="en-US" dirty="0" smtClean="0"/>
              <a:t>A special class of operators.</a:t>
            </a:r>
          </a:p>
          <a:p>
            <a:r>
              <a:rPr lang="en-US" dirty="0" smtClean="0"/>
              <a:t>They have real </a:t>
            </a:r>
            <a:r>
              <a:rPr lang="en-US" dirty="0" err="1" smtClean="0"/>
              <a:t>eigenvalues</a:t>
            </a:r>
            <a:endParaRPr lang="en-US" dirty="0" smtClean="0"/>
          </a:p>
          <a:p>
            <a:r>
              <a:rPr lang="en-US" dirty="0" smtClean="0"/>
              <a:t>Their </a:t>
            </a:r>
            <a:r>
              <a:rPr lang="en-US" dirty="0" err="1" smtClean="0"/>
              <a:t>eigenfunctions</a:t>
            </a:r>
            <a:r>
              <a:rPr lang="en-US" dirty="0" smtClean="0"/>
              <a:t> form an </a:t>
            </a:r>
            <a:r>
              <a:rPr lang="en-US" i="1" dirty="0" smtClean="0"/>
              <a:t>orthogonal, complete</a:t>
            </a:r>
            <a:r>
              <a:rPr lang="en-US" dirty="0" smtClean="0"/>
              <a:t> set of functions</a:t>
            </a:r>
          </a:p>
          <a:p>
            <a:pPr>
              <a:buNone/>
            </a:pPr>
            <a:endParaRPr lang="en-US" dirty="0"/>
          </a:p>
        </p:txBody>
      </p:sp>
      <p:sp>
        <p:nvSpPr>
          <p:cNvPr id="6" name="Slide Number Placeholder 5"/>
          <p:cNvSpPr>
            <a:spLocks noGrp="1"/>
          </p:cNvSpPr>
          <p:nvPr>
            <p:ph type="sldNum" sz="quarter" idx="12"/>
          </p:nvPr>
        </p:nvSpPr>
        <p:spPr/>
        <p:txBody>
          <a:bodyPr/>
          <a:lstStyle/>
          <a:p>
            <a:fld id="{5FE41820-F24B-4E9A-8411-1DDF7A2D44CD}" type="slidenum">
              <a:rPr lang="en-US" smtClean="0"/>
              <a:pPr/>
              <a:t>9</a:t>
            </a:fld>
            <a:endParaRPr lang="en-US"/>
          </a:p>
        </p:txBody>
      </p:sp>
      <p:sp>
        <p:nvSpPr>
          <p:cNvPr id="7" name="Date Placeholder 3"/>
          <p:cNvSpPr>
            <a:spLocks noGrp="1"/>
          </p:cNvSpPr>
          <p:nvPr>
            <p:ph type="dt" sz="half" idx="10"/>
          </p:nvPr>
        </p:nvSpPr>
        <p:spPr>
          <a:xfrm>
            <a:off x="6553200" y="6351494"/>
            <a:ext cx="2133600" cy="365125"/>
          </a:xfrm>
        </p:spPr>
        <p:txBody>
          <a:bodyPr/>
          <a:lstStyle/>
          <a:p>
            <a:r>
              <a:rPr lang="en-US" dirty="0" smtClean="0"/>
              <a:t>8/11/2015</a:t>
            </a:r>
            <a:endParaRPr lang="en-US" dirty="0"/>
          </a:p>
        </p:txBody>
      </p:sp>
      <p:sp>
        <p:nvSpPr>
          <p:cNvPr id="8" name="Footer Placeholder 5"/>
          <p:cNvSpPr>
            <a:spLocks noGrp="1"/>
          </p:cNvSpPr>
          <p:nvPr>
            <p:ph type="ftr" sz="quarter" idx="11"/>
          </p:nvPr>
        </p:nvSpPr>
        <p:spPr>
          <a:xfrm>
            <a:off x="2438400" y="6356350"/>
            <a:ext cx="2895600" cy="365125"/>
          </a:xfrm>
        </p:spPr>
        <p:txBody>
          <a:bodyPr/>
          <a:lstStyle/>
          <a:p>
            <a:r>
              <a:rPr lang="en-US" dirty="0" smtClean="0"/>
              <a:t>J. N. Denenberg- Fairfield Univ. - EE315</a:t>
            </a:r>
            <a:endParaRPr lang="en-US" dirty="0"/>
          </a:p>
        </p:txBody>
      </p:sp>
    </p:spTree>
  </p:cSld>
  <p:clrMapOvr>
    <a:masterClrMapping/>
  </p:clrMapOvr>
</p:sld>
</file>

<file path=ppt/theme/theme1.xml><?xml version="1.0" encoding="utf-8"?>
<a:theme xmlns:a="http://schemas.openxmlformats.org/drawingml/2006/main" name="Mod">
  <a:themeElements>
    <a:clrScheme name="Mod">
      <a:dk1>
        <a:sysClr val="windowText" lastClr="000000"/>
      </a:dk1>
      <a:lt1>
        <a:sysClr val="window" lastClr="FFFFFF"/>
      </a:lt1>
      <a:dk2>
        <a:srgbClr val="065218"/>
      </a:dk2>
      <a:lt2>
        <a:srgbClr val="EDF3AE"/>
      </a:lt2>
      <a:accent1>
        <a:srgbClr val="8FCB17"/>
      </a:accent1>
      <a:accent2>
        <a:srgbClr val="769F11"/>
      </a:accent2>
      <a:accent3>
        <a:srgbClr val="D4E336"/>
      </a:accent3>
      <a:accent4>
        <a:srgbClr val="0C8228"/>
      </a:accent4>
      <a:accent5>
        <a:srgbClr val="C0EDA8"/>
      </a:accent5>
      <a:accent6>
        <a:srgbClr val="3B4F18"/>
      </a:accent6>
      <a:hlink>
        <a:srgbClr val="0A6A21"/>
      </a:hlink>
      <a:folHlink>
        <a:srgbClr val="406EA5"/>
      </a:folHlink>
    </a:clrScheme>
    <a:fontScheme name="Mod">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od">
      <a:fillStyleLst>
        <a:solidFill>
          <a:schemeClr val="phClr"/>
        </a:solidFill>
        <a:solidFill>
          <a:schemeClr val="phClr">
            <a:tint val="80000"/>
          </a:schemeClr>
        </a:solidFill>
        <a:solidFill>
          <a:schemeClr val="phClr">
            <a:shade val="30000"/>
            <a:satMod val="150000"/>
          </a:schemeClr>
        </a:solidFill>
      </a:fillStyleLst>
      <a:lnStyleLst>
        <a:ln w="9525" cap="flat" cmpd="sng" algn="ctr">
          <a:solidFill>
            <a:schemeClr val="phClr">
              <a:tint val="90000"/>
              <a:satMod val="105000"/>
            </a:schemeClr>
          </a:solidFill>
          <a:prstDash val="solid"/>
        </a:ln>
        <a:ln w="50800" cap="flat" cmpd="sng" algn="ctr">
          <a:solidFill>
            <a:schemeClr val="phClr">
              <a:tint val="90000"/>
            </a:schemeClr>
          </a:solidFill>
          <a:prstDash val="solid"/>
        </a:ln>
        <a:ln w="76200" cap="flat" cmpd="dbl" algn="ctr">
          <a:solidFill>
            <a:schemeClr val="phClr">
              <a:tint val="90000"/>
            </a:schemeClr>
          </a:solidFill>
          <a:prstDash val="solid"/>
        </a:ln>
      </a:lnStyleLst>
      <a:effectStyleLst>
        <a:effectStyle>
          <a:effectLst/>
        </a:effectStyle>
        <a:effectStyle>
          <a:effectLst>
            <a:outerShdw blurRad="76200" dist="25400" dir="5400000" sx="101000" sy="101000" rotWithShape="0">
              <a:srgbClr val="000000">
                <a:alpha val="50000"/>
              </a:srgbClr>
            </a:outerShdw>
          </a:effectLst>
        </a:effectStyle>
        <a:effectStyle>
          <a:effectLst>
            <a:outerShdw blurRad="76200" dist="50800" dir="5400000" sx="101000" sy="101000" rotWithShape="0">
              <a:srgbClr val="000000">
                <a:alpha val="50000"/>
              </a:srgbClr>
            </a:outerShdw>
            <a:reflection blurRad="12700" stA="30000" endPos="30000" dist="50800" dir="5400000" sy="-100000" rotWithShape="0"/>
          </a:effectLst>
          <a:scene3d>
            <a:camera prst="orthographicFront">
              <a:rot lat="0" lon="0" rev="0"/>
            </a:camera>
            <a:lightRig rig="twoPt" dir="t">
              <a:rot lat="0" lon="0" rev="5400000"/>
            </a:lightRig>
          </a:scene3d>
          <a:sp3d prstMaterial="softmetal">
            <a:bevelT w="63500" h="25400" prst="coolSlant"/>
          </a:sp3d>
        </a:effectStyle>
      </a:effectStyleLst>
      <a:bgFillStyleLst>
        <a:solidFill>
          <a:schemeClr val="phClr">
            <a:satMod val="125000"/>
          </a:schemeClr>
        </a:solidFill>
        <a:solidFill>
          <a:schemeClr val="phClr">
            <a:shade val="30000"/>
            <a:satMod val="150000"/>
          </a:schemeClr>
        </a:solidFill>
        <a:gradFill>
          <a:gsLst>
            <a:gs pos="0">
              <a:schemeClr val="phClr">
                <a:tint val="100000"/>
                <a:shade val="80000"/>
                <a:satMod val="135000"/>
              </a:schemeClr>
            </a:gs>
            <a:gs pos="55000">
              <a:schemeClr val="phClr">
                <a:tint val="70000"/>
                <a:shade val="100000"/>
                <a:satMod val="150000"/>
              </a:schemeClr>
            </a:gs>
            <a:gs pos="100000">
              <a:schemeClr val="phClr">
                <a:tint val="70000"/>
                <a:shade val="100000"/>
                <a:satMod val="15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Template>
  <TotalTime>451</TotalTime>
  <Words>1242</Words>
  <Application>Microsoft Office PowerPoint</Application>
  <PresentationFormat>On-screen Show (4:3)</PresentationFormat>
  <Paragraphs>147</Paragraphs>
  <Slides>16</Slides>
  <Notes>11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5" baseType="lpstr">
      <vt:lpstr>Arial</vt:lpstr>
      <vt:lpstr>Calibri</vt:lpstr>
      <vt:lpstr>Courier New</vt:lpstr>
      <vt:lpstr>Informal Roman</vt:lpstr>
      <vt:lpstr>Symbol</vt:lpstr>
      <vt:lpstr>Trebuchet MS</vt:lpstr>
      <vt:lpstr>Wingdings</vt:lpstr>
      <vt:lpstr>Mod</vt:lpstr>
      <vt:lpstr>Equation</vt:lpstr>
      <vt:lpstr>EE 315/ECE 451 Nanoelectronics I </vt:lpstr>
      <vt:lpstr>Outline</vt:lpstr>
      <vt:lpstr>Where to Begin?</vt:lpstr>
      <vt:lpstr>3.1 General Postulates of Quantum Mechanics</vt:lpstr>
      <vt:lpstr>Postulate 1</vt:lpstr>
      <vt:lpstr>Postulate 2</vt:lpstr>
      <vt:lpstr>3.1.1 Operators</vt:lpstr>
      <vt:lpstr>3.1.2 Eigenvalues and Eigenfunctions</vt:lpstr>
      <vt:lpstr>3.1.3 Hermitian Operators</vt:lpstr>
      <vt:lpstr>3.1.4 Operators for QM</vt:lpstr>
      <vt:lpstr>3.1.5 Measurement Probability</vt:lpstr>
      <vt:lpstr>Collapse of the State function  -the Measurement Problem</vt:lpstr>
      <vt:lpstr>Postulate 3</vt:lpstr>
      <vt:lpstr>Postulate 4</vt:lpstr>
      <vt:lpstr>3.2 Time-Independent Schrödinger's Equation</vt:lpstr>
      <vt:lpstr>Quantum Corral</vt:lpstr>
    </vt:vector>
  </TitlesOfParts>
  <Company>Fairfield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 315/ECE 451 Nanoelectronics I</dc:title>
  <dc:creator>Ryan Munden</dc:creator>
  <cp:lastModifiedBy>Jeffrey Denenberg</cp:lastModifiedBy>
  <cp:revision>58</cp:revision>
  <dcterms:created xsi:type="dcterms:W3CDTF">2010-09-13T20:08:01Z</dcterms:created>
  <dcterms:modified xsi:type="dcterms:W3CDTF">2015-08-12T13:31:21Z</dcterms:modified>
</cp:coreProperties>
</file>