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2" r:id="rId1"/>
  </p:sldMasterIdLst>
  <p:notesMasterIdLst>
    <p:notesMasterId r:id="rId36"/>
  </p:notesMasterIdLst>
  <p:sldIdLst>
    <p:sldId id="256" r:id="rId2"/>
    <p:sldId id="258" r:id="rId3"/>
    <p:sldId id="278" r:id="rId4"/>
    <p:sldId id="279" r:id="rId5"/>
    <p:sldId id="277" r:id="rId6"/>
    <p:sldId id="276" r:id="rId7"/>
    <p:sldId id="280" r:id="rId8"/>
    <p:sldId id="275" r:id="rId9"/>
    <p:sldId id="281" r:id="rId10"/>
    <p:sldId id="282" r:id="rId11"/>
    <p:sldId id="274" r:id="rId12"/>
    <p:sldId id="283" r:id="rId13"/>
    <p:sldId id="286" r:id="rId14"/>
    <p:sldId id="287" r:id="rId15"/>
    <p:sldId id="289" r:id="rId16"/>
    <p:sldId id="288" r:id="rId17"/>
    <p:sldId id="290" r:id="rId18"/>
    <p:sldId id="284" r:id="rId19"/>
    <p:sldId id="291" r:id="rId20"/>
    <p:sldId id="285" r:id="rId21"/>
    <p:sldId id="292" r:id="rId22"/>
    <p:sldId id="273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272" r:id="rId32"/>
    <p:sldId id="301" r:id="rId33"/>
    <p:sldId id="302" r:id="rId34"/>
    <p:sldId id="30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88" autoAdjust="0"/>
  </p:normalViewPr>
  <p:slideViewPr>
    <p:cSldViewPr>
      <p:cViewPr varScale="1">
        <p:scale>
          <a:sx n="65" d="100"/>
          <a:sy n="65" d="100"/>
        </p:scale>
        <p:origin x="13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FD8FB-87B7-4E90-863E-96FB678828E8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AB4F8-D0F2-4C59-BEB2-01A05EA806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5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a lecture created by Dr. Ryan Munden in 2011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01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en-US" baseline="-25000" dirty="0" smtClean="0"/>
              <a:t>b</a:t>
            </a:r>
            <a:r>
              <a:rPr lang="en-US" dirty="0" smtClean="0"/>
              <a:t> = 1.38 x 10</a:t>
            </a:r>
            <a:r>
              <a:rPr lang="en-US" baseline="30000" dirty="0" smtClean="0"/>
              <a:t>-23</a:t>
            </a:r>
            <a:r>
              <a:rPr lang="en-US" dirty="0" smtClean="0"/>
              <a:t> J/</a:t>
            </a:r>
            <a:r>
              <a:rPr lang="en-US" dirty="0" smtClean="0">
                <a:sym typeface="Symbol" panose="05050102010706020507" pitchFamily="18" charset="2"/>
              </a:rPr>
              <a:t></a:t>
            </a:r>
            <a:r>
              <a:rPr lang="en-US" dirty="0" smtClean="0"/>
              <a:t>K = 8.62 x 10</a:t>
            </a:r>
            <a:r>
              <a:rPr lang="en-US" baseline="30000" dirty="0" smtClean="0"/>
              <a:t>-5</a:t>
            </a:r>
            <a:r>
              <a:rPr lang="en-US" dirty="0" smtClean="0"/>
              <a:t> eV/</a:t>
            </a:r>
            <a:r>
              <a:rPr lang="en-US" dirty="0" smtClean="0">
                <a:sym typeface="Symbol" panose="05050102010706020507" pitchFamily="18" charset="2"/>
              </a:rPr>
              <a:t></a:t>
            </a:r>
            <a:r>
              <a:rPr lang="en-US" dirty="0" smtClean="0"/>
              <a:t>K </a:t>
            </a:r>
          </a:p>
          <a:p>
            <a:endParaRPr lang="en-US" dirty="0" smtClean="0"/>
          </a:p>
          <a:p>
            <a:r>
              <a:rPr lang="en-US" dirty="0" smtClean="0"/>
              <a:t>Boltzmann's constant is a conversion factor between temperature (Kelvin) and energy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20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 infinite well that yields closed form</a:t>
            </a:r>
            <a:r>
              <a:rPr lang="en-US" baseline="0" dirty="0" smtClean="0"/>
              <a:t> solutions to Schrödinger's equation, but electrons cannot escape.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97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they can escape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34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62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Bohr Radius:</a:t>
            </a:r>
            <a:r>
              <a:rPr lang="en-US" baseline="0" dirty="0" smtClean="0"/>
              <a:t> </a:t>
            </a:r>
            <a:r>
              <a:rPr lang="en-US" dirty="0" smtClean="0"/>
              <a:t>Approximate size of the Hydrogen atom = 4</a:t>
            </a:r>
            <a:r>
              <a:rPr lang="en-US" dirty="0" smtClean="0">
                <a:sym typeface="Symbol" panose="05050102010706020507" pitchFamily="18" charset="2"/>
              </a:rPr>
              <a:t></a:t>
            </a:r>
            <a:r>
              <a:rPr lang="en-US" baseline="-25000" dirty="0" smtClean="0">
                <a:sym typeface="Symbol" panose="05050102010706020507" pitchFamily="18" charset="2"/>
              </a:rPr>
              <a:t>0</a:t>
            </a:r>
            <a:r>
              <a:rPr lang="en-US" dirty="0" smtClean="0">
                <a:sym typeface="Symbol" panose="05050102010706020507" pitchFamily="18" charset="2"/>
              </a:rPr>
              <a:t>h2/m</a:t>
            </a:r>
            <a:r>
              <a:rPr lang="en-US" baseline="-25000" dirty="0" smtClean="0">
                <a:sym typeface="Symbol" panose="05050102010706020507" pitchFamily="18" charset="2"/>
              </a:rPr>
              <a:t>e</a:t>
            </a:r>
            <a:r>
              <a:rPr lang="en-US" dirty="0" smtClean="0">
                <a:sym typeface="Symbol" panose="05050102010706020507" pitchFamily="18" charset="2"/>
              </a:rPr>
              <a:t>q</a:t>
            </a:r>
            <a:r>
              <a:rPr lang="en-US" baseline="-25000" dirty="0" smtClean="0">
                <a:sym typeface="Symbol" panose="05050102010706020507" pitchFamily="18" charset="2"/>
              </a:rPr>
              <a:t>e</a:t>
            </a:r>
            <a:r>
              <a:rPr lang="en-US" baseline="30000" dirty="0" smtClean="0">
                <a:sym typeface="Symbol" panose="05050102010706020507" pitchFamily="18" charset="2"/>
              </a:rPr>
              <a:t>2</a:t>
            </a:r>
          </a:p>
          <a:p>
            <a:endParaRPr lang="en-US" baseline="0" dirty="0" smtClean="0">
              <a:sym typeface="Symbol" panose="05050102010706020507" pitchFamily="18" charset="2"/>
            </a:endParaRPr>
          </a:p>
          <a:p>
            <a:r>
              <a:rPr lang="en-US" baseline="0" dirty="0" smtClean="0"/>
              <a:t>Hydrogen electron energy levels: </a:t>
            </a:r>
            <a:r>
              <a:rPr lang="en-US" baseline="0" dirty="0" err="1" smtClean="0"/>
              <a:t>E</a:t>
            </a:r>
            <a:r>
              <a:rPr lang="en-US" baseline="-25000" dirty="0" err="1" smtClean="0"/>
              <a:t>n</a:t>
            </a:r>
            <a:r>
              <a:rPr lang="en-US" baseline="0" dirty="0" smtClean="0"/>
              <a:t> = -13.6/n</a:t>
            </a:r>
            <a:r>
              <a:rPr lang="en-US" baseline="-25000" dirty="0" smtClean="0"/>
              <a:t>2</a:t>
            </a:r>
            <a:r>
              <a:rPr lang="en-US" baseline="0" dirty="0" smtClean="0"/>
              <a:t> eV</a:t>
            </a:r>
          </a:p>
          <a:p>
            <a:endParaRPr lang="en-US" baseline="0" dirty="0" smtClean="0"/>
          </a:p>
          <a:p>
            <a:r>
              <a:rPr lang="en-US" baseline="0" dirty="0" smtClean="0"/>
              <a:t>Electrons fill “shells” and n is the shell number – My view is that electrons can only exist at energy levels where the wavelength is an integral number of the “orbit” circumference.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47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AAB4F8-D0F2-4C59-BEB2-01A05EA806E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43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9/20/2010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R.Munden - Fairfield Univ. - EE315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FE41820-F24B-4E9A-8411-1DDF7A2D44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/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2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 4 Free and Confined Electrons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EE 315/ECE 451 Nanoelectronics I </a:t>
            </a:r>
            <a:endParaRPr lang="en-US" dirty="0"/>
          </a:p>
        </p:txBody>
      </p:sp>
      <p:pic>
        <p:nvPicPr>
          <p:cNvPr id="126978" name="Picture 2" descr="http://www.abc.net.au/quantum/stories/Electron_Cloud_m896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152400"/>
            <a:ext cx="428625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Fermi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71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209800"/>
            <a:ext cx="6018687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839200" cy="1524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4.5 Partially Confined Electrons – </a:t>
            </a:r>
            <a:br>
              <a:rPr lang="en-US" sz="3200" dirty="0" smtClean="0"/>
            </a:br>
            <a:r>
              <a:rPr lang="en-US" sz="3200" dirty="0" smtClean="0"/>
              <a:t>Finite Potential Wells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Infinite Square Well – this is the boundary condition where the wave goes to zero at the boundary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048000"/>
            <a:ext cx="3452812" cy="31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4.5.1 Finite Rectangular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4724400"/>
            <a:ext cx="6400800" cy="1401763"/>
          </a:xfrm>
        </p:spPr>
        <p:txBody>
          <a:bodyPr/>
          <a:lstStyle/>
          <a:p>
            <a:r>
              <a:rPr lang="en-US" dirty="0" smtClean="0"/>
              <a:t>Classically the particle could never be outside the well, if E is less than V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We will see this is not the case in QM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676400"/>
            <a:ext cx="4772025" cy="2937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approximation of the effect of an ionized atom on an electron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74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733800"/>
            <a:ext cx="3295650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0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200400"/>
            <a:ext cx="40386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 </a:t>
            </a:r>
            <a:r>
              <a:rPr lang="en-US" dirty="0" err="1" smtClean="0"/>
              <a:t>Schroedinger</a:t>
            </a:r>
            <a:r>
              <a:rPr lang="en-US" dirty="0" smtClean="0"/>
              <a:t> in </a:t>
            </a:r>
            <a:br>
              <a:rPr lang="en-US" dirty="0" smtClean="0"/>
            </a:br>
            <a:r>
              <a:rPr lang="en-US" dirty="0" smtClean="0"/>
              <a:t>3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828800"/>
            <a:ext cx="6248400" cy="3840163"/>
          </a:xfrm>
        </p:spPr>
        <p:txBody>
          <a:bodyPr/>
          <a:lstStyle/>
          <a:p>
            <a:r>
              <a:rPr lang="en-US" dirty="0" smtClean="0"/>
              <a:t>Region I (x&lt;-L):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Region II (-L&lt;x&lt;L):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Region III (L&lt;x):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876800" y="1706563"/>
          <a:ext cx="2514600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3" name="Equation" r:id="rId5" imgW="2070000" imgH="1346040" progId="Equation.3">
                  <p:embed/>
                </p:oleObj>
              </mc:Choice>
              <mc:Fallback>
                <p:oleObj name="Equation" r:id="rId5" imgW="2070000" imgH="1346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706563"/>
                        <a:ext cx="2514600" cy="163512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4876800" y="3429000"/>
          <a:ext cx="2468563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4" name="Equation" r:id="rId7" imgW="2031840" imgH="1130040" progId="Equation.3">
                  <p:embed/>
                </p:oleObj>
              </mc:Choice>
              <mc:Fallback>
                <p:oleObj name="Equation" r:id="rId7" imgW="2031840" imgH="1130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429000"/>
                        <a:ext cx="2468563" cy="1373187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9" name="Object 5"/>
          <p:cNvGraphicFramePr>
            <a:graphicFrameLocks noChangeAspect="1"/>
          </p:cNvGraphicFramePr>
          <p:nvPr/>
        </p:nvGraphicFramePr>
        <p:xfrm>
          <a:off x="4876800" y="4876800"/>
          <a:ext cx="2546350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5" name="Equation" r:id="rId9" imgW="2095200" imgH="1346040" progId="Equation.3">
                  <p:embed/>
                </p:oleObj>
              </mc:Choice>
              <mc:Fallback>
                <p:oleObj name="Equation" r:id="rId9" imgW="2095200" imgH="1346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876800"/>
                        <a:ext cx="2546350" cy="163512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77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Apply Boundary Conditions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/>
        </p:nvGraphicFramePr>
        <p:xfrm>
          <a:off x="304800" y="2057400"/>
          <a:ext cx="3151188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2" name="Equation" r:id="rId4" imgW="2031840" imgH="2539800" progId="Equation.3">
                  <p:embed/>
                </p:oleObj>
              </mc:Choice>
              <mc:Fallback>
                <p:oleObj name="Equation" r:id="rId4" imgW="2031840" imgH="253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151188" cy="3937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3657600" y="1676400"/>
          <a:ext cx="5297488" cy="480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63" name="Equation" r:id="rId6" imgW="3416040" imgH="3098520" progId="Equation.3">
                  <p:embed/>
                </p:oleObj>
              </mc:Choice>
              <mc:Fallback>
                <p:oleObj name="Equation" r:id="rId6" imgW="3416040" imgH="30985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676400"/>
                        <a:ext cx="5297488" cy="48021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5029200"/>
            <a:ext cx="6248400" cy="1096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Notice that now there are very definite finite “tails” of the </a:t>
            </a:r>
            <a:r>
              <a:rPr lang="en-US" dirty="0" err="1" smtClean="0"/>
              <a:t>wavefunction</a:t>
            </a:r>
            <a:r>
              <a:rPr lang="en-US" dirty="0" smtClean="0"/>
              <a:t> extending beyond the “walls” of the well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76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752600"/>
            <a:ext cx="4876800" cy="327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Graphical </a:t>
            </a:r>
            <a:r>
              <a:rPr lang="en-US" dirty="0" err="1" smtClean="0"/>
              <a:t>Eigenvalues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9800" y="1752600"/>
            <a:ext cx="2819400" cy="4525963"/>
          </a:xfrm>
        </p:spPr>
        <p:txBody>
          <a:bodyPr>
            <a:noAutofit/>
          </a:bodyPr>
          <a:lstStyle/>
          <a:p>
            <a:r>
              <a:rPr lang="en-US" sz="1600" dirty="0" smtClean="0"/>
              <a:t>Vo defines the radius of the circle, whose intersections with the tan curves represent solutions</a:t>
            </a:r>
          </a:p>
          <a:p>
            <a:r>
              <a:rPr lang="en-US" sz="1600" dirty="0" smtClean="0"/>
              <a:t>As Vo increases, more crossings are observed, increasing the numbers of states which electrons can occupy</a:t>
            </a:r>
          </a:p>
          <a:p>
            <a:r>
              <a:rPr lang="en-US" sz="1600" dirty="0" smtClean="0"/>
              <a:t>In the limit as Vo goes to infinity, we approach an infinite number of solutions, which match the infinite square well 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676400"/>
            <a:ext cx="4191000" cy="353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4.5.2 Parabolic Well-</a:t>
            </a:r>
            <a:br>
              <a:rPr lang="en-US" dirty="0" smtClean="0"/>
            </a:br>
            <a:r>
              <a:rPr lang="en-US" dirty="0" smtClean="0"/>
              <a:t>Harmonic Oscillator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792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752600"/>
            <a:ext cx="4191000" cy="2621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352800" y="4572000"/>
          <a:ext cx="3692939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7" name="Equation" r:id="rId4" imgW="2654280" imgH="1168200" progId="Equation.3">
                  <p:embed/>
                </p:oleObj>
              </mc:Choice>
              <mc:Fallback>
                <p:oleObj name="Equation" r:id="rId4" imgW="2654280" imgH="1168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572000"/>
                        <a:ext cx="3692939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Harmonic Well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idx="1"/>
          </p:nvPr>
        </p:nvGraphicFramePr>
        <p:xfrm>
          <a:off x="3276600" y="1752600"/>
          <a:ext cx="36576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30" name="Equation" r:id="rId3" imgW="2336760" imgH="2920680" progId="Equation.3">
                  <p:embed/>
                </p:oleObj>
              </mc:Choice>
              <mc:Fallback>
                <p:oleObj name="Equation" r:id="rId3" imgW="2336760" imgH="2920680" progId="Equation.3">
                  <p:embed/>
                  <p:pic>
                    <p:nvPicPr>
                      <p:cNvPr id="0" name="Content Placeholder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52600"/>
                        <a:ext cx="3657600" cy="457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05000"/>
            <a:ext cx="67818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4.1 Free Electrons</a:t>
            </a:r>
          </a:p>
          <a:p>
            <a:r>
              <a:rPr lang="en-US" dirty="0" smtClean="0"/>
              <a:t>4.2 Free Electron Gas Theory of Metals</a:t>
            </a:r>
          </a:p>
          <a:p>
            <a:r>
              <a:rPr lang="en-US" dirty="0" smtClean="0"/>
              <a:t>4.3 Electrons Confined to a Bounded Region of Space and Quantum Numbers</a:t>
            </a:r>
          </a:p>
          <a:p>
            <a:r>
              <a:rPr lang="en-US" dirty="0" smtClean="0"/>
              <a:t>4.4 Fermi Level and Chemical Potential</a:t>
            </a:r>
          </a:p>
          <a:p>
            <a:r>
              <a:rPr lang="en-US" dirty="0" smtClean="0"/>
              <a:t>4.5 Partially Confined Electrons – Finite Potential Wells</a:t>
            </a:r>
          </a:p>
          <a:p>
            <a:r>
              <a:rPr lang="en-US" dirty="0" smtClean="0"/>
              <a:t>4.6 Electrons Confined to Atoms – The Hydrogen Atom and the Periodic Table</a:t>
            </a:r>
          </a:p>
          <a:p>
            <a:r>
              <a:rPr lang="en-US" dirty="0" smtClean="0"/>
              <a:t>4.7 Quantum Dots, Wires, and Wells</a:t>
            </a:r>
          </a:p>
          <a:p>
            <a:r>
              <a:rPr lang="en-US" dirty="0" smtClean="0"/>
              <a:t>4.8 Main Points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2.5.3 Triangular Well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0" y="2286000"/>
            <a:ext cx="2514600" cy="3840163"/>
          </a:xfrm>
        </p:spPr>
        <p:txBody>
          <a:bodyPr/>
          <a:lstStyle/>
          <a:p>
            <a:r>
              <a:rPr lang="en-US" dirty="0" smtClean="0"/>
              <a:t>Useful for modeling the junction between materials</a:t>
            </a:r>
          </a:p>
          <a:p>
            <a:r>
              <a:rPr lang="en-US" dirty="0" smtClean="0"/>
              <a:t>Airy Function solutions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81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057400"/>
            <a:ext cx="2914650" cy="2802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286000" y="5257800"/>
          <a:ext cx="381381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5" name="Equation" r:id="rId4" imgW="2311200" imgH="507960" progId="Equation.3">
                  <p:embed/>
                </p:oleObj>
              </mc:Choice>
              <mc:Fallback>
                <p:oleObj name="Equation" r:id="rId4" imgW="23112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257800"/>
                        <a:ext cx="381381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Rectangular Well:</a:t>
            </a:r>
          </a:p>
          <a:p>
            <a:endParaRPr lang="en-US" dirty="0" smtClean="0"/>
          </a:p>
          <a:p>
            <a:r>
              <a:rPr lang="en-US" dirty="0" smtClean="0"/>
              <a:t>Parabolic Well:</a:t>
            </a:r>
          </a:p>
          <a:p>
            <a:endParaRPr lang="en-US" dirty="0" smtClean="0"/>
          </a:p>
          <a:p>
            <a:r>
              <a:rPr lang="en-US" dirty="0" smtClean="0"/>
              <a:t>Triangular Well: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638800" y="2286000"/>
          <a:ext cx="121073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6" name="Equation" r:id="rId3" imgW="558720" imgH="228600" progId="Equation.3">
                  <p:embed/>
                </p:oleObj>
              </mc:Choice>
              <mc:Fallback>
                <p:oleObj name="Equation" r:id="rId3" imgW="5587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286000"/>
                        <a:ext cx="1210733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75" name="Object 3"/>
          <p:cNvGraphicFramePr>
            <a:graphicFrameLocks noChangeAspect="1"/>
          </p:cNvGraphicFramePr>
          <p:nvPr/>
        </p:nvGraphicFramePr>
        <p:xfrm>
          <a:off x="5692775" y="3367088"/>
          <a:ext cx="11017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7" name="Equation" r:id="rId5" imgW="507960" imgH="215640" progId="Equation.3">
                  <p:embed/>
                </p:oleObj>
              </mc:Choice>
              <mc:Fallback>
                <p:oleObj name="Equation" r:id="rId5" imgW="5079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2775" y="3367088"/>
                        <a:ext cx="11017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2276" name="Object 4"/>
          <p:cNvGraphicFramePr>
            <a:graphicFrameLocks noChangeAspect="1"/>
          </p:cNvGraphicFramePr>
          <p:nvPr/>
        </p:nvGraphicFramePr>
        <p:xfrm>
          <a:off x="5529263" y="4495800"/>
          <a:ext cx="14319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8" name="Equation" r:id="rId7" imgW="660240" imgH="228600" progId="Equation.3">
                  <p:embed/>
                </p:oleObj>
              </mc:Choice>
              <mc:Fallback>
                <p:oleObj name="Equation" r:id="rId7" imgW="66024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263" y="4495800"/>
                        <a:ext cx="14319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4.6 Electrons Confined to Atoms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Hydrogen Atom can actually be solved exactly, and is one of the few realistic QM systems which can be solved.</a:t>
            </a:r>
          </a:p>
          <a:p>
            <a:r>
              <a:rPr lang="en-US" dirty="0" smtClean="0"/>
              <a:t>Most others require numerical methods to solve.</a:t>
            </a:r>
          </a:p>
          <a:p>
            <a:r>
              <a:rPr lang="en-US" dirty="0" smtClean="0"/>
              <a:t>We can put </a:t>
            </a:r>
            <a:r>
              <a:rPr lang="en-US" dirty="0" err="1" smtClean="0"/>
              <a:t>Schroedinger’s</a:t>
            </a:r>
            <a:r>
              <a:rPr lang="en-US" dirty="0" smtClean="0"/>
              <a:t> equation into spherical coordinates and solve via separation of variables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Hydrogen Atom </a:t>
            </a:r>
            <a:br>
              <a:rPr lang="en-US" dirty="0" smtClean="0"/>
            </a:br>
            <a:r>
              <a:rPr lang="en-US" dirty="0" smtClean="0"/>
              <a:t>Quantum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86000"/>
            <a:ext cx="6705600" cy="38401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get solutions dependent on 3 quantum numbers:</a:t>
            </a:r>
          </a:p>
          <a:p>
            <a:pPr>
              <a:buNone/>
            </a:pPr>
            <a:r>
              <a:rPr lang="en-US" dirty="0" smtClean="0"/>
              <a:t>	n=1,2,3,… is called the </a:t>
            </a:r>
            <a:r>
              <a:rPr lang="en-US" i="1" dirty="0" smtClean="0"/>
              <a:t>principle quantum number</a:t>
            </a:r>
          </a:p>
          <a:p>
            <a:pPr>
              <a:buNone/>
            </a:pPr>
            <a:r>
              <a:rPr lang="en-US" i="1" dirty="0" smtClean="0"/>
              <a:t>	l</a:t>
            </a:r>
            <a:r>
              <a:rPr lang="en-US" dirty="0" smtClean="0"/>
              <a:t> = 0,1,2,…, n-1 is called the </a:t>
            </a:r>
            <a:r>
              <a:rPr lang="en-US" i="1" dirty="0" smtClean="0"/>
              <a:t>angular momentum </a:t>
            </a:r>
            <a:r>
              <a:rPr lang="en-US" i="1" dirty="0" err="1" smtClean="0"/>
              <a:t>q.n</a:t>
            </a:r>
            <a:r>
              <a:rPr lang="en-US" i="1" dirty="0" smtClean="0"/>
              <a:t>.</a:t>
            </a:r>
          </a:p>
          <a:p>
            <a:pPr>
              <a:buNone/>
            </a:pPr>
            <a:r>
              <a:rPr lang="en-US" i="1" dirty="0" smtClean="0"/>
              <a:t>	m</a:t>
            </a:r>
            <a:r>
              <a:rPr lang="en-US" i="1" baseline="-25000" dirty="0" smtClean="0"/>
              <a:t>l</a:t>
            </a:r>
            <a:r>
              <a:rPr lang="en-US" i="1" dirty="0" smtClean="0"/>
              <a:t> = 0,+/- 1, +/- 2, … +/- l </a:t>
            </a:r>
            <a:r>
              <a:rPr lang="en-US" dirty="0" smtClean="0"/>
              <a:t>is called the </a:t>
            </a:r>
            <a:r>
              <a:rPr lang="en-US" i="1" dirty="0" smtClean="0"/>
              <a:t>magnetic </a:t>
            </a:r>
            <a:r>
              <a:rPr lang="en-US" i="1" dirty="0" err="1" smtClean="0"/>
              <a:t>q.n</a:t>
            </a:r>
            <a:r>
              <a:rPr lang="en-US" i="1" dirty="0" smtClean="0"/>
              <a:t>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Hydrogen Atom</a:t>
            </a:r>
            <a:br>
              <a:rPr lang="en-US" dirty="0" smtClean="0"/>
            </a:br>
            <a:r>
              <a:rPr lang="en-US" dirty="0" err="1" smtClean="0"/>
              <a:t>Wavefunctions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057400" y="5105400"/>
            <a:ext cx="6248400" cy="1249363"/>
          </a:xfrm>
        </p:spPr>
        <p:txBody>
          <a:bodyPr/>
          <a:lstStyle/>
          <a:p>
            <a:r>
              <a:rPr lang="en-US" dirty="0" smtClean="0"/>
              <a:t>We can see these on Falstad.org as well</a:t>
            </a:r>
            <a:endParaRPr lang="en-US" dirty="0"/>
          </a:p>
        </p:txBody>
      </p:sp>
      <p:pic>
        <p:nvPicPr>
          <p:cNvPr id="1832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752600"/>
            <a:ext cx="3957637" cy="2303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33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676400"/>
            <a:ext cx="39243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Bohr Radius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preceding Table the constant a0 is the Bohr radius, which physically, is the approximate size of the hydrogen atom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the inverse of the expectation value of the Coulomb potential which goes like 1/r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19600" y="3505200"/>
          <a:ext cx="1949450" cy="627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26" name="Equation" r:id="rId3" imgW="1460160" imgH="469800" progId="Equation.3">
                  <p:embed/>
                </p:oleObj>
              </mc:Choice>
              <mc:Fallback>
                <p:oleObj name="Equation" r:id="rId3" imgW="1460160" imgH="469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505200"/>
                        <a:ext cx="1949450" cy="6272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Hydrogen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depends only on the principle </a:t>
            </a:r>
            <a:r>
              <a:rPr lang="en-US" dirty="0" err="1" smtClean="0"/>
              <a:t>q.n</a:t>
            </a:r>
            <a:r>
              <a:rPr lang="en-US" dirty="0" smtClean="0"/>
              <a:t>., n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-13.6eV is the </a:t>
            </a:r>
            <a:r>
              <a:rPr lang="en-US" i="1" dirty="0" smtClean="0"/>
              <a:t>Rydberg energy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 is the </a:t>
            </a:r>
            <a:r>
              <a:rPr lang="en-US" i="1" dirty="0" smtClean="0"/>
              <a:t>shell</a:t>
            </a:r>
            <a:r>
              <a:rPr lang="en-US" dirty="0" smtClean="0"/>
              <a:t> number</a:t>
            </a:r>
          </a:p>
          <a:p>
            <a:r>
              <a:rPr lang="en-US" i="1" dirty="0" smtClean="0"/>
              <a:t>l</a:t>
            </a:r>
            <a:r>
              <a:rPr lang="en-US" dirty="0" smtClean="0"/>
              <a:t> states are the </a:t>
            </a:r>
            <a:r>
              <a:rPr lang="en-US" i="1" dirty="0" err="1" smtClean="0"/>
              <a:t>s,p,d,f,g,h,i,k</a:t>
            </a:r>
            <a:r>
              <a:rPr lang="en-US" i="1" dirty="0" smtClean="0"/>
              <a:t>,… </a:t>
            </a:r>
            <a:r>
              <a:rPr lang="en-US" dirty="0" smtClean="0"/>
              <a:t>states</a:t>
            </a:r>
          </a:p>
          <a:p>
            <a:r>
              <a:rPr lang="en-US" i="1" dirty="0" smtClean="0"/>
              <a:t>m</a:t>
            </a:r>
            <a:r>
              <a:rPr lang="en-US" i="1" baseline="-25000" dirty="0" smtClean="0"/>
              <a:t>l</a:t>
            </a:r>
            <a:r>
              <a:rPr lang="en-US" i="1" dirty="0" smtClean="0"/>
              <a:t> </a:t>
            </a:r>
            <a:r>
              <a:rPr lang="en-US" dirty="0" smtClean="0"/>
              <a:t>states and s (+/- ½) spin give the 4 </a:t>
            </a:r>
            <a:r>
              <a:rPr lang="en-US" dirty="0" err="1" smtClean="0"/>
              <a:t>q.n</a:t>
            </a:r>
            <a:r>
              <a:rPr lang="en-US" dirty="0" smtClean="0"/>
              <a:t>. 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81400" y="2743200"/>
          <a:ext cx="3498850" cy="1171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0" name="Equation" r:id="rId3" imgW="2882880" imgH="965160" progId="Equation.3">
                  <p:embed/>
                </p:oleObj>
              </mc:Choice>
              <mc:Fallback>
                <p:oleObj name="Equation" r:id="rId3" imgW="2882880" imgH="965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743200"/>
                        <a:ext cx="3498850" cy="11714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Hydrogen Energy Levels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86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828800"/>
            <a:ext cx="6400800" cy="430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Hydrogen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Thanks to the Pauli Exclusion principle, we can get an approximation for other atoms by “filling-up” the states in the Hydrogen atom.</a:t>
            </a:r>
          </a:p>
          <a:p>
            <a:r>
              <a:rPr lang="en-US" dirty="0" smtClean="0"/>
              <a:t>This assumes no interactions, which isn’t entirely accurate, but gives a place to start</a:t>
            </a:r>
          </a:p>
          <a:p>
            <a:r>
              <a:rPr lang="en-US" dirty="0" smtClean="0"/>
              <a:t>Chemical reactions are entirely dominated by the filling of the last shell</a:t>
            </a:r>
          </a:p>
          <a:p>
            <a:r>
              <a:rPr lang="en-US" i="1" dirty="0" err="1" smtClean="0"/>
              <a:t>Hund’s</a:t>
            </a:r>
            <a:r>
              <a:rPr lang="en-US" i="1" dirty="0" smtClean="0"/>
              <a:t> rule</a:t>
            </a:r>
            <a:r>
              <a:rPr lang="en-US" dirty="0" smtClean="0"/>
              <a:t> states that same-spin states fill first, so all else equal, in a partially filled shell, all electrons will have the same spin.  This is important for determining magnetic materials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Table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1873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733800"/>
            <a:ext cx="22193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438400"/>
            <a:ext cx="20764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752600"/>
            <a:ext cx="4343400" cy="456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362200" y="2057400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 shell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3276600"/>
            <a:ext cx="115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2 shell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4.1 Free Electrons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Atomic Potential related to Coulomb interaction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038600" y="2743200"/>
          <a:ext cx="2578474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45" name="Equation" r:id="rId3" imgW="1485720" imgH="431640" progId="Equation.3">
                  <p:embed/>
                </p:oleObj>
              </mc:Choice>
              <mc:Fallback>
                <p:oleObj name="Equation" r:id="rId3" imgW="1485720" imgH="431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743200"/>
                        <a:ext cx="2578474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733800"/>
            <a:ext cx="39719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88418" name="Picture 2" descr="http://www.ptable.com/Images/periodic%20tabl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57200"/>
            <a:ext cx="7137399" cy="5353049"/>
          </a:xfrm>
          <a:prstGeom prst="rect">
            <a:avLst/>
          </a:prstGeom>
          <a:noFill/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81000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4.7 Quantum Dots, Wires, and Wells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9353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05000"/>
            <a:ext cx="3810000" cy="305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5029200"/>
            <a:ext cx="320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35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5029200"/>
            <a:ext cx="20658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Wells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4724400"/>
            <a:ext cx="4191000" cy="1401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99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2057400"/>
            <a:ext cx="1752600" cy="3441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781800" y="5791200"/>
            <a:ext cx="1988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2D Region of Space</a:t>
            </a:r>
            <a:endParaRPr lang="en-US" dirty="0"/>
          </a:p>
        </p:txBody>
      </p:sp>
      <p:pic>
        <p:nvPicPr>
          <p:cNvPr id="1996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057400"/>
            <a:ext cx="37338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Wires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5105400"/>
            <a:ext cx="3810000" cy="10207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200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2590800"/>
            <a:ext cx="1752600" cy="270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934200" y="5562600"/>
            <a:ext cx="1988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1D Region of Space</a:t>
            </a:r>
            <a:endParaRPr lang="en-US" dirty="0"/>
          </a:p>
        </p:txBody>
      </p:sp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7463" y="2286000"/>
            <a:ext cx="40290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Quantum Dots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2286000"/>
            <a:ext cx="3200400" cy="3840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2017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70426" y="2667000"/>
            <a:ext cx="2940199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248400" y="5257800"/>
            <a:ext cx="1988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0D Region of Space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4.1.1 One-Dimensional Space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51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2819400"/>
            <a:ext cx="4572000" cy="3348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4.2 Free Electron Gas Theory of Metals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Loosely bound electrons in a metal behave as if they are in a </a:t>
            </a:r>
            <a:r>
              <a:rPr lang="en-US" i="1" dirty="0" smtClean="0"/>
              <a:t>free electron gas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7010400" cy="1371600"/>
          </a:xfrm>
        </p:spPr>
        <p:txBody>
          <a:bodyPr>
            <a:noAutofit/>
          </a:bodyPr>
          <a:lstStyle/>
          <a:p>
            <a:r>
              <a:rPr lang="en-US" sz="3200" dirty="0" smtClean="0"/>
              <a:t>4.3 Electrons Confined to a Bounded Region of Space and Quantum Numbers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Electrons can be confined in space to a </a:t>
            </a:r>
            <a:r>
              <a:rPr lang="en-US" i="1" dirty="0" smtClean="0"/>
              <a:t>quantum well or quantum box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4028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124200"/>
            <a:ext cx="3305175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86200"/>
            <a:ext cx="403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4.3.3 Periodic 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 Boundary Conditions result in travelling wave instead of standing wave solutions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86000" y="3276600"/>
          <a:ext cx="6496334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6" name="Equation" r:id="rId3" imgW="4267080" imgH="1701720" progId="Equation.3">
                  <p:embed/>
                </p:oleObj>
              </mc:Choice>
              <mc:Fallback>
                <p:oleObj name="Equation" r:id="rId3" imgW="4267080" imgH="1701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276600"/>
                        <a:ext cx="6496334" cy="259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81000"/>
            <a:ext cx="6248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4.4 Fermi Level and Chemical Potential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Chemical Potential</a:t>
            </a:r>
            <a:r>
              <a:rPr lang="en-US" dirty="0" smtClean="0"/>
              <a:t> is the energy necessary to add the Nth electron to a system with N-1 electrons, which is basically the energy of the highest occupied state.</a:t>
            </a:r>
          </a:p>
          <a:p>
            <a:r>
              <a:rPr lang="en-US" dirty="0" smtClean="0"/>
              <a:t>For Fermi statistics the chemical potential of N-electron system is:</a:t>
            </a:r>
          </a:p>
          <a:p>
            <a:pPr algn="ctr">
              <a:buNone/>
            </a:pPr>
            <a:r>
              <a:rPr lang="en-US" dirty="0" smtClean="0"/>
              <a:t>[E</a:t>
            </a:r>
            <a:r>
              <a:rPr lang="en-US" baseline="-25000" dirty="0" smtClean="0"/>
              <a:t>t</a:t>
            </a:r>
            <a:r>
              <a:rPr lang="en-US" dirty="0" smtClean="0"/>
              <a:t>(N+1)-E</a:t>
            </a:r>
            <a:r>
              <a:rPr lang="en-US" baseline="-25000" dirty="0" smtClean="0"/>
              <a:t>t</a:t>
            </a:r>
            <a:r>
              <a:rPr lang="en-US" dirty="0" smtClean="0"/>
              <a:t>(N-1)]/2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Fermi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Fermi level</a:t>
            </a:r>
            <a:r>
              <a:rPr lang="en-US" dirty="0" smtClean="0"/>
              <a:t> is the chemical potential at T=0</a:t>
            </a:r>
          </a:p>
          <a:p>
            <a:r>
              <a:rPr lang="en-US" dirty="0" smtClean="0"/>
              <a:t>Often term </a:t>
            </a:r>
            <a:r>
              <a:rPr lang="en-US" dirty="0" err="1" smtClean="0"/>
              <a:t>fermi</a:t>
            </a:r>
            <a:r>
              <a:rPr lang="en-US" dirty="0" smtClean="0"/>
              <a:t> level is used in place of chemical potential in semiconductor physics</a:t>
            </a:r>
          </a:p>
          <a:p>
            <a:r>
              <a:rPr lang="en-US" dirty="0" smtClean="0"/>
              <a:t>Electrons arrange themselves into the lowest energy states at T=0, forming Fermi Sea</a:t>
            </a:r>
          </a:p>
          <a:p>
            <a:r>
              <a:rPr lang="en-US" dirty="0" smtClean="0"/>
              <a:t>Chemical potential is temperature dependent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41820-F24B-4E9A-8411-1DDF7A2D44C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962400" y="5257800"/>
          <a:ext cx="332509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90" name="Equation" r:id="rId3" imgW="2031840" imgH="558720" progId="Equation.3">
                  <p:embed/>
                </p:oleObj>
              </mc:Choice>
              <mc:Fallback>
                <p:oleObj name="Equation" r:id="rId3" imgW="2031840" imgH="558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257800"/>
                        <a:ext cx="3325091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1494"/>
            <a:ext cx="2133600" cy="365125"/>
          </a:xfrm>
        </p:spPr>
        <p:txBody>
          <a:bodyPr/>
          <a:lstStyle/>
          <a:p>
            <a:r>
              <a:rPr lang="en-US" dirty="0" smtClean="0"/>
              <a:t>8/14/2015</a:t>
            </a:r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2895600" cy="365125"/>
          </a:xfrm>
        </p:spPr>
        <p:txBody>
          <a:bodyPr/>
          <a:lstStyle/>
          <a:p>
            <a:r>
              <a:rPr lang="en-US" dirty="0" smtClean="0"/>
              <a:t>J. N. Denenberg- </a:t>
            </a:r>
            <a:r>
              <a:rPr lang="en-US" dirty="0" smtClean="0"/>
              <a:t>Fairfield Univ. - EE315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930</TotalTime>
  <Words>1247</Words>
  <Application>Microsoft Office PowerPoint</Application>
  <PresentationFormat>On-screen Show (4:3)</PresentationFormat>
  <Paragraphs>219</Paragraphs>
  <Slides>34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Courier New</vt:lpstr>
      <vt:lpstr>Symbol</vt:lpstr>
      <vt:lpstr>Trebuchet MS</vt:lpstr>
      <vt:lpstr>Wingdings</vt:lpstr>
      <vt:lpstr>Mod</vt:lpstr>
      <vt:lpstr>Equation</vt:lpstr>
      <vt:lpstr>EE 315/ECE 451 Nanoelectronics I </vt:lpstr>
      <vt:lpstr>Outline</vt:lpstr>
      <vt:lpstr>4.1 Free Electrons </vt:lpstr>
      <vt:lpstr>4.1.1 One-Dimensional Space</vt:lpstr>
      <vt:lpstr>4.2 Free Electron Gas Theory of Metals </vt:lpstr>
      <vt:lpstr>4.3 Electrons Confined to a Bounded Region of Space and Quantum Numbers </vt:lpstr>
      <vt:lpstr>4.3.3 Periodic Boundary Conditions</vt:lpstr>
      <vt:lpstr>4.4 Fermi Level and Chemical Potential </vt:lpstr>
      <vt:lpstr>Fermi Level</vt:lpstr>
      <vt:lpstr>Fermi Level</vt:lpstr>
      <vt:lpstr>4.5 Partially Confined Electrons –  Finite Potential Wells</vt:lpstr>
      <vt:lpstr>4.5.1 Finite Rectangular Well</vt:lpstr>
      <vt:lpstr>Aside</vt:lpstr>
      <vt:lpstr>Solve Schroedinger in  3 Regions</vt:lpstr>
      <vt:lpstr>Apply Boundary Conditions</vt:lpstr>
      <vt:lpstr>Graphical Solutions</vt:lpstr>
      <vt:lpstr>Graphical Eigenvalues</vt:lpstr>
      <vt:lpstr>4.5.2 Parabolic Well- Harmonic Oscillator</vt:lpstr>
      <vt:lpstr>Harmonic Well Solutions</vt:lpstr>
      <vt:lpstr>2.5.3 Triangular Well</vt:lpstr>
      <vt:lpstr>Energy Solutions</vt:lpstr>
      <vt:lpstr>4.6 Electrons Confined to Atoms </vt:lpstr>
      <vt:lpstr>Hydrogen Atom  Quantum Numbers</vt:lpstr>
      <vt:lpstr>Hydrogen Atom Wavefunctions</vt:lpstr>
      <vt:lpstr>Bohr Radius</vt:lpstr>
      <vt:lpstr>Hydrogen Energy</vt:lpstr>
      <vt:lpstr>Hydrogen Energy Levels</vt:lpstr>
      <vt:lpstr>Beyond Hydrogen</vt:lpstr>
      <vt:lpstr>Periodic Table</vt:lpstr>
      <vt:lpstr>PowerPoint Presentation</vt:lpstr>
      <vt:lpstr>4.7 Quantum Dots, Wires, and Wells </vt:lpstr>
      <vt:lpstr>Quantum Wells</vt:lpstr>
      <vt:lpstr>Quantum Wires</vt:lpstr>
      <vt:lpstr>Quantum Dots</vt:lpstr>
    </vt:vector>
  </TitlesOfParts>
  <Company>Fairfield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315/ECE 451 Nanoelectronics I </dc:title>
  <dc:creator>Ryan Munden</dc:creator>
  <cp:lastModifiedBy>Jeffrey Denenberg</cp:lastModifiedBy>
  <cp:revision>96</cp:revision>
  <dcterms:created xsi:type="dcterms:W3CDTF">2010-09-13T20:08:01Z</dcterms:created>
  <dcterms:modified xsi:type="dcterms:W3CDTF">2015-08-14T16:37:07Z</dcterms:modified>
</cp:coreProperties>
</file>