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2" r:id="rId1"/>
  </p:sldMasterIdLst>
  <p:notesMasterIdLst>
    <p:notesMasterId r:id="rId29"/>
  </p:notesMasterIdLst>
  <p:sldIdLst>
    <p:sldId id="256" r:id="rId2"/>
    <p:sldId id="258" r:id="rId3"/>
    <p:sldId id="26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68" r:id="rId22"/>
    <p:sldId id="286" r:id="rId23"/>
    <p:sldId id="287" r:id="rId24"/>
    <p:sldId id="288" r:id="rId25"/>
    <p:sldId id="289" r:id="rId26"/>
    <p:sldId id="290" r:id="rId27"/>
    <p:sldId id="26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0834" autoAdjust="0"/>
  </p:normalViewPr>
  <p:slideViewPr>
    <p:cSldViewPr>
      <p:cViewPr varScale="1">
        <p:scale>
          <a:sx n="32" d="100"/>
          <a:sy n="32" d="100"/>
        </p:scale>
        <p:origin x="190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FD8FB-87B7-4E90-863E-96FB678828E8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AB4F8-D0F2-4C59-BEB2-01A05EA806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24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n-US" dirty="0" smtClean="0">
                <a:sym typeface="Symbol" panose="05050102010706020507" pitchFamily="18" charset="2"/>
              </a:rPr>
              <a:t> - Work Function – the energy difference between the vacuum level and the Fermi level</a:t>
            </a:r>
            <a:r>
              <a:rPr lang="en-US" baseline="0" dirty="0" smtClean="0">
                <a:sym typeface="Symbol" panose="05050102010706020507" pitchFamily="18" charset="2"/>
              </a:rPr>
              <a:t> – the energy needed to liberate an electron from the metal at absolute zero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B4F8-D0F2-4C59-BEB2-01A05EA806E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89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Exitron</a:t>
            </a:r>
            <a:r>
              <a:rPr lang="en-US" dirty="0" smtClean="0"/>
              <a:t> – a “bonded” hole-electron pair – easily</a:t>
            </a:r>
            <a:r>
              <a:rPr lang="en-US" baseline="0" dirty="0" smtClean="0"/>
              <a:t> broken apart by thermal energy into free electrons and holes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B4F8-D0F2-4C59-BEB2-01A05EA806E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08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flat,</a:t>
            </a:r>
            <a:r>
              <a:rPr lang="en-US" baseline="0" dirty="0" smtClean="0"/>
              <a:t> one molecule thick, crystalline sheet of carbon – a two dimensional </a:t>
            </a:r>
            <a:r>
              <a:rPr lang="en-US" baseline="0" dirty="0" err="1" smtClean="0"/>
              <a:t>structur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B4F8-D0F2-4C59-BEB2-01A05EA806E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21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Wrap a graphene sheet into a tube – occurs naturally in an arc discharge of carbon electrodes.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B4F8-D0F2-4C59-BEB2-01A05EA806E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36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types depending on the symmetry </a:t>
            </a:r>
            <a:r>
              <a:rPr lang="en-US" dirty="0" err="1" smtClean="0"/>
              <a:t>reqired</a:t>
            </a:r>
            <a:r>
              <a:rPr lang="en-US" baseline="0" dirty="0" smtClean="0"/>
              <a:t> to “close” the tube.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B4F8-D0F2-4C59-BEB2-01A05EA806E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49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Eg</a:t>
            </a:r>
            <a:r>
              <a:rPr lang="en-US" dirty="0" smtClean="0"/>
              <a:t> – energy required to raise an electron to a conduction band.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B4F8-D0F2-4C59-BEB2-01A05EA806E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29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Eg</a:t>
            </a:r>
            <a:r>
              <a:rPr lang="en-US" dirty="0" smtClean="0"/>
              <a:t> is smaller for</a:t>
            </a:r>
            <a:r>
              <a:rPr lang="en-US" baseline="0" dirty="0" smtClean="0"/>
              <a:t> a semiconductor (~1.2-1.4 ev) than for an insulator (8-10 ev)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B4F8-D0F2-4C59-BEB2-01A05EA806E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15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 n silicon extra free electrons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B4F8-D0F2-4C59-BEB2-01A05EA806E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12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Extra</a:t>
            </a:r>
            <a:r>
              <a:rPr lang="en-US" baseline="0" dirty="0" smtClean="0"/>
              <a:t> holes – type P silicon - The Type is determined by the “majority” carrier – holes are “heavier” than electrons (effective mass). – They are less mobile.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B4F8-D0F2-4C59-BEB2-01A05EA806E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66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Splitting is due to the overlap of each system’s </a:t>
            </a:r>
            <a:r>
              <a:rPr lang="en-US" dirty="0" err="1" smtClean="0"/>
              <a:t>wavefunction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B4F8-D0F2-4C59-BEB2-01A05EA806E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54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Positive voltage pushes the energy level down – electrons will tend to “roll” downhill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B4F8-D0F2-4C59-BEB2-01A05EA806E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12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e.g. GaAs, </a:t>
            </a:r>
            <a:r>
              <a:rPr lang="en-US" dirty="0" err="1" smtClean="0"/>
              <a:t>InP</a:t>
            </a:r>
            <a:r>
              <a:rPr lang="en-US" dirty="0" smtClean="0"/>
              <a:t> – the bottom of the conduction band</a:t>
            </a:r>
            <a:r>
              <a:rPr lang="en-US" baseline="0" dirty="0" smtClean="0"/>
              <a:t> is at k-0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B4F8-D0F2-4C59-BEB2-01A05EA806E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06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e.g. Si, Ge, </a:t>
            </a:r>
            <a:r>
              <a:rPr lang="en-US" dirty="0" err="1" smtClean="0"/>
              <a:t>AlAs</a:t>
            </a:r>
            <a:r>
              <a:rPr lang="en-US" dirty="0" smtClean="0"/>
              <a:t> – k &gt;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AB4F8-D0F2-4C59-BEB2-01A05EA806E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9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9/20/2010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9/20/2010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9/20/2010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9/20/2010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r>
              <a:rPr lang="en-US" smtClean="0"/>
              <a:t>9/20/2010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9/20/2010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9/20/2010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9/20/2010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9/20/2010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9/20/2010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9/20/2010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9/20/2010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R.Munden - Fairfield Univ. - EE315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5FE41820-F24B-4E9A-8411-1DDF7A2D4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/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Ch 5 Electrons Subject to a Periodic Potential – Band Theory of Solids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 315/ECE 451 Nanoelectronics I </a:t>
            </a:r>
            <a:endParaRPr lang="en-US" dirty="0"/>
          </a:p>
        </p:txBody>
      </p:sp>
      <p:pic>
        <p:nvPicPr>
          <p:cNvPr id="140290" name="Picture 2" descr="http://mrsec.wisc.edu/Edetc/SlideShow/images/eigler/Ni_ato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52400"/>
            <a:ext cx="5147310" cy="41212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64770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Adapted from a lecture by Dr. Ryan Munden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Interacting Systems Model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0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209800"/>
            <a:ext cx="5029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676400"/>
            <a:ext cx="1600200" cy="41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4267200"/>
            <a:ext cx="49625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Bonding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1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286000"/>
            <a:ext cx="5791200" cy="282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Atomic Development of Bands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27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133599"/>
            <a:ext cx="5334000" cy="377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Fields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3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057400"/>
            <a:ext cx="5925416" cy="342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 </a:t>
            </a:r>
            <a:r>
              <a:rPr lang="en-US" dirty="0" err="1" smtClean="0"/>
              <a:t>Bandgap</a:t>
            </a:r>
            <a:r>
              <a:rPr lang="en-US" dirty="0" smtClean="0"/>
              <a:t> Semiconductors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48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905000"/>
            <a:ext cx="4564056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276600"/>
            <a:ext cx="319876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Indirect </a:t>
            </a:r>
            <a:r>
              <a:rPr lang="en-US" dirty="0" err="1" smtClean="0"/>
              <a:t>Bandgap</a:t>
            </a:r>
            <a:r>
              <a:rPr lang="en-US" dirty="0" smtClean="0"/>
              <a:t> Semiconductors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8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057400"/>
            <a:ext cx="4391383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Electron and Hole Energy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68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038600"/>
            <a:ext cx="42576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828800"/>
            <a:ext cx="36861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Optical Transitions – Direct Gap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78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828800"/>
            <a:ext cx="494347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2743200"/>
            <a:ext cx="1143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00" y="2438400"/>
            <a:ext cx="771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T1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Optical Transitions – Indirect Gap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088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981200"/>
            <a:ext cx="4804754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Excitons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09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828800"/>
            <a:ext cx="49625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4495800"/>
            <a:ext cx="31271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495800"/>
            <a:ext cx="2743200" cy="534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5181600"/>
            <a:ext cx="522873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905000"/>
            <a:ext cx="67818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5.1 Crystalline Materials</a:t>
            </a:r>
          </a:p>
          <a:p>
            <a:r>
              <a:rPr lang="en-US" dirty="0" smtClean="0"/>
              <a:t>5.2 Electrons in a Periodic Potential</a:t>
            </a:r>
          </a:p>
          <a:p>
            <a:r>
              <a:rPr lang="en-US" dirty="0" smtClean="0"/>
              <a:t>5.3 </a:t>
            </a:r>
            <a:r>
              <a:rPr lang="en-US" dirty="0" err="1" smtClean="0"/>
              <a:t>Kronig</a:t>
            </a:r>
            <a:r>
              <a:rPr lang="en-US" dirty="0" smtClean="0"/>
              <a:t>-Penny Model of Band Structure</a:t>
            </a:r>
          </a:p>
          <a:p>
            <a:r>
              <a:rPr lang="en-US" dirty="0" smtClean="0"/>
              <a:t>5.4 Band Theory of Solids</a:t>
            </a:r>
          </a:p>
          <a:p>
            <a:r>
              <a:rPr lang="en-US" dirty="0" smtClean="0"/>
              <a:t>5.5 </a:t>
            </a:r>
            <a:r>
              <a:rPr lang="en-US" dirty="0" err="1" smtClean="0"/>
              <a:t>Graphene</a:t>
            </a:r>
            <a:r>
              <a:rPr lang="en-US" dirty="0" smtClean="0"/>
              <a:t> and Carbon Nanotubes</a:t>
            </a:r>
          </a:p>
          <a:p>
            <a:r>
              <a:rPr lang="en-US" dirty="0" smtClean="0"/>
              <a:t>5.6 Main Points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Low-Temperature Effects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109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8450" y="2057400"/>
            <a:ext cx="49911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5.5 </a:t>
            </a:r>
            <a:r>
              <a:rPr lang="en-US" dirty="0" err="1" smtClean="0"/>
              <a:t>Graphene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11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981200"/>
            <a:ext cx="49244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2286000"/>
            <a:ext cx="12763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2590800"/>
            <a:ext cx="15621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Graphene</a:t>
            </a:r>
            <a:r>
              <a:rPr lang="en-US" dirty="0" smtClean="0"/>
              <a:t> Unit Cell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129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057400"/>
            <a:ext cx="49244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800600"/>
            <a:ext cx="30194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Graphene</a:t>
            </a:r>
            <a:r>
              <a:rPr lang="en-US" dirty="0" smtClean="0"/>
              <a:t> Bands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140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752600"/>
            <a:ext cx="49244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352800"/>
            <a:ext cx="49149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Nanotubes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150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905000"/>
            <a:ext cx="50006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5181600"/>
            <a:ext cx="257217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124200" y="5867400"/>
            <a:ext cx="4078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types: zigzag, armchair, and </a:t>
            </a:r>
            <a:r>
              <a:rPr lang="en-US" dirty="0" err="1" smtClean="0"/>
              <a:t>chiral</a:t>
            </a:r>
            <a:r>
              <a:rPr lang="en-US" dirty="0" smtClean="0"/>
              <a:t> tubes</a:t>
            </a:r>
            <a:endParaRPr lang="en-US" dirty="0"/>
          </a:p>
        </p:txBody>
      </p:sp>
      <p:pic>
        <p:nvPicPr>
          <p:cNvPr id="2150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4876800"/>
            <a:ext cx="1600200" cy="28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Chirality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160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981200"/>
            <a:ext cx="49339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62200" y="4953000"/>
            <a:ext cx="3891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Zigzag, armchair and </a:t>
            </a:r>
            <a:r>
              <a:rPr lang="en-US" dirty="0" err="1" smtClean="0"/>
              <a:t>chiral</a:t>
            </a:r>
            <a:r>
              <a:rPr lang="en-US" dirty="0" smtClean="0"/>
              <a:t> where</a:t>
            </a:r>
          </a:p>
          <a:p>
            <a:endParaRPr lang="en-US" dirty="0" smtClean="0"/>
          </a:p>
          <a:p>
            <a:r>
              <a:rPr lang="en-US" dirty="0" smtClean="0"/>
              <a:t>Are metallic, otherwise semiconducting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Nanotubes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170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905000"/>
            <a:ext cx="48863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0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5257800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0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5486400"/>
            <a:ext cx="184052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248400" y="5029200"/>
            <a:ext cx="2310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the </a:t>
            </a:r>
            <a:r>
              <a:rPr lang="en-US" dirty="0" err="1" smtClean="0"/>
              <a:t>bandgap</a:t>
            </a:r>
            <a:r>
              <a:rPr lang="en-US" dirty="0" smtClean="0"/>
              <a:t> is: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4.8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5.4 Band Theory of Solids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93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1" y="1915334"/>
            <a:ext cx="3814762" cy="409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Photoelectric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Photons with energy greater than the </a:t>
            </a:r>
            <a:r>
              <a:rPr lang="en-US" i="1" dirty="0" smtClean="0"/>
              <a:t>work function</a:t>
            </a:r>
            <a:r>
              <a:rPr lang="en-US" dirty="0" smtClean="0"/>
              <a:t> can liberate the electrons from a metal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4070" y="3276600"/>
            <a:ext cx="231961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Insulator Band Structure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95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905000"/>
            <a:ext cx="5257800" cy="400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Semicondcutor</a:t>
            </a:r>
            <a:r>
              <a:rPr lang="en-US" dirty="0" smtClean="0"/>
              <a:t> Band Structure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96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905001"/>
            <a:ext cx="5181600" cy="406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67200" y="5943600"/>
            <a:ext cx="2318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Don’t forget the holes!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97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209800"/>
            <a:ext cx="5595938" cy="334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98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057400"/>
            <a:ext cx="597795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495800"/>
            <a:ext cx="36195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419600"/>
            <a:ext cx="162277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61" name="Picture 5"/>
          <p:cNvPicPr>
            <a:picLocks noChangeAspect="1" noChangeArrowheads="1"/>
          </p:cNvPicPr>
          <p:nvPr/>
        </p:nvPicPr>
        <p:blipFill>
          <a:blip r:embed="rId5" cstate="print"/>
          <a:srcRect r="40594" b="15789"/>
          <a:stretch>
            <a:fillRect/>
          </a:stretch>
        </p:blipFill>
        <p:spPr bwMode="auto">
          <a:xfrm>
            <a:off x="2133600" y="5181600"/>
            <a:ext cx="2286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 l="59406"/>
          <a:stretch>
            <a:fillRect/>
          </a:stretch>
        </p:blipFill>
        <p:spPr bwMode="auto">
          <a:xfrm>
            <a:off x="2590800" y="5410200"/>
            <a:ext cx="15621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733800" y="6019800"/>
            <a:ext cx="329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These are n-type semiconductors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1820-F24B-4E9A-8411-1DDF7A2D44C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99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752601"/>
            <a:ext cx="4648200" cy="27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4572000"/>
            <a:ext cx="36766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876800"/>
            <a:ext cx="2705101" cy="18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562600" y="5334000"/>
            <a:ext cx="329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These are p-type semiconductors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1494"/>
            <a:ext cx="2133600" cy="365125"/>
          </a:xfrm>
        </p:spPr>
        <p:txBody>
          <a:bodyPr/>
          <a:lstStyle/>
          <a:p>
            <a:r>
              <a:rPr lang="en-US" dirty="0" smtClean="0"/>
              <a:t>8/18/2015</a:t>
            </a:r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J. N. Denenberg- Fairfield Univ. - EE315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</Template>
  <TotalTime>1310</TotalTime>
  <Words>724</Words>
  <Application>Microsoft Office PowerPoint</Application>
  <PresentationFormat>On-screen Show (4:3)</PresentationFormat>
  <Paragraphs>149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Courier New</vt:lpstr>
      <vt:lpstr>Symbol</vt:lpstr>
      <vt:lpstr>Trebuchet MS</vt:lpstr>
      <vt:lpstr>Wingdings</vt:lpstr>
      <vt:lpstr>Mod</vt:lpstr>
      <vt:lpstr>EE 315/ECE 451 Nanoelectronics I </vt:lpstr>
      <vt:lpstr>Outline</vt:lpstr>
      <vt:lpstr>5.4 Band Theory of Solids</vt:lpstr>
      <vt:lpstr>Photoelectric Effect</vt:lpstr>
      <vt:lpstr>Insulator Band Structure</vt:lpstr>
      <vt:lpstr>Semicondcutor Band Structure</vt:lpstr>
      <vt:lpstr>Doping</vt:lpstr>
      <vt:lpstr>Donors</vt:lpstr>
      <vt:lpstr>Acceptors</vt:lpstr>
      <vt:lpstr>Interacting Systems Model</vt:lpstr>
      <vt:lpstr>Atomic Bonding</vt:lpstr>
      <vt:lpstr>Atomic Development of Bands</vt:lpstr>
      <vt:lpstr>Electric Fields</vt:lpstr>
      <vt:lpstr>Direct Bandgap Semiconductors</vt:lpstr>
      <vt:lpstr>Indirect Bandgap Semiconductors</vt:lpstr>
      <vt:lpstr>Electron and Hole Energy</vt:lpstr>
      <vt:lpstr>Optical Transitions – Direct Gap</vt:lpstr>
      <vt:lpstr>Optical Transitions – Indirect Gap</vt:lpstr>
      <vt:lpstr>Excitons</vt:lpstr>
      <vt:lpstr>Low-Temperature Effects</vt:lpstr>
      <vt:lpstr>5.5 Graphene</vt:lpstr>
      <vt:lpstr>Graphene Unit Cell</vt:lpstr>
      <vt:lpstr>Graphene Bands</vt:lpstr>
      <vt:lpstr>Carbon Nanotubes</vt:lpstr>
      <vt:lpstr>Chirality</vt:lpstr>
      <vt:lpstr>Nanotubes</vt:lpstr>
      <vt:lpstr>4.8 Problems</vt:lpstr>
    </vt:vector>
  </TitlesOfParts>
  <Company>Fairfield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 315/ECE 451 Nanoelectronics I </dc:title>
  <dc:creator>Ryan Munden</dc:creator>
  <cp:lastModifiedBy>Jeffrey Denenberg</cp:lastModifiedBy>
  <cp:revision>133</cp:revision>
  <dcterms:created xsi:type="dcterms:W3CDTF">2010-09-13T20:08:01Z</dcterms:created>
  <dcterms:modified xsi:type="dcterms:W3CDTF">2015-09-28T15:09:32Z</dcterms:modified>
</cp:coreProperties>
</file>