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5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7986A-2016-4835-8398-0D75849ADD1D}" type="datetimeFigureOut">
              <a:rPr lang="en-US" smtClean="0"/>
              <a:t>12/20/2016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393E3-3ECF-4A40-B943-A35BFA276B49}" type="slidenum">
              <a:rPr lang="en-US" smtClean="0"/>
              <a:t>‹#›</a:t>
            </a:fld>
            <a:endParaRPr lang="en-US"/>
          </a:p>
        </p:txBody>
      </p:sp>
    </p:spTree>
    <p:extLst>
      <p:ext uri="{BB962C8B-B14F-4D97-AF65-F5344CB8AC3E}">
        <p14:creationId xmlns:p14="http://schemas.microsoft.com/office/powerpoint/2010/main" val="188889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61ED3-B245-4FC0-AC26-42C32AB5705A}" type="datetimeFigureOut">
              <a:rPr lang="en-US" smtClean="0"/>
              <a:t>12/20/2016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BBEE2-9709-423B-A55C-1E554CABEF32}" type="slidenum">
              <a:rPr lang="en-US" smtClean="0"/>
              <a:t>‹#›</a:t>
            </a:fld>
            <a:endParaRPr lang="en-US"/>
          </a:p>
        </p:txBody>
      </p:sp>
    </p:spTree>
    <p:extLst>
      <p:ext uri="{BB962C8B-B14F-4D97-AF65-F5344CB8AC3E}">
        <p14:creationId xmlns:p14="http://schemas.microsoft.com/office/powerpoint/2010/main" val="40732199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CBBEE2-9709-423B-A55C-1E554CABEF32}" type="slidenum">
              <a:rPr lang="en-US" smtClean="0"/>
              <a:t>1</a:t>
            </a:fld>
            <a:endParaRPr lang="en-US"/>
          </a:p>
        </p:txBody>
      </p:sp>
    </p:spTree>
    <p:extLst>
      <p:ext uri="{BB962C8B-B14F-4D97-AF65-F5344CB8AC3E}">
        <p14:creationId xmlns:p14="http://schemas.microsoft.com/office/powerpoint/2010/main" val="356981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probably familiar with Laplace transforms.  In the communication world we prefer Fourier as it provides a better</a:t>
            </a:r>
            <a:r>
              <a:rPr lang="en-US" baseline="0" dirty="0" smtClean="0"/>
              <a:t> intuitive view of communication systems.  Laplace deals better with transients and is preferred in filter analysis and for analyzing feedback control systems.  When we need to look at time varying systems, we use either short-term (windowed) Fourier or Wavelet analysis.</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2</a:t>
            </a:fld>
            <a:endParaRPr lang="en-US"/>
          </a:p>
        </p:txBody>
      </p:sp>
    </p:spTree>
    <p:extLst>
      <p:ext uri="{BB962C8B-B14F-4D97-AF65-F5344CB8AC3E}">
        <p14:creationId xmlns:p14="http://schemas.microsoft.com/office/powerpoint/2010/main" val="94727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3</a:t>
            </a:fld>
            <a:endParaRPr lang="en-US"/>
          </a:p>
        </p:txBody>
      </p:sp>
    </p:spTree>
    <p:extLst>
      <p:ext uri="{BB962C8B-B14F-4D97-AF65-F5344CB8AC3E}">
        <p14:creationId xmlns:p14="http://schemas.microsoft.com/office/powerpoint/2010/main" val="173814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Rationalize = Multiply numerator AND denominator by the complex conjugate of the denominator.</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8</a:t>
            </a:fld>
            <a:endParaRPr lang="en-US"/>
          </a:p>
        </p:txBody>
      </p:sp>
    </p:spTree>
    <p:extLst>
      <p:ext uri="{BB962C8B-B14F-4D97-AF65-F5344CB8AC3E}">
        <p14:creationId xmlns:p14="http://schemas.microsoft.com/office/powerpoint/2010/main" val="33475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signals have symmetric spectra.</a:t>
            </a:r>
            <a:r>
              <a:rPr lang="en-US" baseline="0" dirty="0" smtClean="0"/>
              <a:t>  Complex signals can be </a:t>
            </a:r>
            <a:r>
              <a:rPr lang="en-US" baseline="0" dirty="0" err="1" smtClean="0"/>
              <a:t>assymetric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9</a:t>
            </a:fld>
            <a:endParaRPr lang="en-US"/>
          </a:p>
        </p:txBody>
      </p:sp>
    </p:spTree>
    <p:extLst>
      <p:ext uri="{BB962C8B-B14F-4D97-AF65-F5344CB8AC3E}">
        <p14:creationId xmlns:p14="http://schemas.microsoft.com/office/powerpoint/2010/main" val="74207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use </a:t>
            </a:r>
            <a:r>
              <a:rPr lang="en-US" dirty="0" smtClean="0">
                <a:sym typeface="Symbol" panose="05050102010706020507" pitchFamily="18" charset="2"/>
              </a:rPr>
              <a:t> = 2f as the variable there is a 1/2 scaling factor.  Depending on the reference it is sometimes on the forward transform,</a:t>
            </a:r>
            <a:r>
              <a:rPr lang="en-US" baseline="0" dirty="0" smtClean="0">
                <a:sym typeface="Symbol" panose="05050102010706020507" pitchFamily="18" charset="2"/>
              </a:rPr>
              <a:t> or on the inverse transform, or the square root of </a:t>
            </a:r>
            <a:r>
              <a:rPr lang="en-US" dirty="0" smtClean="0">
                <a:sym typeface="Symbol" panose="05050102010706020507" pitchFamily="18" charset="2"/>
              </a:rPr>
              <a:t>1/2 is on both.  Read my tutorial on the Fourier Transform to see that the correct place for the scaling factor is in the forward transform, not the inverse.</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10</a:t>
            </a:fld>
            <a:endParaRPr lang="en-US"/>
          </a:p>
        </p:txBody>
      </p:sp>
    </p:spTree>
    <p:extLst>
      <p:ext uri="{BB962C8B-B14F-4D97-AF65-F5344CB8AC3E}">
        <p14:creationId xmlns:p14="http://schemas.microsoft.com/office/powerpoint/2010/main" val="114604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The higher frequency energy is determined by the “rise/fall time” of the pulse.  Faster</a:t>
            </a:r>
            <a:r>
              <a:rPr lang="en-US" baseline="0" dirty="0" smtClean="0"/>
              <a:t> rise/fall yields more high frequency content.</a:t>
            </a:r>
            <a:br>
              <a:rPr lang="en-US" baseline="0" dirty="0" smtClean="0"/>
            </a:br>
            <a:r>
              <a:rPr lang="en-US" baseline="0" dirty="0" smtClean="0"/>
              <a:t>2 – Sine(x)/x is the result of a rectangular pulse.</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11</a:t>
            </a:fld>
            <a:endParaRPr lang="en-US"/>
          </a:p>
        </p:txBody>
      </p:sp>
    </p:spTree>
    <p:extLst>
      <p:ext uri="{BB962C8B-B14F-4D97-AF65-F5344CB8AC3E}">
        <p14:creationId xmlns:p14="http://schemas.microsoft.com/office/powerpoint/2010/main" val="391126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 is not time limited.  You can’t be both!</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12</a:t>
            </a:fld>
            <a:endParaRPr lang="en-US"/>
          </a:p>
        </p:txBody>
      </p:sp>
    </p:spTree>
    <p:extLst>
      <p:ext uri="{BB962C8B-B14F-4D97-AF65-F5344CB8AC3E}">
        <p14:creationId xmlns:p14="http://schemas.microsoft.com/office/powerpoint/2010/main" val="332218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show the DC results by taking the limit of any pulse as the time</a:t>
            </a:r>
            <a:r>
              <a:rPr lang="en-US" baseline="0" dirty="0" smtClean="0"/>
              <a:t> duration approaches infinity as I do in my tutorial using the double sided decaying exponential pulse (Laplacian Pulse)</a:t>
            </a:r>
            <a:endParaRPr lang="en-US" dirty="0"/>
          </a:p>
        </p:txBody>
      </p:sp>
      <p:sp>
        <p:nvSpPr>
          <p:cNvPr id="4" name="Slide Number Placeholder 3"/>
          <p:cNvSpPr>
            <a:spLocks noGrp="1"/>
          </p:cNvSpPr>
          <p:nvPr>
            <p:ph type="sldNum" sz="quarter" idx="10"/>
          </p:nvPr>
        </p:nvSpPr>
        <p:spPr/>
        <p:txBody>
          <a:bodyPr/>
          <a:lstStyle/>
          <a:p>
            <a:fld id="{C5CBBEE2-9709-423B-A55C-1E554CABEF32}" type="slidenum">
              <a:rPr lang="en-US" smtClean="0"/>
              <a:t>14</a:t>
            </a:fld>
            <a:endParaRPr lang="en-US"/>
          </a:p>
        </p:txBody>
      </p:sp>
    </p:spTree>
    <p:extLst>
      <p:ext uri="{BB962C8B-B14F-4D97-AF65-F5344CB8AC3E}">
        <p14:creationId xmlns:p14="http://schemas.microsoft.com/office/powerpoint/2010/main" val="100981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860AA-C1D9-4F64-B3F4-6289C3D5C5D4}"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251149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1DB15-7887-4E03-8673-E4B2297B5307}"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33392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09291-F63D-4B92-AFCF-31B0808BD6F5}"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358037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268E2-C45A-45B8-ACEE-9C1981D1F66E}"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225368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EC331-B03A-4F2A-9957-E03ECA2FE52E}"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94305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ACF39F-3A1E-4C9E-9465-E53203A30835}" type="datetime1">
              <a:rPr lang="en-US" smtClean="0"/>
              <a:t>12/20/2016</a:t>
            </a:fld>
            <a:endParaRPr lang="en-US"/>
          </a:p>
        </p:txBody>
      </p:sp>
      <p:sp>
        <p:nvSpPr>
          <p:cNvPr id="6" name="Footer Placeholder 5"/>
          <p:cNvSpPr>
            <a:spLocks noGrp="1"/>
          </p:cNvSpPr>
          <p:nvPr>
            <p:ph type="ftr" sz="quarter" idx="11"/>
          </p:nvPr>
        </p:nvSpPr>
        <p:spPr/>
        <p:txBody>
          <a:bodyPr/>
          <a:lstStyle/>
          <a:p>
            <a:r>
              <a:rPr lang="en-US" smtClean="0"/>
              <a:t>Chapter 3: Analysis and Transmission of Signals</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35003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6A1E2F-87CE-4EF7-B6BE-9512977E920B}" type="datetime1">
              <a:rPr lang="en-US" smtClean="0"/>
              <a:t>12/20/2016</a:t>
            </a:fld>
            <a:endParaRPr lang="en-US"/>
          </a:p>
        </p:txBody>
      </p:sp>
      <p:sp>
        <p:nvSpPr>
          <p:cNvPr id="8" name="Footer Placeholder 7"/>
          <p:cNvSpPr>
            <a:spLocks noGrp="1"/>
          </p:cNvSpPr>
          <p:nvPr>
            <p:ph type="ftr" sz="quarter" idx="11"/>
          </p:nvPr>
        </p:nvSpPr>
        <p:spPr/>
        <p:txBody>
          <a:bodyPr/>
          <a:lstStyle/>
          <a:p>
            <a:r>
              <a:rPr lang="en-US" smtClean="0"/>
              <a:t>Chapter 3: Analysis and Transmission of Signals</a:t>
            </a:r>
            <a:endParaRPr lang="en-US"/>
          </a:p>
        </p:txBody>
      </p:sp>
      <p:sp>
        <p:nvSpPr>
          <p:cNvPr id="9" name="Slide Number Placeholder 8"/>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54456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880732-6BE1-47E6-BBFD-08771FF4ACD4}" type="datetime1">
              <a:rPr lang="en-US" smtClean="0"/>
              <a:t>12/20/2016</a:t>
            </a:fld>
            <a:endParaRPr lang="en-US"/>
          </a:p>
        </p:txBody>
      </p:sp>
      <p:sp>
        <p:nvSpPr>
          <p:cNvPr id="4" name="Footer Placeholder 3"/>
          <p:cNvSpPr>
            <a:spLocks noGrp="1"/>
          </p:cNvSpPr>
          <p:nvPr>
            <p:ph type="ftr" sz="quarter" idx="11"/>
          </p:nvPr>
        </p:nvSpPr>
        <p:spPr/>
        <p:txBody>
          <a:bodyPr/>
          <a:lstStyle/>
          <a:p>
            <a:r>
              <a:rPr lang="en-US" smtClean="0"/>
              <a:t>Chapter 3: Analysis and Transmission of Signals</a:t>
            </a:r>
            <a:endParaRPr lang="en-US"/>
          </a:p>
        </p:txBody>
      </p:sp>
      <p:sp>
        <p:nvSpPr>
          <p:cNvPr id="5" name="Slide Number Placeholder 4"/>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84025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D6AF5-A465-42E1-B3DC-854160110E77}" type="datetime1">
              <a:rPr lang="en-US" smtClean="0"/>
              <a:t>12/20/2016</a:t>
            </a:fld>
            <a:endParaRPr lang="en-US"/>
          </a:p>
        </p:txBody>
      </p:sp>
      <p:sp>
        <p:nvSpPr>
          <p:cNvPr id="3" name="Footer Placeholder 2"/>
          <p:cNvSpPr>
            <a:spLocks noGrp="1"/>
          </p:cNvSpPr>
          <p:nvPr>
            <p:ph type="ftr" sz="quarter" idx="11"/>
          </p:nvPr>
        </p:nvSpPr>
        <p:spPr/>
        <p:txBody>
          <a:bodyPr/>
          <a:lstStyle/>
          <a:p>
            <a:r>
              <a:rPr lang="en-US" smtClean="0"/>
              <a:t>Chapter 3: Analysis and Transmission of Signals</a:t>
            </a:r>
            <a:endParaRPr lang="en-US"/>
          </a:p>
        </p:txBody>
      </p:sp>
      <p:sp>
        <p:nvSpPr>
          <p:cNvPr id="4" name="Slide Number Placeholder 3"/>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46616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3FEA4-B948-4717-AAD0-7E1AED06970D}" type="datetime1">
              <a:rPr lang="en-US" smtClean="0"/>
              <a:t>12/20/2016</a:t>
            </a:fld>
            <a:endParaRPr lang="en-US"/>
          </a:p>
        </p:txBody>
      </p:sp>
      <p:sp>
        <p:nvSpPr>
          <p:cNvPr id="6" name="Footer Placeholder 5"/>
          <p:cNvSpPr>
            <a:spLocks noGrp="1"/>
          </p:cNvSpPr>
          <p:nvPr>
            <p:ph type="ftr" sz="quarter" idx="11"/>
          </p:nvPr>
        </p:nvSpPr>
        <p:spPr/>
        <p:txBody>
          <a:bodyPr/>
          <a:lstStyle/>
          <a:p>
            <a:r>
              <a:rPr lang="en-US" smtClean="0"/>
              <a:t>Chapter 3: Analysis and Transmission of Signals</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30448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BA90E-BC77-41EF-A6FD-5D6D85A96C76}" type="datetime1">
              <a:rPr lang="en-US" smtClean="0"/>
              <a:t>12/20/2016</a:t>
            </a:fld>
            <a:endParaRPr lang="en-US"/>
          </a:p>
        </p:txBody>
      </p:sp>
      <p:sp>
        <p:nvSpPr>
          <p:cNvPr id="6" name="Footer Placeholder 5"/>
          <p:cNvSpPr>
            <a:spLocks noGrp="1"/>
          </p:cNvSpPr>
          <p:nvPr>
            <p:ph type="ftr" sz="quarter" idx="11"/>
          </p:nvPr>
        </p:nvSpPr>
        <p:spPr/>
        <p:txBody>
          <a:bodyPr/>
          <a:lstStyle/>
          <a:p>
            <a:r>
              <a:rPr lang="en-US" smtClean="0"/>
              <a:t>Chapter 3: Analysis and Transmission of Signals</a:t>
            </a:r>
            <a:endParaRPr lang="en-US"/>
          </a:p>
        </p:txBody>
      </p:sp>
      <p:sp>
        <p:nvSpPr>
          <p:cNvPr id="7" name="Slide Number Placeholder 6"/>
          <p:cNvSpPr>
            <a:spLocks noGrp="1"/>
          </p:cNvSpPr>
          <p:nvPr>
            <p:ph type="sldNum" sz="quarter" idx="12"/>
          </p:nvPr>
        </p:nvSpPr>
        <p:spPr/>
        <p:txBody>
          <a:bodyPr/>
          <a:lstStyle/>
          <a:p>
            <a:fld id="{E0287F2B-2904-4F75-AB78-50B18E9D37C0}" type="slidenum">
              <a:rPr lang="en-US" smtClean="0"/>
              <a:t>‹#›</a:t>
            </a:fld>
            <a:endParaRPr lang="en-US"/>
          </a:p>
        </p:txBody>
      </p:sp>
    </p:spTree>
    <p:extLst>
      <p:ext uri="{BB962C8B-B14F-4D97-AF65-F5344CB8AC3E}">
        <p14:creationId xmlns:p14="http://schemas.microsoft.com/office/powerpoint/2010/main" val="10729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5CE00-26E1-4C9C-B310-6C456ACA36CA}" type="datetime1">
              <a:rPr lang="en-US" smtClean="0"/>
              <a:t>12/20/2016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Chapter 3: Analysis and Transmission of Signals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87F2B-2904-4F75-AB78-50B18E9D37C0}" type="slidenum">
              <a:rPr lang="en-US" smtClean="0"/>
              <a:t>‹#›</a:t>
            </a:fld>
            <a:endParaRPr lang="en-US"/>
          </a:p>
        </p:txBody>
      </p:sp>
    </p:spTree>
    <p:extLst>
      <p:ext uri="{BB962C8B-B14F-4D97-AF65-F5344CB8AC3E}">
        <p14:creationId xmlns:p14="http://schemas.microsoft.com/office/powerpoint/2010/main" val="405280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a:t>
            </a:r>
            <a:r>
              <a:rPr lang="en-US" dirty="0" smtClean="0"/>
              <a:t>3</a:t>
            </a:r>
            <a:br>
              <a:rPr lang="en-US" dirty="0" smtClean="0"/>
            </a:br>
            <a:endParaRPr lang="en-US" dirty="0"/>
          </a:p>
        </p:txBody>
      </p:sp>
      <p:sp>
        <p:nvSpPr>
          <p:cNvPr id="3" name="Subtitle 2"/>
          <p:cNvSpPr>
            <a:spLocks noGrp="1"/>
          </p:cNvSpPr>
          <p:nvPr>
            <p:ph type="subTitle" idx="1"/>
          </p:nvPr>
        </p:nvSpPr>
        <p:spPr/>
        <p:txBody>
          <a:bodyPr>
            <a:normAutofit fontScale="92500"/>
          </a:bodyPr>
          <a:lstStyle/>
          <a:p>
            <a:r>
              <a:rPr lang="en-US" sz="5400" dirty="0" smtClean="0"/>
              <a:t>Signal Analysis and Transmission</a:t>
            </a:r>
            <a:br>
              <a:rPr lang="en-US" sz="5400" dirty="0" smtClean="0"/>
            </a:br>
            <a:r>
              <a:rPr lang="en-US" sz="5400" dirty="0" smtClean="0"/>
              <a:t>Part 1</a:t>
            </a:r>
            <a:endParaRPr lang="en-US" sz="5400" dirty="0"/>
          </a:p>
        </p:txBody>
      </p:sp>
    </p:spTree>
    <p:extLst>
      <p:ext uri="{BB962C8B-B14F-4D97-AF65-F5344CB8AC3E}">
        <p14:creationId xmlns:p14="http://schemas.microsoft.com/office/powerpoint/2010/main" val="135563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normAutofit/>
          </a:bodyPr>
          <a:lstStyle/>
          <a:p>
            <a:pPr algn="ctr"/>
            <a:r>
              <a:rPr lang="en-US" dirty="0"/>
              <a:t>Fourier Inversion Theorem and </a:t>
            </a:r>
            <a:r>
              <a:rPr lang="en-US" dirty="0" smtClean="0"/>
              <a:t>Duality</a:t>
            </a:r>
            <a:endParaRPr lang="en-US" dirty="0"/>
          </a:p>
        </p:txBody>
      </p:sp>
      <p:pic>
        <p:nvPicPr>
          <p:cNvPr id="7" name="Content Placeholder 6"/>
          <p:cNvPicPr>
            <a:picLocks noGrp="1" noChangeAspect="1"/>
          </p:cNvPicPr>
          <p:nvPr>
            <p:ph idx="1"/>
          </p:nvPr>
        </p:nvPicPr>
        <p:blipFill>
          <a:blip r:embed="rId3"/>
          <a:stretch>
            <a:fillRect/>
          </a:stretch>
        </p:blipFill>
        <p:spPr>
          <a:xfrm>
            <a:off x="1865644" y="1089025"/>
            <a:ext cx="8460711" cy="5087938"/>
          </a:xfrm>
          <a:prstGeom prst="rect">
            <a:avLst/>
          </a:prstGeom>
        </p:spPr>
      </p:pic>
      <p:sp>
        <p:nvSpPr>
          <p:cNvPr id="4" name="Date Placeholder 3"/>
          <p:cNvSpPr>
            <a:spLocks noGrp="1"/>
          </p:cNvSpPr>
          <p:nvPr>
            <p:ph type="dt" sz="half" idx="10"/>
          </p:nvPr>
        </p:nvSpPr>
        <p:spPr/>
        <p:txBody>
          <a:bodyPr/>
          <a:lstStyle/>
          <a:p>
            <a:fld id="{643F479E-61B8-49F8-A6AF-FDCB61BA6DC6}"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10</a:t>
            </a:fld>
            <a:endParaRPr lang="en-US"/>
          </a:p>
        </p:txBody>
      </p:sp>
    </p:spTree>
    <p:extLst>
      <p:ext uri="{BB962C8B-B14F-4D97-AF65-F5344CB8AC3E}">
        <p14:creationId xmlns:p14="http://schemas.microsoft.com/office/powerpoint/2010/main" val="265660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pPr algn="ctr"/>
            <a:r>
              <a:rPr lang="en-US" dirty="0"/>
              <a:t>Important Fourier </a:t>
            </a:r>
            <a:r>
              <a:rPr lang="en-US" dirty="0" smtClean="0"/>
              <a:t>Transforms</a:t>
            </a:r>
            <a:endParaRPr lang="en-US" dirty="0"/>
          </a:p>
        </p:txBody>
      </p:sp>
      <p:pic>
        <p:nvPicPr>
          <p:cNvPr id="7" name="Content Placeholder 6"/>
          <p:cNvPicPr>
            <a:picLocks noGrp="1" noChangeAspect="1"/>
          </p:cNvPicPr>
          <p:nvPr>
            <p:ph idx="1"/>
          </p:nvPr>
        </p:nvPicPr>
        <p:blipFill>
          <a:blip r:embed="rId3"/>
          <a:stretch>
            <a:fillRect/>
          </a:stretch>
        </p:blipFill>
        <p:spPr>
          <a:xfrm>
            <a:off x="2186626" y="1044575"/>
            <a:ext cx="7818747" cy="5132388"/>
          </a:xfrm>
          <a:prstGeom prst="rect">
            <a:avLst/>
          </a:prstGeom>
        </p:spPr>
      </p:pic>
      <p:sp>
        <p:nvSpPr>
          <p:cNvPr id="4" name="Date Placeholder 3"/>
          <p:cNvSpPr>
            <a:spLocks noGrp="1"/>
          </p:cNvSpPr>
          <p:nvPr>
            <p:ph type="dt" sz="half" idx="10"/>
          </p:nvPr>
        </p:nvSpPr>
        <p:spPr/>
        <p:txBody>
          <a:bodyPr/>
          <a:lstStyle/>
          <a:p>
            <a:fld id="{85275F01-D7BA-43E6-8D95-3977A8A9333A}"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11</a:t>
            </a:fld>
            <a:endParaRPr lang="en-US"/>
          </a:p>
        </p:txBody>
      </p:sp>
    </p:spTree>
    <p:extLst>
      <p:ext uri="{BB962C8B-B14F-4D97-AF65-F5344CB8AC3E}">
        <p14:creationId xmlns:p14="http://schemas.microsoft.com/office/powerpoint/2010/main" val="377838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018"/>
          </a:xfrm>
        </p:spPr>
        <p:txBody>
          <a:bodyPr>
            <a:normAutofit fontScale="90000"/>
          </a:bodyPr>
          <a:lstStyle/>
          <a:p>
            <a:pPr algn="ctr"/>
            <a:r>
              <a:rPr lang="en-US" dirty="0" err="1" smtClean="0"/>
              <a:t>Sinc</a:t>
            </a:r>
            <a:endParaRPr lang="en-US" dirty="0"/>
          </a:p>
        </p:txBody>
      </p:sp>
      <p:pic>
        <p:nvPicPr>
          <p:cNvPr id="7" name="Content Placeholder 6"/>
          <p:cNvPicPr>
            <a:picLocks noGrp="1" noChangeAspect="1"/>
          </p:cNvPicPr>
          <p:nvPr>
            <p:ph idx="1"/>
          </p:nvPr>
        </p:nvPicPr>
        <p:blipFill>
          <a:blip r:embed="rId3"/>
          <a:stretch>
            <a:fillRect/>
          </a:stretch>
        </p:blipFill>
        <p:spPr>
          <a:xfrm>
            <a:off x="2037072" y="1033463"/>
            <a:ext cx="8117856" cy="5143500"/>
          </a:xfrm>
          <a:prstGeom prst="rect">
            <a:avLst/>
          </a:prstGeom>
        </p:spPr>
      </p:pic>
      <p:sp>
        <p:nvSpPr>
          <p:cNvPr id="4" name="Date Placeholder 3"/>
          <p:cNvSpPr>
            <a:spLocks noGrp="1"/>
          </p:cNvSpPr>
          <p:nvPr>
            <p:ph type="dt" sz="half" idx="10"/>
          </p:nvPr>
        </p:nvSpPr>
        <p:spPr/>
        <p:txBody>
          <a:bodyPr/>
          <a:lstStyle/>
          <a:p>
            <a:fld id="{0F9E9549-6164-41BD-BD3F-32C62111AF68}"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12</a:t>
            </a:fld>
            <a:endParaRPr lang="en-US"/>
          </a:p>
        </p:txBody>
      </p:sp>
    </p:spTree>
    <p:extLst>
      <p:ext uri="{BB962C8B-B14F-4D97-AF65-F5344CB8AC3E}">
        <p14:creationId xmlns:p14="http://schemas.microsoft.com/office/powerpoint/2010/main" val="31151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131"/>
          </a:xfrm>
        </p:spPr>
        <p:txBody>
          <a:bodyPr>
            <a:normAutofit fontScale="90000"/>
          </a:bodyPr>
          <a:lstStyle/>
          <a:p>
            <a:pPr algn="ctr"/>
            <a:r>
              <a:rPr lang="en-US" dirty="0"/>
              <a:t>Fourier Transform Time Scaling </a:t>
            </a:r>
          </a:p>
        </p:txBody>
      </p:sp>
      <p:pic>
        <p:nvPicPr>
          <p:cNvPr id="7" name="Content Placeholder 6"/>
          <p:cNvPicPr>
            <a:picLocks noGrp="1" noChangeAspect="1"/>
          </p:cNvPicPr>
          <p:nvPr>
            <p:ph idx="1"/>
          </p:nvPr>
        </p:nvPicPr>
        <p:blipFill>
          <a:blip r:embed="rId2"/>
          <a:stretch>
            <a:fillRect/>
          </a:stretch>
        </p:blipFill>
        <p:spPr>
          <a:xfrm>
            <a:off x="1801812" y="1023938"/>
            <a:ext cx="8588375" cy="5153025"/>
          </a:xfrm>
          <a:prstGeom prst="rect">
            <a:avLst/>
          </a:prstGeom>
        </p:spPr>
      </p:pic>
      <p:sp>
        <p:nvSpPr>
          <p:cNvPr id="4" name="Date Placeholder 3"/>
          <p:cNvSpPr>
            <a:spLocks noGrp="1"/>
          </p:cNvSpPr>
          <p:nvPr>
            <p:ph type="dt" sz="half" idx="10"/>
          </p:nvPr>
        </p:nvSpPr>
        <p:spPr/>
        <p:txBody>
          <a:bodyPr/>
          <a:lstStyle/>
          <a:p>
            <a:fld id="{E44AEDBB-8EDF-4870-8B75-87F6D072EDE0}"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13</a:t>
            </a:fld>
            <a:endParaRPr lang="en-US"/>
          </a:p>
        </p:txBody>
      </p:sp>
    </p:spTree>
    <p:extLst>
      <p:ext uri="{BB962C8B-B14F-4D97-AF65-F5344CB8AC3E}">
        <p14:creationId xmlns:p14="http://schemas.microsoft.com/office/powerpoint/2010/main" val="333108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789"/>
          </a:xfrm>
        </p:spPr>
        <p:txBody>
          <a:bodyPr>
            <a:normAutofit fontScale="90000"/>
          </a:bodyPr>
          <a:lstStyle/>
          <a:p>
            <a:pPr algn="ctr"/>
            <a:r>
              <a:rPr lang="en-US" dirty="0"/>
              <a:t>Fourier Transform Time Scaling Example </a:t>
            </a:r>
          </a:p>
        </p:txBody>
      </p:sp>
      <p:pic>
        <p:nvPicPr>
          <p:cNvPr id="7" name="Content Placeholder 6"/>
          <p:cNvPicPr>
            <a:picLocks noGrp="1" noChangeAspect="1"/>
          </p:cNvPicPr>
          <p:nvPr>
            <p:ph idx="1"/>
          </p:nvPr>
        </p:nvPicPr>
        <p:blipFill>
          <a:blip r:embed="rId3"/>
          <a:stretch>
            <a:fillRect/>
          </a:stretch>
        </p:blipFill>
        <p:spPr>
          <a:xfrm>
            <a:off x="1667112" y="1055688"/>
            <a:ext cx="8857776" cy="5121275"/>
          </a:xfrm>
          <a:prstGeom prst="rect">
            <a:avLst/>
          </a:prstGeom>
        </p:spPr>
      </p:pic>
      <p:sp>
        <p:nvSpPr>
          <p:cNvPr id="4" name="Date Placeholder 3"/>
          <p:cNvSpPr>
            <a:spLocks noGrp="1"/>
          </p:cNvSpPr>
          <p:nvPr>
            <p:ph type="dt" sz="half" idx="10"/>
          </p:nvPr>
        </p:nvSpPr>
        <p:spPr/>
        <p:txBody>
          <a:bodyPr/>
          <a:lstStyle/>
          <a:p>
            <a:fld id="{20DA641F-512F-4C9D-96BB-0717DCCB96E0}"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14</a:t>
            </a:fld>
            <a:endParaRPr lang="en-US"/>
          </a:p>
        </p:txBody>
      </p:sp>
    </p:spTree>
    <p:extLst>
      <p:ext uri="{BB962C8B-B14F-4D97-AF65-F5344CB8AC3E}">
        <p14:creationId xmlns:p14="http://schemas.microsoft.com/office/powerpoint/2010/main" val="368345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pPr algn="ctr"/>
            <a:r>
              <a:rPr lang="en-US" dirty="0"/>
              <a:t>Important Fourier Transforms </a:t>
            </a:r>
            <a:r>
              <a:rPr lang="en-US" dirty="0" smtClean="0"/>
              <a:t> 2</a:t>
            </a:r>
            <a:endParaRPr lang="en-US" dirty="0"/>
          </a:p>
        </p:txBody>
      </p:sp>
      <p:sp>
        <p:nvSpPr>
          <p:cNvPr id="3" name="Content Placeholder 2"/>
          <p:cNvSpPr>
            <a:spLocks noGrp="1"/>
          </p:cNvSpPr>
          <p:nvPr>
            <p:ph idx="1"/>
          </p:nvPr>
        </p:nvSpPr>
        <p:spPr>
          <a:xfrm>
            <a:off x="838200" y="1143000"/>
            <a:ext cx="10515600" cy="5033963"/>
          </a:xfrm>
        </p:spPr>
        <p:txBody>
          <a:bodyPr>
            <a:normAutofit fontScale="92500" lnSpcReduction="10000"/>
          </a:bodyPr>
          <a:lstStyle/>
          <a:p>
            <a:r>
              <a:rPr lang="en-US" dirty="0"/>
              <a:t>Shifted impulse </a:t>
            </a:r>
            <a:r>
              <a:rPr lang="el-GR" dirty="0"/>
              <a:t>δ(</a:t>
            </a:r>
            <a:r>
              <a:rPr lang="en-US" dirty="0"/>
              <a:t>t - t0):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Sinusoids</a:t>
            </a:r>
            <a:r>
              <a:rPr lang="en-US" dirty="0"/>
              <a:t>: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a:t>Triangle function ∆(t): </a:t>
            </a:r>
            <a:br>
              <a:rPr lang="en-US" dirty="0"/>
            </a:br>
            <a:r>
              <a:rPr lang="en-US" dirty="0" smtClean="0"/>
              <a:t/>
            </a:r>
            <a:br>
              <a:rPr lang="en-US" dirty="0" smtClean="0"/>
            </a:br>
            <a:r>
              <a:rPr lang="en-US" dirty="0" smtClean="0"/>
              <a:t/>
            </a:r>
            <a:br>
              <a:rPr lang="en-US" dirty="0" smtClean="0"/>
            </a:br>
            <a:endParaRPr lang="en-US" dirty="0" smtClean="0"/>
          </a:p>
        </p:txBody>
      </p:sp>
      <p:sp>
        <p:nvSpPr>
          <p:cNvPr id="4" name="Date Placeholder 3"/>
          <p:cNvSpPr>
            <a:spLocks noGrp="1"/>
          </p:cNvSpPr>
          <p:nvPr>
            <p:ph type="dt" sz="half" idx="10"/>
          </p:nvPr>
        </p:nvSpPr>
        <p:spPr/>
        <p:txBody>
          <a:bodyPr/>
          <a:lstStyle/>
          <a:p>
            <a:fld id="{19BE288A-8B86-492A-A034-E9DBE7EB14B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15</a:t>
            </a:fld>
            <a:endParaRPr lang="en-US"/>
          </a:p>
        </p:txBody>
      </p:sp>
      <p:pic>
        <p:nvPicPr>
          <p:cNvPr id="7" name="Picture 6"/>
          <p:cNvPicPr>
            <a:picLocks noChangeAspect="1"/>
          </p:cNvPicPr>
          <p:nvPr/>
        </p:nvPicPr>
        <p:blipFill>
          <a:blip r:embed="rId2"/>
          <a:stretch>
            <a:fillRect/>
          </a:stretch>
        </p:blipFill>
        <p:spPr>
          <a:xfrm>
            <a:off x="3063648" y="1622652"/>
            <a:ext cx="6064704" cy="1323844"/>
          </a:xfrm>
          <a:prstGeom prst="rect">
            <a:avLst/>
          </a:prstGeom>
        </p:spPr>
      </p:pic>
      <p:pic>
        <p:nvPicPr>
          <p:cNvPr id="8" name="Picture 7"/>
          <p:cNvPicPr>
            <a:picLocks noChangeAspect="1"/>
          </p:cNvPicPr>
          <p:nvPr/>
        </p:nvPicPr>
        <p:blipFill>
          <a:blip r:embed="rId3"/>
          <a:stretch>
            <a:fillRect/>
          </a:stretch>
        </p:blipFill>
        <p:spPr>
          <a:xfrm>
            <a:off x="2660535" y="3125883"/>
            <a:ext cx="8493920" cy="1338943"/>
          </a:xfrm>
          <a:prstGeom prst="rect">
            <a:avLst/>
          </a:prstGeom>
        </p:spPr>
      </p:pic>
      <p:pic>
        <p:nvPicPr>
          <p:cNvPr id="9" name="Picture 8"/>
          <p:cNvPicPr>
            <a:picLocks noChangeAspect="1"/>
          </p:cNvPicPr>
          <p:nvPr/>
        </p:nvPicPr>
        <p:blipFill>
          <a:blip r:embed="rId4"/>
          <a:stretch>
            <a:fillRect/>
          </a:stretch>
        </p:blipFill>
        <p:spPr>
          <a:xfrm>
            <a:off x="2971798" y="4929379"/>
            <a:ext cx="7606393" cy="1190566"/>
          </a:xfrm>
          <a:prstGeom prst="rect">
            <a:avLst/>
          </a:prstGeom>
        </p:spPr>
      </p:pic>
    </p:spTree>
    <p:extLst>
      <p:ext uri="{BB962C8B-B14F-4D97-AF65-F5344CB8AC3E}">
        <p14:creationId xmlns:p14="http://schemas.microsoft.com/office/powerpoint/2010/main" val="155481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fontScale="90000"/>
          </a:bodyPr>
          <a:lstStyle/>
          <a:p>
            <a:pPr algn="ctr"/>
            <a:r>
              <a:rPr lang="en-US" dirty="0"/>
              <a:t>Important Fourier Transforms </a:t>
            </a:r>
            <a:r>
              <a:rPr lang="en-US" dirty="0" smtClean="0"/>
              <a:t>3</a:t>
            </a:r>
            <a:endParaRPr lang="en-US" dirty="0"/>
          </a:p>
        </p:txBody>
      </p:sp>
      <p:pic>
        <p:nvPicPr>
          <p:cNvPr id="7" name="Content Placeholder 6"/>
          <p:cNvPicPr>
            <a:picLocks noGrp="1" noChangeAspect="1"/>
          </p:cNvPicPr>
          <p:nvPr>
            <p:ph idx="1"/>
          </p:nvPr>
        </p:nvPicPr>
        <p:blipFill>
          <a:blip r:embed="rId2"/>
          <a:stretch>
            <a:fillRect/>
          </a:stretch>
        </p:blipFill>
        <p:spPr>
          <a:xfrm>
            <a:off x="2778508" y="1089025"/>
            <a:ext cx="6634983" cy="5087938"/>
          </a:xfrm>
          <a:prstGeom prst="rect">
            <a:avLst/>
          </a:prstGeom>
        </p:spPr>
      </p:pic>
      <p:sp>
        <p:nvSpPr>
          <p:cNvPr id="4" name="Date Placeholder 3"/>
          <p:cNvSpPr>
            <a:spLocks noGrp="1"/>
          </p:cNvSpPr>
          <p:nvPr>
            <p:ph type="dt" sz="half" idx="10"/>
          </p:nvPr>
        </p:nvSpPr>
        <p:spPr/>
        <p:txBody>
          <a:bodyPr/>
          <a:lstStyle/>
          <a:p>
            <a:fld id="{C7F7751D-97D0-47B4-AC52-958E680FF074}"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16</a:t>
            </a:fld>
            <a:endParaRPr lang="en-US"/>
          </a:p>
        </p:txBody>
      </p:sp>
    </p:spTree>
    <p:extLst>
      <p:ext uri="{BB962C8B-B14F-4D97-AF65-F5344CB8AC3E}">
        <p14:creationId xmlns:p14="http://schemas.microsoft.com/office/powerpoint/2010/main" val="43533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8384"/>
          </a:xfrm>
        </p:spPr>
        <p:txBody>
          <a:bodyPr/>
          <a:lstStyle/>
          <a:p>
            <a:pPr algn="ctr"/>
            <a:r>
              <a:rPr lang="en-US" dirty="0"/>
              <a:t>Fourier Transform Motivated </a:t>
            </a:r>
          </a:p>
        </p:txBody>
      </p:sp>
      <p:pic>
        <p:nvPicPr>
          <p:cNvPr id="7" name="Content Placeholder 6"/>
          <p:cNvPicPr>
            <a:picLocks noGrp="1" noChangeAspect="1"/>
          </p:cNvPicPr>
          <p:nvPr>
            <p:ph idx="1"/>
          </p:nvPr>
        </p:nvPicPr>
        <p:blipFill>
          <a:blip r:embed="rId3"/>
          <a:stretch>
            <a:fillRect/>
          </a:stretch>
        </p:blipFill>
        <p:spPr>
          <a:xfrm>
            <a:off x="1634036" y="1093788"/>
            <a:ext cx="8923928" cy="5083175"/>
          </a:xfrm>
          <a:prstGeom prst="rect">
            <a:avLst/>
          </a:prstGeom>
        </p:spPr>
      </p:pic>
      <p:sp>
        <p:nvSpPr>
          <p:cNvPr id="4" name="Date Placeholder 3"/>
          <p:cNvSpPr>
            <a:spLocks noGrp="1"/>
          </p:cNvSpPr>
          <p:nvPr>
            <p:ph type="dt" sz="half" idx="10"/>
          </p:nvPr>
        </p:nvSpPr>
        <p:spPr/>
        <p:txBody>
          <a:bodyPr/>
          <a:lstStyle/>
          <a:p>
            <a:fld id="{01353EAB-AFD4-4994-83BB-874C2755624F}"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2</a:t>
            </a:fld>
            <a:endParaRPr lang="en-US"/>
          </a:p>
        </p:txBody>
      </p:sp>
    </p:spTree>
    <p:extLst>
      <p:ext uri="{BB962C8B-B14F-4D97-AF65-F5344CB8AC3E}">
        <p14:creationId xmlns:p14="http://schemas.microsoft.com/office/powerpoint/2010/main" val="106921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677"/>
          </a:xfrm>
        </p:spPr>
        <p:txBody>
          <a:bodyPr>
            <a:normAutofit fontScale="90000"/>
          </a:bodyPr>
          <a:lstStyle/>
          <a:p>
            <a:pPr algn="ctr"/>
            <a:r>
              <a:rPr lang="en-US" dirty="0"/>
              <a:t>Fourier Transform Motivated (cont</a:t>
            </a:r>
            <a:r>
              <a:rPr lang="en-US" dirty="0" smtClean="0"/>
              <a:t>.)</a:t>
            </a:r>
            <a:endParaRPr lang="en-US" dirty="0"/>
          </a:p>
        </p:txBody>
      </p:sp>
      <p:pic>
        <p:nvPicPr>
          <p:cNvPr id="7" name="Content Placeholder 6"/>
          <p:cNvPicPr>
            <a:picLocks noGrp="1" noChangeAspect="1"/>
          </p:cNvPicPr>
          <p:nvPr>
            <p:ph idx="1"/>
          </p:nvPr>
        </p:nvPicPr>
        <p:blipFill>
          <a:blip r:embed="rId3"/>
          <a:stretch>
            <a:fillRect/>
          </a:stretch>
        </p:blipFill>
        <p:spPr>
          <a:xfrm>
            <a:off x="1961854" y="1168400"/>
            <a:ext cx="8268292" cy="5008563"/>
          </a:xfrm>
          <a:prstGeom prst="rect">
            <a:avLst/>
          </a:prstGeom>
        </p:spPr>
      </p:pic>
      <p:sp>
        <p:nvSpPr>
          <p:cNvPr id="4" name="Date Placeholder 3"/>
          <p:cNvSpPr>
            <a:spLocks noGrp="1"/>
          </p:cNvSpPr>
          <p:nvPr>
            <p:ph type="dt" sz="half" idx="10"/>
          </p:nvPr>
        </p:nvSpPr>
        <p:spPr/>
        <p:txBody>
          <a:bodyPr/>
          <a:lstStyle/>
          <a:p>
            <a:fld id="{93DC29C3-1942-400F-8D1A-DB43A5E537ED}"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3</a:t>
            </a:fld>
            <a:endParaRPr lang="en-US"/>
          </a:p>
        </p:txBody>
      </p:sp>
    </p:spTree>
    <p:extLst>
      <p:ext uri="{BB962C8B-B14F-4D97-AF65-F5344CB8AC3E}">
        <p14:creationId xmlns:p14="http://schemas.microsoft.com/office/powerpoint/2010/main" val="10184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091"/>
          </a:xfrm>
        </p:spPr>
        <p:txBody>
          <a:bodyPr/>
          <a:lstStyle/>
          <a:p>
            <a:pPr algn="ctr"/>
            <a:r>
              <a:rPr lang="en-US" dirty="0"/>
              <a:t>Fourier Transform Definition </a:t>
            </a:r>
          </a:p>
        </p:txBody>
      </p:sp>
      <p:pic>
        <p:nvPicPr>
          <p:cNvPr id="7" name="Content Placeholder 6"/>
          <p:cNvPicPr>
            <a:picLocks noGrp="1" noChangeAspect="1"/>
          </p:cNvPicPr>
          <p:nvPr>
            <p:ph idx="1"/>
          </p:nvPr>
        </p:nvPicPr>
        <p:blipFill>
          <a:blip r:embed="rId2"/>
          <a:stretch>
            <a:fillRect/>
          </a:stretch>
        </p:blipFill>
        <p:spPr>
          <a:xfrm>
            <a:off x="2751397" y="1131888"/>
            <a:ext cx="6689206" cy="5045075"/>
          </a:xfrm>
          <a:prstGeom prst="rect">
            <a:avLst/>
          </a:prstGeom>
        </p:spPr>
      </p:pic>
      <p:sp>
        <p:nvSpPr>
          <p:cNvPr id="4" name="Date Placeholder 3"/>
          <p:cNvSpPr>
            <a:spLocks noGrp="1"/>
          </p:cNvSpPr>
          <p:nvPr>
            <p:ph type="dt" sz="half" idx="10"/>
          </p:nvPr>
        </p:nvSpPr>
        <p:spPr/>
        <p:txBody>
          <a:bodyPr/>
          <a:lstStyle/>
          <a:p>
            <a:fld id="{8F4DDC4F-69D2-4204-A6A6-B891C5EE79C4}"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4</a:t>
            </a:fld>
            <a:endParaRPr lang="en-US"/>
          </a:p>
        </p:txBody>
      </p:sp>
    </p:spTree>
    <p:extLst>
      <p:ext uri="{BB962C8B-B14F-4D97-AF65-F5344CB8AC3E}">
        <p14:creationId xmlns:p14="http://schemas.microsoft.com/office/powerpoint/2010/main" val="236045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970"/>
          </a:xfrm>
        </p:spPr>
        <p:txBody>
          <a:bodyPr>
            <a:normAutofit fontScale="90000"/>
          </a:bodyPr>
          <a:lstStyle/>
          <a:p>
            <a:pPr algn="ctr"/>
            <a:r>
              <a:rPr lang="en-US" dirty="0"/>
              <a:t>Fourier Transform </a:t>
            </a:r>
            <a:r>
              <a:rPr lang="en-US" dirty="0" smtClean="0"/>
              <a:t>Existence</a:t>
            </a:r>
            <a:endParaRPr lang="en-US" dirty="0"/>
          </a:p>
        </p:txBody>
      </p:sp>
      <p:pic>
        <p:nvPicPr>
          <p:cNvPr id="7" name="Content Placeholder 6"/>
          <p:cNvPicPr>
            <a:picLocks noGrp="1" noChangeAspect="1"/>
          </p:cNvPicPr>
          <p:nvPr>
            <p:ph idx="1"/>
          </p:nvPr>
        </p:nvPicPr>
        <p:blipFill>
          <a:blip r:embed="rId2"/>
          <a:stretch>
            <a:fillRect/>
          </a:stretch>
        </p:blipFill>
        <p:spPr>
          <a:xfrm>
            <a:off x="2626002" y="1017588"/>
            <a:ext cx="6939995" cy="5159375"/>
          </a:xfrm>
          <a:prstGeom prst="rect">
            <a:avLst/>
          </a:prstGeom>
        </p:spPr>
      </p:pic>
      <p:sp>
        <p:nvSpPr>
          <p:cNvPr id="4" name="Date Placeholder 3"/>
          <p:cNvSpPr>
            <a:spLocks noGrp="1"/>
          </p:cNvSpPr>
          <p:nvPr>
            <p:ph type="dt" sz="half" idx="10"/>
          </p:nvPr>
        </p:nvSpPr>
        <p:spPr/>
        <p:txBody>
          <a:bodyPr/>
          <a:lstStyle/>
          <a:p>
            <a:fld id="{CFB6DA3E-6E72-458F-B324-8E4A875D0BA7}"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5</a:t>
            </a:fld>
            <a:endParaRPr lang="en-US"/>
          </a:p>
        </p:txBody>
      </p:sp>
    </p:spTree>
    <p:extLst>
      <p:ext uri="{BB962C8B-B14F-4D97-AF65-F5344CB8AC3E}">
        <p14:creationId xmlns:p14="http://schemas.microsoft.com/office/powerpoint/2010/main" val="94353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1822"/>
          </a:xfrm>
        </p:spPr>
        <p:txBody>
          <a:bodyPr>
            <a:normAutofit fontScale="90000"/>
          </a:bodyPr>
          <a:lstStyle/>
          <a:p>
            <a:pPr algn="ctr"/>
            <a:r>
              <a:rPr lang="en-US" dirty="0"/>
              <a:t>Fourier Transform Examples </a:t>
            </a:r>
          </a:p>
        </p:txBody>
      </p:sp>
      <p:pic>
        <p:nvPicPr>
          <p:cNvPr id="7" name="Content Placeholder 6"/>
          <p:cNvPicPr>
            <a:picLocks noGrp="1" noChangeAspect="1"/>
          </p:cNvPicPr>
          <p:nvPr>
            <p:ph idx="1"/>
          </p:nvPr>
        </p:nvPicPr>
        <p:blipFill>
          <a:blip r:embed="rId2"/>
          <a:stretch>
            <a:fillRect/>
          </a:stretch>
        </p:blipFill>
        <p:spPr>
          <a:xfrm>
            <a:off x="2149730" y="1036638"/>
            <a:ext cx="7892540" cy="5140325"/>
          </a:xfrm>
          <a:prstGeom prst="rect">
            <a:avLst/>
          </a:prstGeom>
        </p:spPr>
      </p:pic>
      <p:sp>
        <p:nvSpPr>
          <p:cNvPr id="4" name="Date Placeholder 3"/>
          <p:cNvSpPr>
            <a:spLocks noGrp="1"/>
          </p:cNvSpPr>
          <p:nvPr>
            <p:ph type="dt" sz="half" idx="10"/>
          </p:nvPr>
        </p:nvSpPr>
        <p:spPr/>
        <p:txBody>
          <a:bodyPr/>
          <a:lstStyle/>
          <a:p>
            <a:fld id="{66893D70-ABB2-4810-A3B3-1DFCDBA6D6D9}"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6</a:t>
            </a:fld>
            <a:endParaRPr lang="en-US"/>
          </a:p>
        </p:txBody>
      </p:sp>
    </p:spTree>
    <p:extLst>
      <p:ext uri="{BB962C8B-B14F-4D97-AF65-F5344CB8AC3E}">
        <p14:creationId xmlns:p14="http://schemas.microsoft.com/office/powerpoint/2010/main" val="177445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lstStyle/>
          <a:p>
            <a:pPr algn="ctr"/>
            <a:r>
              <a:rPr lang="en-US" dirty="0"/>
              <a:t>Fourier Transform Examples </a:t>
            </a:r>
          </a:p>
        </p:txBody>
      </p:sp>
      <p:pic>
        <p:nvPicPr>
          <p:cNvPr id="7" name="Content Placeholder 6"/>
          <p:cNvPicPr>
            <a:picLocks noGrp="1" noChangeAspect="1"/>
          </p:cNvPicPr>
          <p:nvPr>
            <p:ph idx="1"/>
          </p:nvPr>
        </p:nvPicPr>
        <p:blipFill>
          <a:blip r:embed="rId2"/>
          <a:stretch>
            <a:fillRect/>
          </a:stretch>
        </p:blipFill>
        <p:spPr>
          <a:xfrm>
            <a:off x="2053989" y="1198000"/>
            <a:ext cx="7677840" cy="4978963"/>
          </a:xfrm>
          <a:prstGeom prst="rect">
            <a:avLst/>
          </a:prstGeom>
        </p:spPr>
      </p:pic>
      <p:sp>
        <p:nvSpPr>
          <p:cNvPr id="4" name="Date Placeholder 3"/>
          <p:cNvSpPr>
            <a:spLocks noGrp="1"/>
          </p:cNvSpPr>
          <p:nvPr>
            <p:ph type="dt" sz="half" idx="10"/>
          </p:nvPr>
        </p:nvSpPr>
        <p:spPr/>
        <p:txBody>
          <a:bodyPr/>
          <a:lstStyle/>
          <a:p>
            <a:fld id="{93412AE0-DC9D-4C38-926E-89CDD57EA98A}"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7</a:t>
            </a:fld>
            <a:endParaRPr lang="en-US"/>
          </a:p>
        </p:txBody>
      </p:sp>
    </p:spTree>
    <p:extLst>
      <p:ext uri="{BB962C8B-B14F-4D97-AF65-F5344CB8AC3E}">
        <p14:creationId xmlns:p14="http://schemas.microsoft.com/office/powerpoint/2010/main" val="270916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789"/>
          </a:xfrm>
        </p:spPr>
        <p:txBody>
          <a:bodyPr>
            <a:normAutofit fontScale="90000"/>
          </a:bodyPr>
          <a:lstStyle/>
          <a:p>
            <a:pPr algn="ctr"/>
            <a:r>
              <a:rPr lang="en-US" dirty="0"/>
              <a:t>Fourier Transform Examples </a:t>
            </a:r>
            <a:r>
              <a:rPr lang="en-US" dirty="0" smtClean="0"/>
              <a:t>2</a:t>
            </a:r>
            <a:endParaRPr lang="en-US" dirty="0"/>
          </a:p>
        </p:txBody>
      </p:sp>
      <p:pic>
        <p:nvPicPr>
          <p:cNvPr id="7" name="Content Placeholder 6"/>
          <p:cNvPicPr>
            <a:picLocks noGrp="1" noChangeAspect="1"/>
          </p:cNvPicPr>
          <p:nvPr>
            <p:ph idx="1"/>
          </p:nvPr>
        </p:nvPicPr>
        <p:blipFill>
          <a:blip r:embed="rId3"/>
          <a:stretch>
            <a:fillRect/>
          </a:stretch>
        </p:blipFill>
        <p:spPr>
          <a:xfrm>
            <a:off x="2171906" y="1055688"/>
            <a:ext cx="7848187" cy="5121275"/>
          </a:xfrm>
          <a:prstGeom prst="rect">
            <a:avLst/>
          </a:prstGeom>
        </p:spPr>
      </p:pic>
      <p:sp>
        <p:nvSpPr>
          <p:cNvPr id="4" name="Date Placeholder 3"/>
          <p:cNvSpPr>
            <a:spLocks noGrp="1"/>
          </p:cNvSpPr>
          <p:nvPr>
            <p:ph type="dt" sz="half" idx="10"/>
          </p:nvPr>
        </p:nvSpPr>
        <p:spPr/>
        <p:txBody>
          <a:bodyPr/>
          <a:lstStyle/>
          <a:p>
            <a:fld id="{A8AD43FE-B50F-4B6C-B754-2E20FCF1A112}"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8</a:t>
            </a:fld>
            <a:endParaRPr lang="en-US"/>
          </a:p>
        </p:txBody>
      </p:sp>
    </p:spTree>
    <p:extLst>
      <p:ext uri="{BB962C8B-B14F-4D97-AF65-F5344CB8AC3E}">
        <p14:creationId xmlns:p14="http://schemas.microsoft.com/office/powerpoint/2010/main" val="357537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5218"/>
          </a:xfrm>
        </p:spPr>
        <p:txBody>
          <a:bodyPr/>
          <a:lstStyle/>
          <a:p>
            <a:pPr algn="ctr"/>
            <a:r>
              <a:rPr lang="en-US" dirty="0"/>
              <a:t>Fourier Transform Examples 3</a:t>
            </a:r>
          </a:p>
        </p:txBody>
      </p:sp>
      <p:pic>
        <p:nvPicPr>
          <p:cNvPr id="7" name="Content Placeholder 6"/>
          <p:cNvPicPr>
            <a:picLocks noGrp="1" noChangeAspect="1"/>
          </p:cNvPicPr>
          <p:nvPr>
            <p:ph idx="1"/>
          </p:nvPr>
        </p:nvPicPr>
        <p:blipFill>
          <a:blip r:embed="rId3"/>
          <a:stretch>
            <a:fillRect/>
          </a:stretch>
        </p:blipFill>
        <p:spPr>
          <a:xfrm>
            <a:off x="2579169" y="1241425"/>
            <a:ext cx="7033662" cy="4935538"/>
          </a:xfrm>
          <a:prstGeom prst="rect">
            <a:avLst/>
          </a:prstGeom>
        </p:spPr>
      </p:pic>
      <p:sp>
        <p:nvSpPr>
          <p:cNvPr id="4" name="Date Placeholder 3"/>
          <p:cNvSpPr>
            <a:spLocks noGrp="1"/>
          </p:cNvSpPr>
          <p:nvPr>
            <p:ph type="dt" sz="half" idx="10"/>
          </p:nvPr>
        </p:nvSpPr>
        <p:spPr/>
        <p:txBody>
          <a:bodyPr/>
          <a:lstStyle/>
          <a:p>
            <a:fld id="{8DEC7949-6914-4BBC-99D7-5E964076FDE7}" type="datetime1">
              <a:rPr lang="en-US" smtClean="0"/>
              <a:t>12/20/2016</a:t>
            </a:fld>
            <a:endParaRPr lang="en-US"/>
          </a:p>
        </p:txBody>
      </p:sp>
      <p:sp>
        <p:nvSpPr>
          <p:cNvPr id="5" name="Footer Placeholder 4"/>
          <p:cNvSpPr>
            <a:spLocks noGrp="1"/>
          </p:cNvSpPr>
          <p:nvPr>
            <p:ph type="ftr" sz="quarter" idx="11"/>
          </p:nvPr>
        </p:nvSpPr>
        <p:spPr/>
        <p:txBody>
          <a:bodyPr/>
          <a:lstStyle/>
          <a:p>
            <a:r>
              <a:rPr lang="en-US" smtClean="0"/>
              <a:t>Chapter 3: Analysis and Transmission of Signals</a:t>
            </a:r>
            <a:endParaRPr lang="en-US"/>
          </a:p>
        </p:txBody>
      </p:sp>
      <p:sp>
        <p:nvSpPr>
          <p:cNvPr id="6" name="Slide Number Placeholder 5"/>
          <p:cNvSpPr>
            <a:spLocks noGrp="1"/>
          </p:cNvSpPr>
          <p:nvPr>
            <p:ph type="sldNum" sz="quarter" idx="12"/>
          </p:nvPr>
        </p:nvSpPr>
        <p:spPr/>
        <p:txBody>
          <a:bodyPr/>
          <a:lstStyle/>
          <a:p>
            <a:fld id="{E0287F2B-2904-4F75-AB78-50B18E9D37C0}" type="slidenum">
              <a:rPr lang="en-US" smtClean="0"/>
              <a:t>9</a:t>
            </a:fld>
            <a:endParaRPr lang="en-US"/>
          </a:p>
        </p:txBody>
      </p:sp>
    </p:spTree>
    <p:extLst>
      <p:ext uri="{BB962C8B-B14F-4D97-AF65-F5344CB8AC3E}">
        <p14:creationId xmlns:p14="http://schemas.microsoft.com/office/powerpoint/2010/main" val="1682214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469</Words>
  <Application>Microsoft Office PowerPoint</Application>
  <PresentationFormat>Widescreen</PresentationFormat>
  <Paragraphs>81</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Chapter 3 </vt:lpstr>
      <vt:lpstr>Fourier Transform Motivated </vt:lpstr>
      <vt:lpstr>Fourier Transform Motivated (cont.)</vt:lpstr>
      <vt:lpstr>Fourier Transform Definition </vt:lpstr>
      <vt:lpstr>Fourier Transform Existence</vt:lpstr>
      <vt:lpstr>Fourier Transform Examples </vt:lpstr>
      <vt:lpstr>Fourier Transform Examples </vt:lpstr>
      <vt:lpstr>Fourier Transform Examples 2</vt:lpstr>
      <vt:lpstr>Fourier Transform Examples 3</vt:lpstr>
      <vt:lpstr>Fourier Inversion Theorem and Duality</vt:lpstr>
      <vt:lpstr>Important Fourier Transforms</vt:lpstr>
      <vt:lpstr>Sinc</vt:lpstr>
      <vt:lpstr>Fourier Transform Time Scaling </vt:lpstr>
      <vt:lpstr>Fourier Transform Time Scaling Example </vt:lpstr>
      <vt:lpstr>Important Fourier Transforms  2</vt:lpstr>
      <vt:lpstr>Important Fourier Transforms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Jeffrey Denenberg</dc:creator>
  <cp:lastModifiedBy>Jeffrey Denenberg</cp:lastModifiedBy>
  <cp:revision>96</cp:revision>
  <dcterms:created xsi:type="dcterms:W3CDTF">2016-12-19T00:00:23Z</dcterms:created>
  <dcterms:modified xsi:type="dcterms:W3CDTF">2016-12-20T17:28:21Z</dcterms:modified>
</cp:coreProperties>
</file>