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 = return to zero, NRZ = non return to zero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 is also called bipolar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pseuodternary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RS-232 is the old PC “</a:t>
            </a:r>
            <a:r>
              <a:rPr lang="en-US" smtClean="0"/>
              <a:t>Serial Port”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C9A-5968-4854-BA5C-05367F9E4A3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81D-2565-446F-B5FD-BA404356A55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FC38-5BC3-484E-B913-DF646752B5F5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D6C2-86D2-4073-9EE8-A9B2FBF1777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6483-D1AD-4A91-85EC-A604D18867D1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A4B4-E956-4AA9-858E-DDDAF0AFCA0F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EDEB-FABD-446D-B82D-641127DA9CB0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A2D4-70D9-48CA-B6F2-695ED1E45F61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750C-293D-4B71-B3FB-814B38A3A037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91F-C8BC-4A78-824A-53B1A81BC989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3EFF-2065-4ACE-BE9F-5A7C9F04FBD4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E089-CBC5-4D31-822C-AF1C1ADA75A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Chapter </a:t>
            </a:r>
            <a:r>
              <a:rPr lang="en-US" smtClean="0"/>
              <a:t>7a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Baseband Digital Communication Part </a:t>
            </a:r>
            <a:r>
              <a:rPr lang="en-US" sz="5400" dirty="0"/>
              <a:t>1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Impulse Train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192" y="1012825"/>
            <a:ext cx="7911616" cy="51641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59FD-6A88-4854-8E50-38D56ED08561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Polar </a:t>
            </a:r>
            <a:r>
              <a:rPr lang="en-US" dirty="0" smtClean="0"/>
              <a:t>Signaling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021" y="947738"/>
            <a:ext cx="7119957" cy="52292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C61D-DF2A-4B27-8D37-0D8FAA311090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Polar Signaling (Half-Width Pulse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683" y="957263"/>
            <a:ext cx="7972633" cy="5219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9C2-5FB2-48B8-9D98-D0148C1365D0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On-Off </a:t>
            </a:r>
            <a:r>
              <a:rPr lang="en-US" dirty="0" smtClean="0"/>
              <a:t>Signaling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646" y="968375"/>
            <a:ext cx="8132707" cy="5208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C1EB-B668-4966-B792-776CE50B2C2A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Alternate Mark Inversion (Bipolar) </a:t>
            </a:r>
            <a:r>
              <a:rPr lang="en-US" dirty="0" smtClean="0"/>
              <a:t>Signaling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3465" y="1012825"/>
            <a:ext cx="8105070" cy="51641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0E8C-FDDC-4D38-A091-2428C02B74DE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AMI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258"/>
            <a:ext cx="10515600" cy="5153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data sequence {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is equally likely and independent 0s and 1s, </a:t>
            </a:r>
            <a:r>
              <a:rPr lang="en-US" dirty="0" smtClean="0"/>
              <a:t>then the </a:t>
            </a:r>
            <a:r>
              <a:rPr lang="en-US" dirty="0"/>
              <a:t>autocorrelation function of the sequence is </a:t>
            </a:r>
            <a:br>
              <a:rPr lang="en-US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Therefore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This PSD falls off faster than </a:t>
            </a:r>
            <a:r>
              <a:rPr lang="en-US" dirty="0" err="1"/>
              <a:t>sinc</a:t>
            </a:r>
            <a:r>
              <a:rPr lang="en-US" dirty="0"/>
              <a:t> </a:t>
            </a:r>
            <a:r>
              <a:rPr lang="en-US" dirty="0" smtClean="0"/>
              <a:t>π</a:t>
            </a:r>
            <a:r>
              <a:rPr lang="en-US" dirty="0" err="1" smtClean="0"/>
              <a:t>T</a:t>
            </a:r>
            <a:r>
              <a:rPr lang="en-US" baseline="-25000" dirty="0" err="1" smtClean="0"/>
              <a:t>b</a:t>
            </a:r>
            <a:r>
              <a:rPr lang="en-US" dirty="0" err="1" smtClean="0"/>
              <a:t>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PSD has a null at DC, which aids in transformer coupling.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A1-60F5-4813-A42B-28EBE2D67E7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15" y="1846497"/>
            <a:ext cx="4735285" cy="261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857" y="4462060"/>
            <a:ext cx="6480402" cy="6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AMI Signaling 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22" y="990600"/>
            <a:ext cx="6400756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205F-A6B7-418B-9FCD-A5ED20BC872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Split-Phase (Manchester) </a:t>
            </a:r>
            <a:r>
              <a:rPr lang="en-US" dirty="0" smtClean="0"/>
              <a:t>Coding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851" y="979488"/>
            <a:ext cx="7584298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58FA-153F-4397-9FB7-8426A1479E12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Polar, Split-Phase, Bipolar RZ </a:t>
            </a:r>
            <a:r>
              <a:rPr lang="en-US" dirty="0" smtClean="0"/>
              <a:t>Signals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32" y="914400"/>
            <a:ext cx="7155335" cy="52625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671A-82C2-4228-B3A0-4AA321A308A3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 Transfer in Digital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426029"/>
            <a:ext cx="10940143" cy="47509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 synchronous digital system, a common clock signal is used by </a:t>
            </a:r>
            <a:r>
              <a:rPr lang="en-US" dirty="0" smtClean="0"/>
              <a:t>all devices.</a:t>
            </a:r>
          </a:p>
          <a:p>
            <a:pPr marL="0" indent="0" algn="ctr">
              <a:buNone/>
            </a:pPr>
            <a:r>
              <a:rPr lang="en-US" dirty="0" smtClean="0"/>
              <a:t>data </a:t>
            </a:r>
            <a:r>
              <a:rPr lang="en-US" dirty="0"/>
              <a:t>+ </a:t>
            </a:r>
            <a:r>
              <a:rPr lang="en-US" dirty="0" smtClean="0"/>
              <a:t>clock</a:t>
            </a:r>
          </a:p>
          <a:p>
            <a:pPr marL="0" indent="0">
              <a:buNone/>
            </a:pPr>
            <a:r>
              <a:rPr lang="en-US" dirty="0" smtClean="0"/>
              <a:t>Multiple </a:t>
            </a:r>
            <a:r>
              <a:rPr lang="en-US" dirty="0"/>
              <a:t>data signals can be transmitted in parallel using a single </a:t>
            </a:r>
            <a:r>
              <a:rPr lang="en-US" dirty="0" smtClean="0"/>
              <a:t>clock signal.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Serial </a:t>
            </a:r>
            <a:r>
              <a:rPr lang="en-US" dirty="0"/>
              <a:t>peripheral communication schemes (RS-232, USB, FireWire) </a:t>
            </a:r>
            <a:r>
              <a:rPr lang="en-US" dirty="0" smtClean="0"/>
              <a:t>use various </a:t>
            </a:r>
            <a:r>
              <a:rPr lang="en-US" dirty="0"/>
              <a:t>clock extraction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sz="2800" dirty="0" smtClean="0"/>
              <a:t>RS-232 </a:t>
            </a:r>
            <a:r>
              <a:rPr lang="en-US" sz="2800" dirty="0"/>
              <a:t>is asynchronous with (up to) 8 data bits preceded by a start bit (</a:t>
            </a:r>
            <a:r>
              <a:rPr lang="en-US" sz="2800" dirty="0" smtClean="0"/>
              <a:t>0) and </a:t>
            </a:r>
            <a:r>
              <a:rPr lang="en-US" sz="2800" dirty="0"/>
              <a:t>followed by optional parity bit and stop bit (1); clock recovery </a:t>
            </a:r>
            <a:r>
              <a:rPr lang="en-US" sz="2800" dirty="0" smtClean="0"/>
              <a:t>by “digital </a:t>
            </a:r>
            <a:r>
              <a:rPr lang="en-US" sz="2800" dirty="0"/>
              <a:t>phase-locked </a:t>
            </a:r>
            <a:r>
              <a:rPr lang="en-US" sz="2800" dirty="0" smtClean="0"/>
              <a:t>loop”</a:t>
            </a:r>
            <a:endParaRPr lang="en-US" sz="2800" dirty="0"/>
          </a:p>
          <a:p>
            <a:pPr lvl="1"/>
            <a:r>
              <a:rPr lang="en-US" sz="2800" dirty="0" smtClean="0"/>
              <a:t>USB </a:t>
            </a:r>
            <a:r>
              <a:rPr lang="en-US" sz="2800" dirty="0"/>
              <a:t>needs a real phase-locked loop and uses bit stuffing to ensure </a:t>
            </a:r>
            <a:r>
              <a:rPr lang="en-US" sz="2800" dirty="0" smtClean="0"/>
              <a:t>enough transitions</a:t>
            </a:r>
            <a:endParaRPr lang="en-US" sz="2800" dirty="0"/>
          </a:p>
          <a:p>
            <a:pPr lvl="1"/>
            <a:r>
              <a:rPr lang="en-US" sz="2800" dirty="0" smtClean="0"/>
              <a:t>FireWire </a:t>
            </a:r>
            <a:r>
              <a:rPr lang="en-US" sz="2800" dirty="0"/>
              <a:t>has differential data and clock pairs; clock transitions only </a:t>
            </a:r>
            <a:r>
              <a:rPr lang="en-US" sz="2800" dirty="0" smtClean="0"/>
              <a:t>when data </a:t>
            </a:r>
            <a:r>
              <a:rPr lang="en-US" sz="2800" dirty="0"/>
              <a:t>does not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EF0E-454C-4EA7-8665-18ACCAC8DB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 Coding for Digital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7944"/>
            <a:ext cx="10515600" cy="5219019"/>
          </a:xfrm>
        </p:spPr>
        <p:txBody>
          <a:bodyPr>
            <a:normAutofit/>
          </a:bodyPr>
          <a:lstStyle/>
          <a:p>
            <a:r>
              <a:rPr lang="en-US" sz="2400" dirty="0"/>
              <a:t>Goal is to transmit binary data (e.g., PCM encoded voice, MPEG</a:t>
            </a:r>
            <a:br>
              <a:rPr lang="en-US" sz="2400" dirty="0"/>
            </a:br>
            <a:r>
              <a:rPr lang="en-US" sz="2400" dirty="0"/>
              <a:t>encoded video, financial </a:t>
            </a:r>
            <a:r>
              <a:rPr lang="en-US" sz="2400" dirty="0" smtClean="0"/>
              <a:t>information)</a:t>
            </a:r>
            <a:endParaRPr lang="en-US" sz="2400" dirty="0"/>
          </a:p>
          <a:p>
            <a:r>
              <a:rPr lang="en-US" sz="2400" dirty="0" smtClean="0"/>
              <a:t>Transmission </a:t>
            </a:r>
            <a:r>
              <a:rPr lang="en-US" sz="2400" dirty="0"/>
              <a:t>distance is large enough that communication link</a:t>
            </a:r>
            <a:br>
              <a:rPr lang="en-US" sz="2400" dirty="0"/>
            </a:br>
            <a:r>
              <a:rPr lang="en-US" sz="2400" dirty="0"/>
              <a:t>bandwidth is comparable to signal </a:t>
            </a:r>
            <a:r>
              <a:rPr lang="en-US" sz="2400" dirty="0" smtClean="0"/>
              <a:t>bandwidth.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 smtClean="0"/>
              <a:t>Connections </a:t>
            </a:r>
            <a:r>
              <a:rPr lang="en-US" sz="2000" dirty="0"/>
              <a:t>between nearby logic gates have bandwidth greater than</a:t>
            </a:r>
            <a:br>
              <a:rPr lang="en-US" sz="2000" dirty="0"/>
            </a:br>
            <a:r>
              <a:rPr lang="en-US" sz="2000" dirty="0"/>
              <a:t>switching speed, so no line coding is needed. But longer connections </a:t>
            </a:r>
            <a:r>
              <a:rPr lang="en-US" sz="2000" dirty="0" smtClean="0"/>
              <a:t>use pulse shaping.</a:t>
            </a:r>
            <a:endParaRPr lang="en-US" sz="2000" dirty="0"/>
          </a:p>
          <a:p>
            <a:r>
              <a:rPr lang="en-US" sz="2400" dirty="0" smtClean="0"/>
              <a:t>Multiple </a:t>
            </a:r>
            <a:r>
              <a:rPr lang="en-US" sz="2400" dirty="0"/>
              <a:t>links may be used, with regenerative </a:t>
            </a:r>
            <a:r>
              <a:rPr lang="en-US" sz="2400" dirty="0" smtClean="0"/>
              <a:t>repeaters</a:t>
            </a:r>
            <a:endParaRPr lang="en-US" sz="2400" dirty="0"/>
          </a:p>
          <a:p>
            <a:r>
              <a:rPr lang="en-US" sz="2400" dirty="0" smtClean="0"/>
              <a:t>First </a:t>
            </a:r>
            <a:r>
              <a:rPr lang="en-US" sz="2400" dirty="0"/>
              <a:t>consider baseband communication (e.g., single twisted pair)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DD3-6347-403B-B747-AA9A9FBCE4D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4" y="4239724"/>
            <a:ext cx="9781720" cy="16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 Coding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</p:spPr>
        <p:txBody>
          <a:bodyPr>
            <a:normAutofit/>
          </a:bodyPr>
          <a:lstStyle/>
          <a:p>
            <a:r>
              <a:rPr lang="en-US" sz="3200" dirty="0"/>
              <a:t>Small transmission </a:t>
            </a:r>
            <a:r>
              <a:rPr lang="en-US" sz="3200" dirty="0" smtClean="0"/>
              <a:t>bandwidth</a:t>
            </a:r>
            <a:endParaRPr lang="en-US" sz="3200" dirty="0"/>
          </a:p>
          <a:p>
            <a:r>
              <a:rPr lang="en-US" sz="3200" dirty="0" smtClean="0"/>
              <a:t>Power </a:t>
            </a:r>
            <a:r>
              <a:rPr lang="en-US" sz="3200" dirty="0"/>
              <a:t>efficiency: as small as possible for required data rate and </a:t>
            </a:r>
            <a:r>
              <a:rPr lang="en-US" sz="3200" dirty="0" smtClean="0"/>
              <a:t>error probability</a:t>
            </a:r>
            <a:endParaRPr lang="en-US" sz="3200" dirty="0"/>
          </a:p>
          <a:p>
            <a:r>
              <a:rPr lang="en-US" sz="3200" dirty="0" smtClean="0"/>
              <a:t>Error detection/correction</a:t>
            </a:r>
            <a:endParaRPr lang="en-US" sz="3200" dirty="0"/>
          </a:p>
          <a:p>
            <a:r>
              <a:rPr lang="en-US" sz="3200" dirty="0" smtClean="0"/>
              <a:t>Suitable </a:t>
            </a:r>
            <a:r>
              <a:rPr lang="en-US" sz="3200" dirty="0"/>
              <a:t>power spectral density, e.g., little low frequency </a:t>
            </a:r>
            <a:r>
              <a:rPr lang="en-US" sz="3200" dirty="0" smtClean="0"/>
              <a:t>content</a:t>
            </a:r>
            <a:endParaRPr lang="en-US" sz="3200" dirty="0"/>
          </a:p>
          <a:p>
            <a:r>
              <a:rPr lang="en-US" sz="3200" dirty="0" smtClean="0"/>
              <a:t>Timing </a:t>
            </a:r>
            <a:r>
              <a:rPr lang="en-US" sz="3200" dirty="0"/>
              <a:t>information: clock must be extracted from </a:t>
            </a:r>
            <a:r>
              <a:rPr lang="en-US" sz="3200" dirty="0" smtClean="0"/>
              <a:t>data</a:t>
            </a:r>
            <a:endParaRPr lang="en-US" sz="3200" dirty="0"/>
          </a:p>
          <a:p>
            <a:r>
              <a:rPr lang="en-US" sz="3200" dirty="0" smtClean="0"/>
              <a:t>Transparency</a:t>
            </a:r>
            <a:r>
              <a:rPr lang="en-US" sz="3200" dirty="0"/>
              <a:t>: all possible binary sequences can be transmitted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EC74-5278-4D1E-85DF-4D28E4D291B3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 Code </a:t>
            </a: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7837" y="1044575"/>
            <a:ext cx="8436326" cy="5132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905C-6601-4C4A-AE55-39A7518C87EC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Power Spectral Density (PSD) of Line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373"/>
            <a:ext cx="10515600" cy="524691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output distortion of a communication channel depends on the</a:t>
            </a:r>
            <a:br>
              <a:rPr lang="en-US" sz="2400" dirty="0"/>
            </a:br>
            <a:r>
              <a:rPr lang="en-US" sz="2400" dirty="0"/>
              <a:t>power spectral density of the input </a:t>
            </a:r>
            <a:r>
              <a:rPr lang="en-US" sz="2400" dirty="0" smtClean="0"/>
              <a:t>signal</a:t>
            </a:r>
            <a:endParaRPr lang="en-US" sz="2400" dirty="0"/>
          </a:p>
          <a:p>
            <a:r>
              <a:rPr lang="en-US" sz="2400" dirty="0" smtClean="0"/>
              <a:t>Input </a:t>
            </a:r>
            <a:r>
              <a:rPr lang="en-US" sz="2400" dirty="0"/>
              <a:t>PSD depends </a:t>
            </a:r>
            <a:r>
              <a:rPr lang="en-US" sz="2400" dirty="0" smtClean="0"/>
              <a:t>on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pulse </a:t>
            </a:r>
            <a:r>
              <a:rPr lang="en-US" sz="2000" dirty="0"/>
              <a:t>rate (spectrum widens with pulse </a:t>
            </a:r>
            <a:r>
              <a:rPr lang="en-US" sz="2000" dirty="0" smtClean="0"/>
              <a:t>rate)</a:t>
            </a:r>
            <a:endParaRPr lang="en-US" sz="2000" dirty="0"/>
          </a:p>
          <a:p>
            <a:pPr lvl="1"/>
            <a:r>
              <a:rPr lang="en-US" sz="2000" dirty="0" smtClean="0"/>
              <a:t>pulse </a:t>
            </a:r>
            <a:r>
              <a:rPr lang="en-US" sz="2000" dirty="0"/>
              <a:t>shape (smoother pulses have narrower </a:t>
            </a:r>
            <a:r>
              <a:rPr lang="en-US" sz="2000" dirty="0" smtClean="0"/>
              <a:t>PSD)</a:t>
            </a:r>
            <a:endParaRPr lang="en-US" sz="2000" dirty="0"/>
          </a:p>
          <a:p>
            <a:pPr lvl="1"/>
            <a:r>
              <a:rPr lang="en-US" sz="2000" dirty="0" smtClean="0"/>
              <a:t>pulse distribution</a:t>
            </a:r>
          </a:p>
          <a:p>
            <a:r>
              <a:rPr lang="en-US" sz="2400" dirty="0" smtClean="0"/>
              <a:t>Distortion </a:t>
            </a:r>
            <a:r>
              <a:rPr lang="en-US" sz="2400" dirty="0"/>
              <a:t>can result in smeared channel output; output pulses are</a:t>
            </a:r>
            <a:br>
              <a:rPr lang="en-US" sz="2400" dirty="0"/>
            </a:br>
            <a:r>
              <a:rPr lang="en-US" sz="2400" dirty="0"/>
              <a:t>(much) longer </a:t>
            </a:r>
            <a:r>
              <a:rPr lang="en-US" sz="2400" dirty="0" smtClean="0"/>
              <a:t>than </a:t>
            </a:r>
            <a:r>
              <a:rPr lang="en-US" sz="2400" dirty="0"/>
              <a:t>input </a:t>
            </a:r>
            <a:r>
              <a:rPr lang="en-US" sz="2400" dirty="0" smtClean="0"/>
              <a:t>pulses</a:t>
            </a:r>
            <a:endParaRPr lang="en-US" sz="2400" dirty="0"/>
          </a:p>
          <a:p>
            <a:r>
              <a:rPr lang="en-US" sz="2400" dirty="0" smtClean="0"/>
              <a:t>Inter-Symbol </a:t>
            </a:r>
            <a:r>
              <a:rPr lang="en-US" sz="2400" dirty="0"/>
              <a:t>interference (ISI): received pulse is affected by previous</a:t>
            </a:r>
            <a:br>
              <a:rPr lang="en-US" sz="2400" dirty="0"/>
            </a:br>
            <a:r>
              <a:rPr lang="en-US" sz="2400" dirty="0"/>
              <a:t>input symbols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C0D0-D787-409A-8D35-9AC9EE0EEE1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91" y="4757738"/>
            <a:ext cx="7979909" cy="14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Power Spectral Density (review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90" y="990600"/>
            <a:ext cx="8341820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81BB-67BE-4022-8BF5-27098125397E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Line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PSD of a line code depends on the shapes of the pulses that</a:t>
            </a:r>
            <a:br>
              <a:rPr lang="en-US" dirty="0"/>
            </a:br>
            <a:r>
              <a:rPr lang="en-US" dirty="0"/>
              <a:t>correspond to digital values. Assume PAM.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transmitted signal is the sum of weighted, shifted pulses.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where T</a:t>
            </a:r>
            <a:r>
              <a:rPr lang="en-US" baseline="-25000" dirty="0"/>
              <a:t>b</a:t>
            </a:r>
            <a:r>
              <a:rPr lang="en-US" dirty="0"/>
              <a:t> is spacing between pulses. (Pulse may be wider than T</a:t>
            </a:r>
            <a:r>
              <a:rPr lang="en-US" baseline="-25000" dirty="0"/>
              <a:t>b</a:t>
            </a:r>
            <a:r>
              <a:rPr lang="en-US" dirty="0"/>
              <a:t>.)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80C7-EA91-4F69-9ED2-7A707BA6CF4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3472"/>
            <a:ext cx="2602367" cy="1074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71" y="2193472"/>
            <a:ext cx="6492648" cy="1288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452" y="3917034"/>
            <a:ext cx="3980444" cy="11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0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Line Codes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PSD </a:t>
            </a:r>
            <a:r>
              <a:rPr lang="en-US" sz="2400" dirty="0"/>
              <a:t>depends on pulse shape, rate, and digital values {</a:t>
            </a:r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 smtClean="0"/>
              <a:t>}.</a:t>
            </a:r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can simplify analysis by representing {</a:t>
            </a:r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} as impulse train.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PSD of y(t) is </a:t>
            </a:r>
            <a:r>
              <a:rPr lang="en-US" sz="2400" dirty="0" err="1"/>
              <a:t>S</a:t>
            </a:r>
            <a:r>
              <a:rPr lang="en-US" sz="2400" baseline="-25000" dirty="0" err="1"/>
              <a:t>y</a:t>
            </a:r>
            <a:r>
              <a:rPr lang="en-US" sz="2400" dirty="0"/>
              <a:t>(f) = |P(f)|2S</a:t>
            </a:r>
            <a:r>
              <a:rPr lang="en-US" sz="2400" baseline="-25000" dirty="0"/>
              <a:t>x</a:t>
            </a:r>
            <a:r>
              <a:rPr lang="en-US" sz="2400" dirty="0"/>
              <a:t>(f</a:t>
            </a:r>
            <a:r>
              <a:rPr lang="en-US" sz="2400" dirty="0" smtClean="0"/>
              <a:t>).</a:t>
            </a:r>
            <a:endParaRPr lang="en-US" sz="2400" dirty="0"/>
          </a:p>
          <a:p>
            <a:pPr lvl="1"/>
            <a:r>
              <a:rPr lang="en-US" sz="2000" dirty="0" smtClean="0"/>
              <a:t>P(f</a:t>
            </a:r>
            <a:r>
              <a:rPr lang="en-US" sz="2000" dirty="0"/>
              <a:t>) depends only on the pulse, independent of digital values or </a:t>
            </a:r>
            <a:r>
              <a:rPr lang="en-US" sz="2000" dirty="0" smtClean="0"/>
              <a:t>rate.</a:t>
            </a:r>
            <a:endParaRPr lang="en-US" sz="2000" dirty="0"/>
          </a:p>
          <a:p>
            <a:pPr lvl="1"/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(f</a:t>
            </a:r>
            <a:r>
              <a:rPr lang="en-US" sz="2000" dirty="0"/>
              <a:t>) increases linearly with rate 1/T</a:t>
            </a:r>
            <a:r>
              <a:rPr lang="en-US" sz="2000" baseline="-25000" dirty="0"/>
              <a:t>b</a:t>
            </a:r>
            <a:r>
              <a:rPr lang="en-US" sz="2000" dirty="0"/>
              <a:t> and depends on distribution </a:t>
            </a:r>
            <a:r>
              <a:rPr lang="en-US" sz="2000" dirty="0" smtClean="0"/>
              <a:t>of</a:t>
            </a:r>
          </a:p>
          <a:p>
            <a:pPr marL="0" indent="0">
              <a:buNone/>
            </a:pPr>
            <a:r>
              <a:rPr lang="en-US" sz="2400" dirty="0" smtClean="0"/>
              <a:t>values </a:t>
            </a:r>
            <a:r>
              <a:rPr lang="en-US" sz="2400" dirty="0"/>
              <a:t>of {</a:t>
            </a:r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}. </a:t>
            </a:r>
            <a:r>
              <a:rPr lang="en-US" sz="2400" dirty="0" smtClean="0"/>
              <a:t>e.g</a:t>
            </a:r>
            <a:r>
              <a:rPr lang="en-US" sz="2400" dirty="0"/>
              <a:t>., </a:t>
            </a:r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 = 1 for all k has narrower PSD.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8C9-684F-4EC2-B7AC-29F91053777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00" y="1812471"/>
            <a:ext cx="6807987" cy="27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0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Impulse </a:t>
            </a:r>
            <a:r>
              <a:rPr lang="en-US" dirty="0" smtClean="0"/>
              <a:t>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630"/>
            <a:ext cx="10515600" cy="528433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autocorrelation of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can be found as the limit of the autocorrelation of pulse trains: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autocorrelation of this pulse train (a power signal) is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AD27-94F8-4D6F-BB62-E88E01C04A94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 part 1: Baseband Digital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086" y="1229405"/>
            <a:ext cx="3455533" cy="1058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404" y="2569083"/>
            <a:ext cx="4631191" cy="965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404" y="4257789"/>
            <a:ext cx="5342844" cy="1076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543" y="5482053"/>
            <a:ext cx="4288971" cy="5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574</Words>
  <Application>Microsoft Office PowerPoint</Application>
  <PresentationFormat>Widescreen</PresentationFormat>
  <Paragraphs>126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Chapter 7a </vt:lpstr>
      <vt:lpstr>Line Coding for Digital Communication</vt:lpstr>
      <vt:lpstr>Line Coding Requirements</vt:lpstr>
      <vt:lpstr>Line Code Examples</vt:lpstr>
      <vt:lpstr>Power Spectral Density (PSD) of Line Codes</vt:lpstr>
      <vt:lpstr>Power Spectral Density (review)</vt:lpstr>
      <vt:lpstr>PSD of Line Codes</vt:lpstr>
      <vt:lpstr>PSD of Line Codes 2</vt:lpstr>
      <vt:lpstr>PSD of Impulse Train</vt:lpstr>
      <vt:lpstr>PSD of Impulse Train 2</vt:lpstr>
      <vt:lpstr>PSD of Polar Signaling</vt:lpstr>
      <vt:lpstr>PSD of Polar Signaling (Half-Width Pulse)</vt:lpstr>
      <vt:lpstr>PSD of On-Off Signaling</vt:lpstr>
      <vt:lpstr>Alternate Mark Inversion (Bipolar) Signaling</vt:lpstr>
      <vt:lpstr>PSD of AMI Signaling</vt:lpstr>
      <vt:lpstr>PSD of AMI Signaling 2</vt:lpstr>
      <vt:lpstr>Split-Phase (Manchester) Coding</vt:lpstr>
      <vt:lpstr>PSD of Polar, Split-Phase, Bipolar RZ Signals</vt:lpstr>
      <vt:lpstr>Data Transfer in Digital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251</cp:revision>
  <dcterms:created xsi:type="dcterms:W3CDTF">2016-12-19T00:00:23Z</dcterms:created>
  <dcterms:modified xsi:type="dcterms:W3CDTF">2016-12-23T23:44:21Z</dcterms:modified>
</cp:coreProperties>
</file>